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5"/>
  </p:sldMasterIdLst>
  <p:notesMasterIdLst>
    <p:notesMasterId r:id="rId16"/>
  </p:notesMasterIdLst>
  <p:handoutMasterIdLst>
    <p:handoutMasterId r:id="rId17"/>
  </p:handoutMasterIdLst>
  <p:sldIdLst>
    <p:sldId id="256" r:id="rId6"/>
    <p:sldId id="258" r:id="rId7"/>
    <p:sldId id="263" r:id="rId8"/>
    <p:sldId id="259" r:id="rId9"/>
    <p:sldId id="260" r:id="rId10"/>
    <p:sldId id="264" r:id="rId11"/>
    <p:sldId id="265" r:id="rId12"/>
    <p:sldId id="266" r:id="rId13"/>
    <p:sldId id="267" r:id="rId14"/>
    <p:sldId id="268" r:id="rId15"/>
  </p:sldIdLst>
  <p:sldSz cx="9144000" cy="6858000" type="screen4x3"/>
  <p:notesSz cx="6858000" cy="9144000"/>
  <p:defaultText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5962C"/>
    <a:srgbClr val="F29400"/>
    <a:srgbClr val="D1352B"/>
    <a:srgbClr val="7EB8CF"/>
    <a:srgbClr val="6EAEFF"/>
    <a:srgbClr val="005584"/>
    <a:srgbClr val="A8B8CF"/>
    <a:srgbClr val="1FA22E"/>
    <a:srgbClr val="24605C"/>
    <a:srgbClr val="846A81"/>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80" d="100"/>
          <a:sy n="80" d="100"/>
        </p:scale>
        <p:origin x="880" y="5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viewProps" Target="viewProp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1583EB5-BC87-F04D-B06D-F16E0138D502}" type="datetimeFigureOut">
              <a:rPr lang="fr-FR" smtClean="0"/>
              <a:t>30/04/2024</a:t>
            </a:fld>
            <a:endParaRPr lang="fr-FR"/>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5B23890-8045-7C4C-BC81-DF08ACE7F641}" type="slidenum">
              <a:rPr lang="fr-FR" smtClean="0"/>
              <a:t>‹N°›</a:t>
            </a:fld>
            <a:endParaRPr lang="fr-FR"/>
          </a:p>
        </p:txBody>
      </p:sp>
    </p:spTree>
    <p:extLst>
      <p:ext uri="{BB962C8B-B14F-4D97-AF65-F5344CB8AC3E}">
        <p14:creationId xmlns:p14="http://schemas.microsoft.com/office/powerpoint/2010/main" val="79826344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5B313A5-D0B9-FA45-B027-8BA4BA195FC9}" type="datetimeFigureOut">
              <a:rPr lang="fr-FR" smtClean="0"/>
              <a:t>30/04/2024</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F72D164-52EA-2F49-90EB-8348A354AAF1}" type="slidenum">
              <a:rPr lang="fr-FR" smtClean="0"/>
              <a:t>‹N°›</a:t>
            </a:fld>
            <a:endParaRPr lang="fr-FR"/>
          </a:p>
        </p:txBody>
      </p:sp>
    </p:spTree>
    <p:extLst>
      <p:ext uri="{BB962C8B-B14F-4D97-AF65-F5344CB8AC3E}">
        <p14:creationId xmlns:p14="http://schemas.microsoft.com/office/powerpoint/2010/main" val="675983813"/>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2F72D164-52EA-2F49-90EB-8348A354AAF1}" type="slidenum">
              <a:rPr lang="fr-FR" smtClean="0"/>
              <a:t>1</a:t>
            </a:fld>
            <a:endParaRPr lang="fr-FR"/>
          </a:p>
        </p:txBody>
      </p:sp>
    </p:spTree>
    <p:extLst>
      <p:ext uri="{BB962C8B-B14F-4D97-AF65-F5344CB8AC3E}">
        <p14:creationId xmlns:p14="http://schemas.microsoft.com/office/powerpoint/2010/main" val="19275276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437227" y="1072672"/>
            <a:ext cx="8020974" cy="957390"/>
          </a:xfrm>
        </p:spPr>
        <p:txBody>
          <a:bodyPr/>
          <a:lstStyle>
            <a:lvl1pPr>
              <a:defRPr>
                <a:solidFill>
                  <a:srgbClr val="D1352B"/>
                </a:solidFill>
              </a:defRPr>
            </a:lvl1pPr>
          </a:lstStyle>
          <a:p>
            <a:r>
              <a:rPr lang="fr-FR" dirty="0"/>
              <a:t>Cliquez et modifiez le titre</a:t>
            </a:r>
          </a:p>
        </p:txBody>
      </p:sp>
      <p:sp>
        <p:nvSpPr>
          <p:cNvPr id="3" name="Sous-titre 2"/>
          <p:cNvSpPr>
            <a:spLocks noGrp="1"/>
          </p:cNvSpPr>
          <p:nvPr>
            <p:ph type="subTitle" idx="1" hasCustomPrompt="1"/>
          </p:nvPr>
        </p:nvSpPr>
        <p:spPr>
          <a:xfrm>
            <a:off x="437227" y="2465409"/>
            <a:ext cx="8020973" cy="1752600"/>
          </a:xfrm>
        </p:spPr>
        <p:txBody>
          <a:bodyPr/>
          <a:lstStyle>
            <a:lvl1pPr marL="457200" indent="-457200" algn="l">
              <a:buFont typeface="Wingdings" charset="2"/>
              <a:buChar char="u"/>
              <a:defRPr b="1">
                <a:solidFill>
                  <a:srgbClr val="F2940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dirty="0"/>
              <a:t> Cliquez pour modifier le style des sous-titres du masque</a:t>
            </a:r>
          </a:p>
        </p:txBody>
      </p:sp>
      <p:sp>
        <p:nvSpPr>
          <p:cNvPr id="6" name="Espace réservé du numéro de diapositive 5"/>
          <p:cNvSpPr>
            <a:spLocks noGrp="1"/>
          </p:cNvSpPr>
          <p:nvPr>
            <p:ph type="sldNum" sz="quarter" idx="12"/>
          </p:nvPr>
        </p:nvSpPr>
        <p:spPr/>
        <p:txBody>
          <a:bodyPr/>
          <a:lstStyle/>
          <a:p>
            <a:fld id="{5367207C-C60D-0A45-9EB2-2987E69E7DED}" type="slidenum">
              <a:rPr lang="fr-FR" smtClean="0"/>
              <a:t>‹N°›</a:t>
            </a:fld>
            <a:endParaRPr lang="fr-FR" dirty="0"/>
          </a:p>
        </p:txBody>
      </p:sp>
    </p:spTree>
    <p:extLst>
      <p:ext uri="{BB962C8B-B14F-4D97-AF65-F5344CB8AC3E}">
        <p14:creationId xmlns:p14="http://schemas.microsoft.com/office/powerpoint/2010/main" val="35652246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Cliquez et modifiez le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numéro de diapositive 5"/>
          <p:cNvSpPr>
            <a:spLocks noGrp="1"/>
          </p:cNvSpPr>
          <p:nvPr>
            <p:ph type="sldNum" sz="quarter" idx="12"/>
          </p:nvPr>
        </p:nvSpPr>
        <p:spPr/>
        <p:txBody>
          <a:bodyPr/>
          <a:lstStyle/>
          <a:p>
            <a:fld id="{5367207C-C60D-0A45-9EB2-2987E69E7DED}" type="slidenum">
              <a:rPr lang="fr-FR" smtClean="0"/>
              <a:t>‹N°›</a:t>
            </a:fld>
            <a:endParaRPr lang="fr-FR"/>
          </a:p>
        </p:txBody>
      </p:sp>
    </p:spTree>
    <p:extLst>
      <p:ext uri="{BB962C8B-B14F-4D97-AF65-F5344CB8AC3E}">
        <p14:creationId xmlns:p14="http://schemas.microsoft.com/office/powerpoint/2010/main" val="15905562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1302341"/>
            <a:ext cx="7772400" cy="1362075"/>
          </a:xfrm>
        </p:spPr>
        <p:txBody>
          <a:bodyPr anchor="t"/>
          <a:lstStyle>
            <a:lvl1pPr algn="ctr">
              <a:defRPr sz="4000" b="1" i="0" cap="none">
                <a:latin typeface="+mj-lt"/>
              </a:defRPr>
            </a:lvl1pPr>
          </a:lstStyle>
          <a:p>
            <a:r>
              <a:rPr lang="fr-FR" dirty="0"/>
              <a:t>Cliquez et modifiez le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6" name="Espace réservé du numéro de diapositive 5"/>
          <p:cNvSpPr>
            <a:spLocks noGrp="1"/>
          </p:cNvSpPr>
          <p:nvPr>
            <p:ph type="sldNum" sz="quarter" idx="12"/>
          </p:nvPr>
        </p:nvSpPr>
        <p:spPr/>
        <p:txBody>
          <a:bodyPr/>
          <a:lstStyle/>
          <a:p>
            <a:fld id="{5367207C-C60D-0A45-9EB2-2987E69E7DED}" type="slidenum">
              <a:rPr lang="fr-FR" smtClean="0"/>
              <a:t>‹N°›</a:t>
            </a:fld>
            <a:endParaRPr lang="fr-FR"/>
          </a:p>
        </p:txBody>
      </p:sp>
    </p:spTree>
    <p:extLst>
      <p:ext uri="{BB962C8B-B14F-4D97-AF65-F5344CB8AC3E}">
        <p14:creationId xmlns:p14="http://schemas.microsoft.com/office/powerpoint/2010/main" val="24400646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et modifiez le titre</a:t>
            </a:r>
          </a:p>
        </p:txBody>
      </p:sp>
      <p:sp>
        <p:nvSpPr>
          <p:cNvPr id="3" name="Espace réservé du contenu 2"/>
          <p:cNvSpPr>
            <a:spLocks noGrp="1"/>
          </p:cNvSpPr>
          <p:nvPr>
            <p:ph sz="half" idx="1"/>
          </p:nvPr>
        </p:nvSpPr>
        <p:spPr>
          <a:xfrm>
            <a:off x="457200" y="2187303"/>
            <a:ext cx="4038600" cy="36992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u contenu 3"/>
          <p:cNvSpPr>
            <a:spLocks noGrp="1"/>
          </p:cNvSpPr>
          <p:nvPr>
            <p:ph sz="half" idx="2"/>
          </p:nvPr>
        </p:nvSpPr>
        <p:spPr>
          <a:xfrm>
            <a:off x="4648200" y="2187303"/>
            <a:ext cx="4038600" cy="36992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u numéro de diapositive 6"/>
          <p:cNvSpPr>
            <a:spLocks noGrp="1"/>
          </p:cNvSpPr>
          <p:nvPr>
            <p:ph type="sldNum" sz="quarter" idx="12"/>
          </p:nvPr>
        </p:nvSpPr>
        <p:spPr/>
        <p:txBody>
          <a:bodyPr/>
          <a:lstStyle/>
          <a:p>
            <a:fld id="{5367207C-C60D-0A45-9EB2-2987E69E7DED}" type="slidenum">
              <a:rPr lang="fr-FR" smtClean="0"/>
              <a:t>‹N°›</a:t>
            </a:fld>
            <a:endParaRPr lang="fr-FR"/>
          </a:p>
        </p:txBody>
      </p:sp>
    </p:spTree>
    <p:extLst>
      <p:ext uri="{BB962C8B-B14F-4D97-AF65-F5344CB8AC3E}">
        <p14:creationId xmlns:p14="http://schemas.microsoft.com/office/powerpoint/2010/main" val="14902112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805818"/>
            <a:ext cx="8229600" cy="948056"/>
          </a:xfrm>
        </p:spPr>
        <p:txBody>
          <a:bodyPr/>
          <a:lstStyle>
            <a:lvl1pPr>
              <a:defRPr/>
            </a:lvl1pPr>
          </a:lstStyle>
          <a:p>
            <a:r>
              <a:rPr lang="fr-FR" dirty="0"/>
              <a:t>Cliquez et modifiez le titre</a:t>
            </a:r>
          </a:p>
        </p:txBody>
      </p:sp>
      <p:sp>
        <p:nvSpPr>
          <p:cNvPr id="3" name="Espace réservé du texte 2"/>
          <p:cNvSpPr>
            <a:spLocks noGrp="1"/>
          </p:cNvSpPr>
          <p:nvPr>
            <p:ph type="body" idx="1"/>
          </p:nvPr>
        </p:nvSpPr>
        <p:spPr>
          <a:xfrm>
            <a:off x="457200" y="2361673"/>
            <a:ext cx="4040188" cy="47203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Cliquez pour modifier les styles du texte du masque</a:t>
            </a:r>
          </a:p>
        </p:txBody>
      </p:sp>
      <p:sp>
        <p:nvSpPr>
          <p:cNvPr id="4" name="Espace réservé du contenu 3"/>
          <p:cNvSpPr>
            <a:spLocks noGrp="1"/>
          </p:cNvSpPr>
          <p:nvPr>
            <p:ph sz="half" idx="2"/>
          </p:nvPr>
        </p:nvSpPr>
        <p:spPr>
          <a:xfrm>
            <a:off x="457200" y="3001435"/>
            <a:ext cx="4040188" cy="2915391"/>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2361673"/>
            <a:ext cx="4041775" cy="47203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5" y="3001435"/>
            <a:ext cx="4041775" cy="2915391"/>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9" name="Espace réservé du numéro de diapositive 8"/>
          <p:cNvSpPr>
            <a:spLocks noGrp="1"/>
          </p:cNvSpPr>
          <p:nvPr>
            <p:ph type="sldNum" sz="quarter" idx="12"/>
          </p:nvPr>
        </p:nvSpPr>
        <p:spPr/>
        <p:txBody>
          <a:bodyPr/>
          <a:lstStyle/>
          <a:p>
            <a:fld id="{5367207C-C60D-0A45-9EB2-2987E69E7DED}" type="slidenum">
              <a:rPr lang="fr-FR" smtClean="0"/>
              <a:t>‹N°›</a:t>
            </a:fld>
            <a:endParaRPr lang="fr-FR"/>
          </a:p>
        </p:txBody>
      </p:sp>
    </p:spTree>
    <p:extLst>
      <p:ext uri="{BB962C8B-B14F-4D97-AF65-F5344CB8AC3E}">
        <p14:creationId xmlns:p14="http://schemas.microsoft.com/office/powerpoint/2010/main" val="13447766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et modifiez le titre</a:t>
            </a:r>
          </a:p>
        </p:txBody>
      </p:sp>
      <p:sp>
        <p:nvSpPr>
          <p:cNvPr id="5" name="Espace réservé du numéro de diapositive 4"/>
          <p:cNvSpPr>
            <a:spLocks noGrp="1"/>
          </p:cNvSpPr>
          <p:nvPr>
            <p:ph type="sldNum" sz="quarter" idx="12"/>
          </p:nvPr>
        </p:nvSpPr>
        <p:spPr/>
        <p:txBody>
          <a:bodyPr/>
          <a:lstStyle/>
          <a:p>
            <a:fld id="{5367207C-C60D-0A45-9EB2-2987E69E7DED}" type="slidenum">
              <a:rPr lang="fr-FR" smtClean="0"/>
              <a:t>‹N°›</a:t>
            </a:fld>
            <a:endParaRPr lang="fr-FR"/>
          </a:p>
        </p:txBody>
      </p:sp>
    </p:spTree>
    <p:extLst>
      <p:ext uri="{BB962C8B-B14F-4D97-AF65-F5344CB8AC3E}">
        <p14:creationId xmlns:p14="http://schemas.microsoft.com/office/powerpoint/2010/main" val="32257572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5367207C-C60D-0A45-9EB2-2987E69E7DED}" type="slidenum">
              <a:rPr lang="fr-FR" smtClean="0"/>
              <a:t>‹N°›</a:t>
            </a:fld>
            <a:endParaRPr lang="fr-FR"/>
          </a:p>
        </p:txBody>
      </p:sp>
    </p:spTree>
    <p:extLst>
      <p:ext uri="{BB962C8B-B14F-4D97-AF65-F5344CB8AC3E}">
        <p14:creationId xmlns:p14="http://schemas.microsoft.com/office/powerpoint/2010/main" val="30224266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9"/>
          <a:srcRect/>
          <a:stretch>
            <a:fillRect/>
          </a:stretch>
        </a:blipFill>
        <a:effectLst/>
      </p:bgPr>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908605"/>
            <a:ext cx="8229600" cy="746688"/>
          </a:xfrm>
          <a:prstGeom prst="rect">
            <a:avLst/>
          </a:prstGeom>
        </p:spPr>
        <p:txBody>
          <a:bodyPr vert="horz" lIns="91440" tIns="45720" rIns="91440" bIns="45720" rtlCol="0" anchor="ctr">
            <a:normAutofit/>
          </a:bodyPr>
          <a:lstStyle/>
          <a:p>
            <a:r>
              <a:rPr lang="fr-FR" dirty="0"/>
              <a:t>Cliquez et modifiez le titre</a:t>
            </a:r>
          </a:p>
        </p:txBody>
      </p:sp>
      <p:sp>
        <p:nvSpPr>
          <p:cNvPr id="3" name="Espace réservé du texte 2"/>
          <p:cNvSpPr>
            <a:spLocks noGrp="1"/>
          </p:cNvSpPr>
          <p:nvPr>
            <p:ph type="body" idx="1"/>
          </p:nvPr>
        </p:nvSpPr>
        <p:spPr>
          <a:xfrm>
            <a:off x="457200" y="2331981"/>
            <a:ext cx="8229600" cy="3504186"/>
          </a:xfrm>
          <a:prstGeom prst="rect">
            <a:avLst/>
          </a:prstGeom>
        </p:spPr>
        <p:txBody>
          <a:bodyPr vert="horz" lIns="91440" tIns="45720" rIns="91440" bIns="45720" rtlCol="0">
            <a:norm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6" name="Espace réservé du numéro de diapositive 5"/>
          <p:cNvSpPr>
            <a:spLocks noGrp="1"/>
          </p:cNvSpPr>
          <p:nvPr>
            <p:ph type="sldNum" sz="quarter" idx="4"/>
          </p:nvPr>
        </p:nvSpPr>
        <p:spPr>
          <a:xfrm>
            <a:off x="5765162" y="6179083"/>
            <a:ext cx="2133600" cy="365125"/>
          </a:xfrm>
          <a:prstGeom prst="rect">
            <a:avLst/>
          </a:prstGeom>
        </p:spPr>
        <p:txBody>
          <a:bodyPr vert="horz" lIns="91440" tIns="45720" rIns="91440" bIns="45720" rtlCol="0" anchor="ctr"/>
          <a:lstStyle>
            <a:lvl1pPr algn="r">
              <a:defRPr sz="1800" b="1" i="0">
                <a:solidFill>
                  <a:srgbClr val="D1352B"/>
                </a:solidFill>
              </a:defRPr>
            </a:lvl1pPr>
          </a:lstStyle>
          <a:p>
            <a:fld id="{5367207C-C60D-0A45-9EB2-2987E69E7DED}" type="slidenum">
              <a:rPr lang="fr-FR" smtClean="0"/>
              <a:pPr/>
              <a:t>‹N°›</a:t>
            </a:fld>
            <a:endParaRPr lang="fr-FR" dirty="0"/>
          </a:p>
        </p:txBody>
      </p:sp>
      <p:sp>
        <p:nvSpPr>
          <p:cNvPr id="9" name="ZoneTexte 8"/>
          <p:cNvSpPr txBox="1"/>
          <p:nvPr userDrawn="1"/>
        </p:nvSpPr>
        <p:spPr>
          <a:xfrm>
            <a:off x="7196435" y="95518"/>
            <a:ext cx="1766929" cy="430887"/>
          </a:xfrm>
          <a:prstGeom prst="rect">
            <a:avLst/>
          </a:prstGeom>
          <a:noFill/>
        </p:spPr>
        <p:txBody>
          <a:bodyPr wrap="square" rtlCol="0">
            <a:spAutoFit/>
          </a:bodyPr>
          <a:lstStyle/>
          <a:p>
            <a:pPr algn="r"/>
            <a:r>
              <a:rPr lang="fr-FR" sz="2200" dirty="0">
                <a:solidFill>
                  <a:schemeClr val="bg1"/>
                </a:solidFill>
              </a:rPr>
              <a:t>octobre </a:t>
            </a:r>
            <a:r>
              <a:rPr lang="fr-FR" sz="2200" b="1" dirty="0">
                <a:solidFill>
                  <a:schemeClr val="bg1"/>
                </a:solidFill>
              </a:rPr>
              <a:t>2014</a:t>
            </a:r>
          </a:p>
        </p:txBody>
      </p:sp>
      <p:cxnSp>
        <p:nvCxnSpPr>
          <p:cNvPr id="10" name="Connecteur droit 9"/>
          <p:cNvCxnSpPr/>
          <p:nvPr userDrawn="1"/>
        </p:nvCxnSpPr>
        <p:spPr>
          <a:xfrm>
            <a:off x="7361060" y="434975"/>
            <a:ext cx="1478140" cy="0"/>
          </a:xfrm>
          <a:prstGeom prst="line">
            <a:avLst/>
          </a:prstGeom>
          <a:ln w="6350" cmpd="sng">
            <a:solidFill>
              <a:schemeClr val="bg1"/>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8381648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Lst>
  <p:hf hdr="0" ftr="0" dt="0"/>
  <p:txStyles>
    <p:titleStyle>
      <a:lvl1pPr algn="l" defTabSz="457200" rtl="0" eaLnBrk="1" latinLnBrk="0" hangingPunct="1">
        <a:spcBef>
          <a:spcPct val="0"/>
        </a:spcBef>
        <a:buNone/>
        <a:defRPr sz="4000" b="1" i="0" kern="1200">
          <a:solidFill>
            <a:srgbClr val="D1352B"/>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Imag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74185" cy="6858000"/>
          </a:xfrm>
          <a:prstGeom prst="rect">
            <a:avLst/>
          </a:prstGeom>
        </p:spPr>
      </p:pic>
      <p:sp>
        <p:nvSpPr>
          <p:cNvPr id="6" name="ZoneTexte 5"/>
          <p:cNvSpPr txBox="1"/>
          <p:nvPr/>
        </p:nvSpPr>
        <p:spPr>
          <a:xfrm>
            <a:off x="84668" y="852078"/>
            <a:ext cx="7374297" cy="954107"/>
          </a:xfrm>
          <a:prstGeom prst="rect">
            <a:avLst/>
          </a:prstGeom>
          <a:noFill/>
        </p:spPr>
        <p:txBody>
          <a:bodyPr wrap="square" rtlCol="0">
            <a:spAutoFit/>
          </a:bodyPr>
          <a:lstStyle/>
          <a:p>
            <a:r>
              <a:rPr lang="fr-FR" sz="2800" b="1" dirty="0">
                <a:solidFill>
                  <a:srgbClr val="FFFFFF"/>
                </a:solidFill>
                <a:latin typeface="+mj-lt"/>
              </a:rPr>
              <a:t>Contribution du MEDEF sur les conditions de développement de l’intelligence artificielle</a:t>
            </a:r>
          </a:p>
        </p:txBody>
      </p:sp>
      <p:sp>
        <p:nvSpPr>
          <p:cNvPr id="10" name="ZoneTexte 9"/>
          <p:cNvSpPr txBox="1"/>
          <p:nvPr/>
        </p:nvSpPr>
        <p:spPr>
          <a:xfrm>
            <a:off x="1833693" y="4464877"/>
            <a:ext cx="7129671" cy="1261884"/>
          </a:xfrm>
          <a:prstGeom prst="rect">
            <a:avLst/>
          </a:prstGeom>
          <a:noFill/>
        </p:spPr>
        <p:txBody>
          <a:bodyPr wrap="square" rtlCol="0">
            <a:spAutoFit/>
          </a:bodyPr>
          <a:lstStyle/>
          <a:p>
            <a:pPr algn="r"/>
            <a:r>
              <a:rPr lang="fr-FR" sz="2800" b="1" dirty="0">
                <a:solidFill>
                  <a:srgbClr val="D1352B"/>
                </a:solidFill>
                <a:latin typeface="+mj-lt"/>
              </a:rPr>
              <a:t>Etablir une stratégie nationale pour l’IA</a:t>
            </a:r>
          </a:p>
          <a:p>
            <a:pPr algn="r"/>
            <a:r>
              <a:rPr lang="fr-FR" sz="2800" b="1" dirty="0">
                <a:solidFill>
                  <a:srgbClr val="D1352B"/>
                </a:solidFill>
                <a:latin typeface="+mj-lt"/>
              </a:rPr>
              <a:t>Préparation de l’audition de Cédric Villani</a:t>
            </a:r>
            <a:endParaRPr lang="fr-FR" sz="2800" dirty="0">
              <a:solidFill>
                <a:srgbClr val="D1352B"/>
              </a:solidFill>
              <a:latin typeface="+mj-lt"/>
            </a:endParaRPr>
          </a:p>
          <a:p>
            <a:pPr algn="just"/>
            <a:endParaRPr lang="fr-FR" sz="2000" b="1" dirty="0">
              <a:solidFill>
                <a:srgbClr val="D1352B"/>
              </a:solidFill>
              <a:latin typeface="+mj-lt"/>
            </a:endParaRPr>
          </a:p>
        </p:txBody>
      </p:sp>
      <p:sp>
        <p:nvSpPr>
          <p:cNvPr id="5" name="ZoneTexte 4">
            <a:extLst>
              <a:ext uri="{FF2B5EF4-FFF2-40B4-BE49-F238E27FC236}">
                <a16:creationId xmlns:a16="http://schemas.microsoft.com/office/drawing/2014/main" id="{0BFEA288-7688-41C1-AC17-EBC1E70AD851}"/>
              </a:ext>
            </a:extLst>
          </p:cNvPr>
          <p:cNvSpPr txBox="1"/>
          <p:nvPr/>
        </p:nvSpPr>
        <p:spPr>
          <a:xfrm>
            <a:off x="6788727" y="95518"/>
            <a:ext cx="2174637" cy="430887"/>
          </a:xfrm>
          <a:prstGeom prst="rect">
            <a:avLst/>
          </a:prstGeom>
          <a:noFill/>
        </p:spPr>
        <p:txBody>
          <a:bodyPr wrap="square" rtlCol="0">
            <a:spAutoFit/>
          </a:bodyPr>
          <a:lstStyle/>
          <a:p>
            <a:pPr algn="r"/>
            <a:r>
              <a:rPr lang="fr-FR" sz="2200" dirty="0">
                <a:solidFill>
                  <a:schemeClr val="bg1"/>
                </a:solidFill>
              </a:rPr>
              <a:t>Novembre </a:t>
            </a:r>
            <a:r>
              <a:rPr lang="fr-FR" sz="2200" b="1" dirty="0">
                <a:solidFill>
                  <a:schemeClr val="bg1"/>
                </a:solidFill>
              </a:rPr>
              <a:t>2017</a:t>
            </a:r>
          </a:p>
        </p:txBody>
      </p:sp>
    </p:spTree>
    <p:extLst>
      <p:ext uri="{BB962C8B-B14F-4D97-AF65-F5344CB8AC3E}">
        <p14:creationId xmlns:p14="http://schemas.microsoft.com/office/powerpoint/2010/main" val="34641811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242453" y="1067356"/>
            <a:ext cx="8626763" cy="580264"/>
          </a:xfrm>
        </p:spPr>
        <p:txBody>
          <a:bodyPr>
            <a:noAutofit/>
          </a:bodyPr>
          <a:lstStyle/>
          <a:p>
            <a:pPr algn="ctr"/>
            <a:r>
              <a:rPr lang="fr-FR" sz="2000" dirty="0"/>
              <a:t>PROPOSITIONS </a:t>
            </a:r>
            <a:br>
              <a:rPr lang="fr-FR" sz="2000" dirty="0"/>
            </a:br>
            <a:r>
              <a:rPr lang="fr-FR" sz="2000" b="0" dirty="0"/>
              <a:t>Agir dans 4 directions : FORMER, ÉQUIPER, FINANCER, </a:t>
            </a:r>
            <a:r>
              <a:rPr lang="fr-FR" sz="2000" dirty="0"/>
              <a:t>RÉGULER</a:t>
            </a:r>
            <a:br>
              <a:rPr lang="fr-FR" dirty="0"/>
            </a:br>
            <a:r>
              <a:rPr lang="fr-FR" sz="2800" dirty="0"/>
              <a:t> </a:t>
            </a:r>
            <a:br>
              <a:rPr lang="fr-FR" sz="2800" dirty="0"/>
            </a:br>
            <a:endParaRPr lang="fr-FR" sz="2800" dirty="0"/>
          </a:p>
        </p:txBody>
      </p:sp>
      <p:sp>
        <p:nvSpPr>
          <p:cNvPr id="3" name="Espace réservé du contenu 2"/>
          <p:cNvSpPr>
            <a:spLocks noGrp="1"/>
          </p:cNvSpPr>
          <p:nvPr>
            <p:ph idx="1"/>
          </p:nvPr>
        </p:nvSpPr>
        <p:spPr>
          <a:xfrm>
            <a:off x="350980" y="1246652"/>
            <a:ext cx="8409708" cy="4860561"/>
          </a:xfrm>
        </p:spPr>
        <p:txBody>
          <a:bodyPr>
            <a:noAutofit/>
          </a:bodyPr>
          <a:lstStyle/>
          <a:p>
            <a:pPr marL="0" indent="0" algn="just">
              <a:lnSpc>
                <a:spcPct val="107000"/>
              </a:lnSpc>
              <a:spcAft>
                <a:spcPts val="0"/>
              </a:spcAft>
              <a:buNone/>
            </a:pPr>
            <a:r>
              <a:rPr lang="fr-FR" sz="1400" b="1" dirty="0">
                <a:solidFill>
                  <a:srgbClr val="E5962C"/>
                </a:solidFill>
                <a:latin typeface="Calibri" panose="020F0502020204030204" pitchFamily="34" charset="0"/>
                <a:ea typeface="Calibri" panose="020F0502020204030204" pitchFamily="34" charset="0"/>
                <a:cs typeface="Times New Roman" panose="02020603050405020304" pitchFamily="18" charset="0"/>
              </a:rPr>
              <a:t>RÉGULER : Poursuivre progressivement l’effort de règlementation</a:t>
            </a:r>
            <a:r>
              <a:rPr lang="fr-FR" sz="1400" dirty="0">
                <a:solidFill>
                  <a:srgbClr val="E5962C"/>
                </a:solidFill>
                <a:latin typeface="Calibri" panose="020F0502020204030204" pitchFamily="34" charset="0"/>
                <a:ea typeface="Calibri" panose="020F0502020204030204" pitchFamily="34" charset="0"/>
                <a:cs typeface="Times New Roman" panose="02020603050405020304" pitchFamily="18" charset="0"/>
              </a:rPr>
              <a:t> </a:t>
            </a:r>
          </a:p>
          <a:p>
            <a:pPr lvl="0" algn="just">
              <a:lnSpc>
                <a:spcPct val="115000"/>
              </a:lnSpc>
              <a:spcBef>
                <a:spcPts val="600"/>
              </a:spcBef>
              <a:buClr>
                <a:srgbClr val="E5962C"/>
              </a:buClr>
              <a:buSzPts val="1400"/>
              <a:buFont typeface="Wingdings 3" panose="05040102010807070707" pitchFamily="18" charset="2"/>
              <a:buChar char=""/>
            </a:pPr>
            <a:r>
              <a:rPr lang="fr-FR" sz="1400"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Utiliser les outils </a:t>
            </a:r>
            <a:r>
              <a:rPr lang="fr-FR" sz="1400" b="1" dirty="0">
                <a:latin typeface="Calibri" panose="020F0502020204030204" pitchFamily="34" charset="0"/>
                <a:ea typeface="Calibri" panose="020F0502020204030204" pitchFamily="34" charset="0"/>
                <a:cs typeface="Times New Roman" panose="02020603050405020304" pitchFamily="18" charset="0"/>
              </a:rPr>
              <a:t>juridiques</a:t>
            </a:r>
            <a:r>
              <a:rPr lang="fr-FR" sz="1400"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 actuels. Ils sont suffisants pour répondre à toutes les questions juridiques que posent l’IA aujourd’hui, tels que : </a:t>
            </a:r>
          </a:p>
          <a:p>
            <a:pPr marL="628650" lvl="0" indent="-268288" algn="just">
              <a:lnSpc>
                <a:spcPct val="115000"/>
              </a:lnSpc>
              <a:spcBef>
                <a:spcPts val="300"/>
              </a:spcBef>
              <a:buFont typeface="Wingdings" panose="05000000000000000000" pitchFamily="2" charset="2"/>
              <a:buChar char="Ä"/>
            </a:pPr>
            <a:r>
              <a:rPr lang="fr-FR" sz="1400" b="1" dirty="0">
                <a:latin typeface="Calibri" panose="020F0502020204030204" pitchFamily="34" charset="0"/>
                <a:ea typeface="Calibri" panose="020F0502020204030204" pitchFamily="34" charset="0"/>
                <a:cs typeface="Times New Roman" panose="02020603050405020304" pitchFamily="18" charset="0"/>
              </a:rPr>
              <a:t>L’accès aux données non personnelles</a:t>
            </a:r>
            <a:r>
              <a:rPr lang="fr-FR" sz="1400" i="1" dirty="0">
                <a:latin typeface="Calibri" panose="020F0502020204030204" pitchFamily="34" charset="0"/>
                <a:ea typeface="Calibri" panose="020F0502020204030204" pitchFamily="34" charset="0"/>
                <a:cs typeface="Times New Roman" panose="02020603050405020304" pitchFamily="18" charset="0"/>
              </a:rPr>
              <a:t> </a:t>
            </a:r>
            <a:r>
              <a:rPr lang="fr-FR" sz="1400" b="1" dirty="0">
                <a:latin typeface="Calibri" panose="020F0502020204030204" pitchFamily="34" charset="0"/>
                <a:ea typeface="Calibri" panose="020F0502020204030204" pitchFamily="34" charset="0"/>
                <a:cs typeface="Times New Roman" panose="02020603050405020304" pitchFamily="18" charset="0"/>
              </a:rPr>
              <a:t>et la propriété des données brutes : </a:t>
            </a:r>
            <a:r>
              <a:rPr lang="fr-FR" sz="1400" dirty="0">
                <a:latin typeface="Calibri" panose="020F0502020204030204" pitchFamily="34" charset="0"/>
                <a:ea typeface="Calibri" panose="020F0502020204030204" pitchFamily="34" charset="0"/>
                <a:cs typeface="Times New Roman" panose="02020603050405020304" pitchFamily="18" charset="0"/>
              </a:rPr>
              <a:t>L’accès aux données et leur transfert doit reposer sur la base du consentement. Il ne s’agit pas d’imposer une ouverture des données (qu’elles soient publiques ou d’intérêt public), mais d’encourager les entreprises à ouvrir et mettre volontairement à disposition les données qu’elles jugent utiles pour la société, gratuitement ou contre paiement, par l’</a:t>
            </a:r>
            <a:r>
              <a:rPr lang="fr-FR" sz="1400" b="1" dirty="0">
                <a:latin typeface="Calibri" panose="020F0502020204030204" pitchFamily="34" charset="0"/>
                <a:ea typeface="Calibri" panose="020F0502020204030204" pitchFamily="34" charset="0"/>
                <a:cs typeface="Times New Roman" panose="02020603050405020304" pitchFamily="18" charset="0"/>
              </a:rPr>
              <a:t>utilisation de solutions contractuelles </a:t>
            </a:r>
            <a:r>
              <a:rPr lang="fr-FR" sz="1400" dirty="0">
                <a:latin typeface="Calibri" panose="020F0502020204030204" pitchFamily="34" charset="0"/>
                <a:ea typeface="Calibri" panose="020F0502020204030204" pitchFamily="34" charset="0"/>
                <a:cs typeface="Times New Roman" panose="02020603050405020304" pitchFamily="18" charset="0"/>
              </a:rPr>
              <a:t>(contrat de licences par exemple) ou organisationnelles (mise en commun de moyens, mise à disposition de locaux…). </a:t>
            </a:r>
          </a:p>
          <a:p>
            <a:pPr marL="628650" lvl="0" indent="-268288" algn="just">
              <a:lnSpc>
                <a:spcPct val="115000"/>
              </a:lnSpc>
              <a:spcBef>
                <a:spcPts val="300"/>
              </a:spcBef>
              <a:buFont typeface="Wingdings" panose="05000000000000000000" pitchFamily="2" charset="2"/>
              <a:buChar char="Ä"/>
            </a:pPr>
            <a:r>
              <a:rPr lang="fr-FR" sz="1400" b="1" dirty="0">
                <a:latin typeface="Calibri" panose="020F0502020204030204" pitchFamily="34" charset="0"/>
                <a:ea typeface="Calibri" panose="020F0502020204030204" pitchFamily="34" charset="0"/>
                <a:cs typeface="Times New Roman" panose="02020603050405020304" pitchFamily="18" charset="0"/>
              </a:rPr>
              <a:t>La transparence et la loyauté des algorithmes</a:t>
            </a:r>
            <a:r>
              <a:rPr lang="fr-FR" sz="1400" b="1" i="1" dirty="0">
                <a:latin typeface="Calibri" panose="020F0502020204030204" pitchFamily="34" charset="0"/>
                <a:ea typeface="Calibri" panose="020F0502020204030204" pitchFamily="34" charset="0"/>
                <a:cs typeface="Times New Roman" panose="02020603050405020304" pitchFamily="18" charset="0"/>
              </a:rPr>
              <a:t> : </a:t>
            </a:r>
            <a:r>
              <a:rPr lang="fr-FR" sz="1400" dirty="0">
                <a:latin typeface="Calibri" panose="020F0502020204030204" pitchFamily="34" charset="0"/>
                <a:ea typeface="Calibri" panose="020F0502020204030204" pitchFamily="34" charset="0"/>
                <a:cs typeface="Times New Roman" panose="02020603050405020304" pitchFamily="18" charset="0"/>
              </a:rPr>
              <a:t>elles concernent à la fois les questions liées à la concurrence et à la protection des consommateurs. Ce thème est abordé dans la loi pour une République numérique (loi Lemaire 2016).</a:t>
            </a:r>
          </a:p>
          <a:p>
            <a:pPr marL="628650" lvl="0" indent="-268288" algn="just">
              <a:lnSpc>
                <a:spcPct val="115000"/>
              </a:lnSpc>
              <a:spcBef>
                <a:spcPts val="300"/>
              </a:spcBef>
              <a:buFont typeface="Wingdings" panose="05000000000000000000" pitchFamily="2" charset="2"/>
              <a:buChar char="Ä"/>
            </a:pPr>
            <a:r>
              <a:rPr lang="fr-FR" sz="1400" b="1" dirty="0">
                <a:latin typeface="Calibri" panose="020F0502020204030204" pitchFamily="34" charset="0"/>
                <a:ea typeface="Calibri" panose="020F0502020204030204" pitchFamily="34" charset="0"/>
                <a:cs typeface="Times New Roman" panose="02020603050405020304" pitchFamily="18" charset="0"/>
              </a:rPr>
              <a:t>La responsabilité : </a:t>
            </a:r>
            <a:r>
              <a:rPr lang="fr-FR" sz="1400" dirty="0">
                <a:latin typeface="Calibri" panose="020F0502020204030204" pitchFamily="34" charset="0"/>
                <a:ea typeface="Calibri" panose="020F0502020204030204" pitchFamily="34" charset="0"/>
                <a:cs typeface="Times New Roman" panose="02020603050405020304" pitchFamily="18" charset="0"/>
              </a:rPr>
              <a:t>il n’y a pas de vide juridique en ce domaine .</a:t>
            </a:r>
            <a:r>
              <a:rPr lang="fr-FR" sz="1400" b="1" dirty="0">
                <a:latin typeface="Calibri" panose="020F0502020204030204" pitchFamily="34" charset="0"/>
                <a:ea typeface="Calibri" panose="020F0502020204030204" pitchFamily="34" charset="0"/>
                <a:cs typeface="Times New Roman" panose="02020603050405020304" pitchFamily="18" charset="0"/>
              </a:rPr>
              <a:t>Les instruments juridiques suffisent à couvrir les dommages causés par l’IA</a:t>
            </a:r>
            <a:r>
              <a:rPr lang="fr-FR" sz="1400" dirty="0">
                <a:latin typeface="Calibri" panose="020F0502020204030204" pitchFamily="34" charset="0"/>
                <a:ea typeface="Calibri" panose="020F0502020204030204" pitchFamily="34" charset="0"/>
                <a:cs typeface="Times New Roman" panose="02020603050405020304" pitchFamily="18" charset="0"/>
              </a:rPr>
              <a:t> (responsabilité du constructeur, du fait des produits défectueux, responsabilité du programmateur, de l’éducateur…). Compte tenu des avancées technologiques, il est encore trop tôt pour envisager une réforme du régime de la responsabilité. </a:t>
            </a:r>
          </a:p>
          <a:p>
            <a:pPr lvl="0" algn="just">
              <a:lnSpc>
                <a:spcPct val="115000"/>
              </a:lnSpc>
              <a:spcBef>
                <a:spcPts val="600"/>
              </a:spcBef>
              <a:buClr>
                <a:srgbClr val="E5962C"/>
              </a:buClr>
              <a:buSzPts val="1400"/>
              <a:buFont typeface="Wingdings 3" panose="05040102010807070707" pitchFamily="18" charset="2"/>
              <a:buChar char=""/>
            </a:pPr>
            <a:r>
              <a:rPr lang="fr-FR" sz="1400" b="1" dirty="0">
                <a:latin typeface="Calibri" panose="020F0502020204030204" pitchFamily="34" charset="0"/>
                <a:ea typeface="Calibri" panose="020F0502020204030204" pitchFamily="34" charset="0"/>
                <a:cs typeface="Times New Roman" panose="02020603050405020304" pitchFamily="18" charset="0"/>
              </a:rPr>
              <a:t>Créer un Comité national </a:t>
            </a:r>
            <a:r>
              <a:rPr lang="fr-FR" sz="1400"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d’éthique</a:t>
            </a:r>
            <a:r>
              <a:rPr lang="fr-FR" sz="1400" b="1" dirty="0">
                <a:latin typeface="Calibri" panose="020F0502020204030204" pitchFamily="34" charset="0"/>
                <a:ea typeface="Calibri" panose="020F0502020204030204" pitchFamily="34" charset="0"/>
                <a:cs typeface="Times New Roman" panose="02020603050405020304" pitchFamily="18" charset="0"/>
              </a:rPr>
              <a:t> de la robotique et de l’IA.</a:t>
            </a:r>
            <a:endParaRPr lang="fr-FR" sz="1400" dirty="0">
              <a:latin typeface="Calibri" panose="020F0502020204030204" pitchFamily="34" charset="0"/>
              <a:ea typeface="Calibri" panose="020F0502020204030204" pitchFamily="34" charset="0"/>
              <a:cs typeface="Times New Roman" panose="02020603050405020304" pitchFamily="18" charset="0"/>
            </a:endParaRPr>
          </a:p>
          <a:p>
            <a:pPr lvl="0" algn="just">
              <a:lnSpc>
                <a:spcPct val="115000"/>
              </a:lnSpc>
              <a:spcBef>
                <a:spcPts val="600"/>
              </a:spcBef>
              <a:buClr>
                <a:srgbClr val="E5962C"/>
              </a:buClr>
              <a:buSzPts val="1400"/>
              <a:buFont typeface="Wingdings 3" panose="05040102010807070707" pitchFamily="18" charset="2"/>
              <a:buChar char=""/>
            </a:pPr>
            <a:r>
              <a:rPr lang="fr-FR" sz="1400" b="1" dirty="0">
                <a:latin typeface="Calibri" panose="020F0502020204030204" pitchFamily="34" charset="0"/>
                <a:ea typeface="Calibri" panose="020F0502020204030204" pitchFamily="34" charset="0"/>
                <a:cs typeface="Times New Roman" panose="02020603050405020304" pitchFamily="18" charset="0"/>
              </a:rPr>
              <a:t>Garantir une souveraineté des données et se prémunir contre les pillages des GAFA.</a:t>
            </a:r>
            <a:endParaRPr lang="fr-FR" sz="1400" dirty="0">
              <a:latin typeface="Calibri" panose="020F0502020204030204" pitchFamily="34" charset="0"/>
              <a:ea typeface="Calibri" panose="020F0502020204030204" pitchFamily="34" charset="0"/>
              <a:cs typeface="Times New Roman" panose="02020603050405020304" pitchFamily="18" charset="0"/>
            </a:endParaRPr>
          </a:p>
          <a:p>
            <a:pPr lvl="0" algn="just">
              <a:lnSpc>
                <a:spcPct val="115000"/>
              </a:lnSpc>
              <a:spcBef>
                <a:spcPts val="600"/>
              </a:spcBef>
              <a:buClr>
                <a:srgbClr val="E5962C"/>
              </a:buClr>
              <a:buSzPts val="1400"/>
              <a:buFont typeface="Wingdings 3" panose="05040102010807070707" pitchFamily="18" charset="2"/>
              <a:buChar char=""/>
            </a:pP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Espace réservé du numéro de diapositive 3"/>
          <p:cNvSpPr>
            <a:spLocks noGrp="1"/>
          </p:cNvSpPr>
          <p:nvPr>
            <p:ph type="sldNum" sz="quarter" idx="12"/>
          </p:nvPr>
        </p:nvSpPr>
        <p:spPr/>
        <p:txBody>
          <a:bodyPr/>
          <a:lstStyle/>
          <a:p>
            <a:fld id="{5367207C-C60D-0A45-9EB2-2987E69E7DED}" type="slidenum">
              <a:rPr lang="fr-FR" smtClean="0"/>
              <a:t>10</a:t>
            </a:fld>
            <a:endParaRPr lang="fr-FR"/>
          </a:p>
        </p:txBody>
      </p:sp>
      <p:sp>
        <p:nvSpPr>
          <p:cNvPr id="6" name="ZoneTexte 5">
            <a:extLst>
              <a:ext uri="{FF2B5EF4-FFF2-40B4-BE49-F238E27FC236}">
                <a16:creationId xmlns:a16="http://schemas.microsoft.com/office/drawing/2014/main" id="{56429019-F0AF-4359-A060-92074CD5E34E}"/>
              </a:ext>
            </a:extLst>
          </p:cNvPr>
          <p:cNvSpPr txBox="1"/>
          <p:nvPr/>
        </p:nvSpPr>
        <p:spPr>
          <a:xfrm>
            <a:off x="6788727" y="95518"/>
            <a:ext cx="2174637" cy="430887"/>
          </a:xfrm>
          <a:prstGeom prst="rect">
            <a:avLst/>
          </a:prstGeom>
          <a:noFill/>
        </p:spPr>
        <p:txBody>
          <a:bodyPr wrap="square" rtlCol="0">
            <a:spAutoFit/>
          </a:bodyPr>
          <a:lstStyle/>
          <a:p>
            <a:pPr algn="r"/>
            <a:r>
              <a:rPr lang="fr-FR" sz="2200" dirty="0">
                <a:solidFill>
                  <a:schemeClr val="bg1"/>
                </a:solidFill>
              </a:rPr>
              <a:t>Novembre </a:t>
            </a:r>
            <a:r>
              <a:rPr lang="fr-FR" sz="2200" b="1" dirty="0">
                <a:solidFill>
                  <a:schemeClr val="bg1"/>
                </a:solidFill>
              </a:rPr>
              <a:t>2017</a:t>
            </a:r>
          </a:p>
        </p:txBody>
      </p:sp>
    </p:spTree>
    <p:extLst>
      <p:ext uri="{BB962C8B-B14F-4D97-AF65-F5344CB8AC3E}">
        <p14:creationId xmlns:p14="http://schemas.microsoft.com/office/powerpoint/2010/main" val="11845098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802405"/>
            <a:ext cx="8229600" cy="580264"/>
          </a:xfrm>
        </p:spPr>
        <p:txBody>
          <a:bodyPr>
            <a:noAutofit/>
          </a:bodyPr>
          <a:lstStyle/>
          <a:p>
            <a:pPr algn="ctr"/>
            <a:r>
              <a:rPr lang="fr-FR" sz="2800" dirty="0"/>
              <a:t>CONSTAT</a:t>
            </a:r>
            <a:br>
              <a:rPr lang="fr-FR" sz="2800" dirty="0"/>
            </a:br>
            <a:endParaRPr lang="fr-FR" sz="2800" dirty="0"/>
          </a:p>
        </p:txBody>
      </p:sp>
      <p:sp>
        <p:nvSpPr>
          <p:cNvPr id="3" name="Espace réservé du contenu 2"/>
          <p:cNvSpPr>
            <a:spLocks noGrp="1"/>
          </p:cNvSpPr>
          <p:nvPr>
            <p:ph idx="1"/>
          </p:nvPr>
        </p:nvSpPr>
        <p:spPr>
          <a:xfrm>
            <a:off x="341745" y="1145260"/>
            <a:ext cx="8418945" cy="4715458"/>
          </a:xfrm>
        </p:spPr>
        <p:txBody>
          <a:bodyPr>
            <a:noAutofit/>
          </a:bodyPr>
          <a:lstStyle/>
          <a:p>
            <a:pPr lvl="0">
              <a:buClr>
                <a:srgbClr val="E5962C"/>
              </a:buClr>
              <a:buFont typeface="Wingdings 3" panose="05040102010807070707" pitchFamily="18" charset="2"/>
              <a:buChar char="Â"/>
            </a:pPr>
            <a:r>
              <a:rPr lang="fr-FR" sz="1600" b="1" dirty="0"/>
              <a:t>L’IA, un levier de compétitivité et un atout technologique pour le développement des affaires</a:t>
            </a:r>
            <a:r>
              <a:rPr lang="fr-FR" sz="1600" dirty="0"/>
              <a:t>.</a:t>
            </a:r>
          </a:p>
          <a:p>
            <a:pPr marL="628650" lvl="0" indent="-268288" algn="just">
              <a:lnSpc>
                <a:spcPct val="115000"/>
              </a:lnSpc>
              <a:spcBef>
                <a:spcPts val="300"/>
              </a:spcBef>
              <a:buFont typeface="Wingdings" panose="05000000000000000000" pitchFamily="2" charset="2"/>
              <a:buChar char="Ä"/>
            </a:pPr>
            <a:r>
              <a:rPr lang="fr-FR" sz="1600" b="1" dirty="0">
                <a:latin typeface="Calibri" panose="020F0502020204030204" pitchFamily="34" charset="0"/>
                <a:ea typeface="Calibri" panose="020F0502020204030204" pitchFamily="34" charset="0"/>
                <a:cs typeface="Times New Roman" panose="02020603050405020304" pitchFamily="18" charset="0"/>
              </a:rPr>
              <a:t>L’intelligence artificielle touche de très nombreux secteurs</a:t>
            </a:r>
            <a:r>
              <a:rPr lang="fr-FR" sz="1600" dirty="0">
                <a:latin typeface="Calibri" panose="020F0502020204030204" pitchFamily="34" charset="0"/>
                <a:ea typeface="Calibri" panose="020F0502020204030204" pitchFamily="34" charset="0"/>
                <a:cs typeface="Times New Roman" panose="02020603050405020304" pitchFamily="18" charset="0"/>
              </a:rPr>
              <a:t> : du militaire à la finance, en passant par la médecine, la communication ou les services avec les assistants personnels </a:t>
            </a:r>
            <a:r>
              <a:rPr lang="fr-FR" sz="1600" b="1" dirty="0">
                <a:latin typeface="Calibri" panose="020F0502020204030204" pitchFamily="34" charset="0"/>
                <a:ea typeface="Calibri" panose="020F0502020204030204" pitchFamily="34" charset="0"/>
                <a:cs typeface="Times New Roman" panose="02020603050405020304" pitchFamily="18" charset="0"/>
              </a:rPr>
              <a:t>L’IA est une source d’innovations de rupture </a:t>
            </a:r>
            <a:r>
              <a:rPr lang="fr-FR" sz="1600" dirty="0">
                <a:latin typeface="Calibri" panose="020F0502020204030204" pitchFamily="34" charset="0"/>
                <a:ea typeface="Calibri" panose="020F0502020204030204" pitchFamily="34" charset="0"/>
                <a:cs typeface="Times New Roman" panose="02020603050405020304" pitchFamily="18" charset="0"/>
              </a:rPr>
              <a:t>dans les secteurs de la santé, des transports, des smart-</a:t>
            </a:r>
            <a:r>
              <a:rPr lang="fr-FR" sz="1600" dirty="0" err="1">
                <a:latin typeface="Calibri" panose="020F0502020204030204" pitchFamily="34" charset="0"/>
                <a:ea typeface="Calibri" panose="020F0502020204030204" pitchFamily="34" charset="0"/>
                <a:cs typeface="Times New Roman" panose="02020603050405020304" pitchFamily="18" charset="0"/>
              </a:rPr>
              <a:t>cities</a:t>
            </a:r>
            <a:r>
              <a:rPr lang="fr-FR" sz="1600" dirty="0">
                <a:latin typeface="Calibri" panose="020F0502020204030204" pitchFamily="34" charset="0"/>
                <a:ea typeface="Calibri" panose="020F0502020204030204" pitchFamily="34" charset="0"/>
                <a:cs typeface="Times New Roman" panose="02020603050405020304" pitchFamily="18" charset="0"/>
              </a:rPr>
              <a:t>, et avec l’ Industrie 4 0.et la robotique…</a:t>
            </a:r>
          </a:p>
          <a:p>
            <a:pPr marL="628650" lvl="0" indent="-268288" algn="just">
              <a:lnSpc>
                <a:spcPct val="115000"/>
              </a:lnSpc>
              <a:spcBef>
                <a:spcPts val="300"/>
              </a:spcBef>
              <a:buFont typeface="Wingdings" panose="05000000000000000000" pitchFamily="2" charset="2"/>
              <a:buChar char="Ä"/>
            </a:pPr>
            <a:r>
              <a:rPr lang="fr-FR" sz="1600" b="1" dirty="0">
                <a:latin typeface="Calibri" panose="020F0502020204030204" pitchFamily="34" charset="0"/>
                <a:ea typeface="Calibri" panose="020F0502020204030204" pitchFamily="34" charset="0"/>
                <a:cs typeface="Times New Roman" panose="02020603050405020304" pitchFamily="18" charset="0"/>
              </a:rPr>
              <a:t>Les applications de l’IA dans l’entreprise sont déjà nombreuses</a:t>
            </a:r>
            <a:r>
              <a:rPr lang="fr-FR" sz="1600" dirty="0">
                <a:latin typeface="Calibri" panose="020F0502020204030204" pitchFamily="34" charset="0"/>
                <a:ea typeface="Calibri" panose="020F0502020204030204" pitchFamily="34" charset="0"/>
                <a:cs typeface="Times New Roman" panose="02020603050405020304" pitchFamily="18" charset="0"/>
              </a:rPr>
              <a:t> : Aide à la conception de produits ; compréhension et anticipation des comportements des usagers/clients ; anticipation des phénomènes d’usure, d’obsolescence et de maintenance ; tests et modélisation. Elles permettent d’importants gains de temps dans le traitement des tâches, d’importantes diminutions de coûts d’exploitation et de grands progrès dans les démarches prospectives.</a:t>
            </a:r>
          </a:p>
          <a:p>
            <a:pPr marL="628650" lvl="0" indent="-268288" algn="just">
              <a:lnSpc>
                <a:spcPct val="115000"/>
              </a:lnSpc>
              <a:spcBef>
                <a:spcPts val="300"/>
              </a:spcBef>
              <a:buFont typeface="Wingdings" panose="05000000000000000000" pitchFamily="2" charset="2"/>
              <a:buChar char="Ä"/>
            </a:pPr>
            <a:r>
              <a:rPr lang="fr-FR" sz="1600" dirty="0">
                <a:latin typeface="Calibri" panose="020F0502020204030204" pitchFamily="34" charset="0"/>
                <a:ea typeface="Calibri" panose="020F0502020204030204" pitchFamily="34" charset="0"/>
                <a:cs typeface="Times New Roman" panose="02020603050405020304" pitchFamily="18" charset="0"/>
              </a:rPr>
              <a:t> </a:t>
            </a:r>
            <a:r>
              <a:rPr lang="fr-FR" sz="1600" b="1" dirty="0">
                <a:latin typeface="Calibri" panose="020F0502020204030204" pitchFamily="34" charset="0"/>
                <a:ea typeface="Calibri" panose="020F0502020204030204" pitchFamily="34" charset="0"/>
                <a:cs typeface="Times New Roman" panose="02020603050405020304" pitchFamily="18" charset="0"/>
              </a:rPr>
              <a:t>L’IA est destinée à être omniprésente dans l’entreprise </a:t>
            </a:r>
            <a:r>
              <a:rPr lang="fr-FR" sz="1600" dirty="0">
                <a:latin typeface="Calibri" panose="020F0502020204030204" pitchFamily="34" charset="0"/>
                <a:ea typeface="Calibri" panose="020F0502020204030204" pitchFamily="34" charset="0"/>
                <a:cs typeface="Times New Roman" panose="02020603050405020304" pitchFamily="18" charset="0"/>
              </a:rPr>
              <a:t>Depuis ses ateliers jusqu’ à son conseil d’administration. </a:t>
            </a:r>
            <a:r>
              <a:rPr lang="fr-FR" sz="1600" b="1" dirty="0">
                <a:latin typeface="Calibri" panose="020F0502020204030204" pitchFamily="34" charset="0"/>
                <a:ea typeface="Calibri" panose="020F0502020204030204" pitchFamily="34" charset="0"/>
                <a:cs typeface="Times New Roman" panose="02020603050405020304" pitchFamily="18" charset="0"/>
              </a:rPr>
              <a:t>D’après narrative science ,38 % des entreprises utilisaient l’IA en 2016. Ce chiffre devrait passer à 62 % en 2018.</a:t>
            </a:r>
          </a:p>
          <a:p>
            <a:pPr marL="628650" lvl="0" indent="-268288" algn="just">
              <a:lnSpc>
                <a:spcPct val="115000"/>
              </a:lnSpc>
              <a:spcBef>
                <a:spcPts val="300"/>
              </a:spcBef>
              <a:buFont typeface="Wingdings" panose="05000000000000000000" pitchFamily="2" charset="2"/>
              <a:buChar char="Ä"/>
            </a:pPr>
            <a:r>
              <a:rPr lang="fr-FR" sz="1600" b="1" dirty="0">
                <a:latin typeface="Calibri" panose="020F0502020204030204" pitchFamily="34" charset="0"/>
                <a:ea typeface="Calibri" panose="020F0502020204030204" pitchFamily="34" charset="0"/>
                <a:cs typeface="Times New Roman" panose="02020603050405020304" pitchFamily="18" charset="0"/>
              </a:rPr>
              <a:t>La France compte quelques entreprises leaders dans les domaines de l’IA : </a:t>
            </a:r>
            <a:r>
              <a:rPr lang="fr-FR" sz="1600" dirty="0">
                <a:latin typeface="Calibri" panose="020F0502020204030204" pitchFamily="34" charset="0"/>
                <a:ea typeface="Calibri" panose="020F0502020204030204" pitchFamily="34" charset="0"/>
                <a:cs typeface="Times New Roman" panose="02020603050405020304" pitchFamily="18" charset="0"/>
              </a:rPr>
              <a:t>Thalès, Dassault</a:t>
            </a:r>
            <a:r>
              <a:rPr lang="fr-FR" sz="1600" b="1" dirty="0">
                <a:latin typeface="Calibri" panose="020F0502020204030204" pitchFamily="34" charset="0"/>
                <a:ea typeface="Calibri" panose="020F0502020204030204" pitchFamily="34" charset="0"/>
                <a:cs typeface="Times New Roman" panose="02020603050405020304" pitchFamily="18" charset="0"/>
              </a:rPr>
              <a:t>, </a:t>
            </a:r>
            <a:r>
              <a:rPr lang="fr-FR" sz="1600" dirty="0">
                <a:latin typeface="Calibri" panose="020F0502020204030204" pitchFamily="34" charset="0"/>
                <a:ea typeface="Calibri" panose="020F0502020204030204" pitchFamily="34" charset="0"/>
                <a:cs typeface="Times New Roman" panose="02020603050405020304" pitchFamily="18" charset="0"/>
              </a:rPr>
              <a:t>QWANT.</a:t>
            </a:r>
            <a:endParaRPr lang="fr-FR" sz="1600" b="1" dirty="0">
              <a:solidFill>
                <a:prstClr val="black"/>
              </a:solidFill>
              <a:ea typeface="ヒラギノ角ゴ Pro W3" charset="-128"/>
            </a:endParaRPr>
          </a:p>
          <a:p>
            <a:pPr algn="just">
              <a:buClr>
                <a:srgbClr val="E5962C"/>
              </a:buClr>
              <a:buFont typeface="Wingdings 3" panose="05040102010807070707" pitchFamily="18" charset="2"/>
              <a:buChar char="Â"/>
            </a:pPr>
            <a:endParaRPr lang="fr-FR" sz="1800" b="1" dirty="0">
              <a:solidFill>
                <a:prstClr val="black"/>
              </a:solidFill>
              <a:ea typeface="ヒラギノ角ゴ Pro W3" charset="-128"/>
            </a:endParaRPr>
          </a:p>
          <a:p>
            <a:pPr marL="0" lvl="0" indent="0" algn="just">
              <a:buClr>
                <a:srgbClr val="E5962C"/>
              </a:buClr>
              <a:buNone/>
            </a:pPr>
            <a:endParaRPr lang="fr-FR" sz="2200" dirty="0"/>
          </a:p>
        </p:txBody>
      </p:sp>
      <p:sp>
        <p:nvSpPr>
          <p:cNvPr id="4" name="Espace réservé du numéro de diapositive 3"/>
          <p:cNvSpPr>
            <a:spLocks noGrp="1"/>
          </p:cNvSpPr>
          <p:nvPr>
            <p:ph type="sldNum" sz="quarter" idx="12"/>
          </p:nvPr>
        </p:nvSpPr>
        <p:spPr/>
        <p:txBody>
          <a:bodyPr/>
          <a:lstStyle/>
          <a:p>
            <a:fld id="{5367207C-C60D-0A45-9EB2-2987E69E7DED}" type="slidenum">
              <a:rPr lang="fr-FR" smtClean="0"/>
              <a:t>2</a:t>
            </a:fld>
            <a:endParaRPr lang="fr-FR"/>
          </a:p>
        </p:txBody>
      </p:sp>
      <p:sp>
        <p:nvSpPr>
          <p:cNvPr id="6" name="ZoneTexte 5">
            <a:extLst>
              <a:ext uri="{FF2B5EF4-FFF2-40B4-BE49-F238E27FC236}">
                <a16:creationId xmlns:a16="http://schemas.microsoft.com/office/drawing/2014/main" id="{56429019-F0AF-4359-A060-92074CD5E34E}"/>
              </a:ext>
            </a:extLst>
          </p:cNvPr>
          <p:cNvSpPr txBox="1"/>
          <p:nvPr/>
        </p:nvSpPr>
        <p:spPr>
          <a:xfrm>
            <a:off x="6788727" y="95518"/>
            <a:ext cx="2174637" cy="430887"/>
          </a:xfrm>
          <a:prstGeom prst="rect">
            <a:avLst/>
          </a:prstGeom>
          <a:noFill/>
        </p:spPr>
        <p:txBody>
          <a:bodyPr wrap="square" rtlCol="0">
            <a:spAutoFit/>
          </a:bodyPr>
          <a:lstStyle/>
          <a:p>
            <a:pPr algn="r"/>
            <a:r>
              <a:rPr lang="fr-FR" sz="2200" dirty="0">
                <a:solidFill>
                  <a:schemeClr val="bg1"/>
                </a:solidFill>
              </a:rPr>
              <a:t>Novembre </a:t>
            </a:r>
            <a:r>
              <a:rPr lang="fr-FR" sz="2200" b="1" dirty="0">
                <a:solidFill>
                  <a:schemeClr val="bg1"/>
                </a:solidFill>
              </a:rPr>
              <a:t>2017</a:t>
            </a:r>
          </a:p>
        </p:txBody>
      </p:sp>
    </p:spTree>
    <p:extLst>
      <p:ext uri="{BB962C8B-B14F-4D97-AF65-F5344CB8AC3E}">
        <p14:creationId xmlns:p14="http://schemas.microsoft.com/office/powerpoint/2010/main" val="37429719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72001"/>
            <a:ext cx="8229600" cy="580264"/>
          </a:xfrm>
        </p:spPr>
        <p:txBody>
          <a:bodyPr>
            <a:noAutofit/>
          </a:bodyPr>
          <a:lstStyle/>
          <a:p>
            <a:pPr algn="ctr"/>
            <a:r>
              <a:rPr lang="fr-FR" sz="2800" dirty="0"/>
              <a:t>CONSTAT</a:t>
            </a:r>
            <a:br>
              <a:rPr lang="fr-FR" sz="2800" dirty="0"/>
            </a:br>
            <a:endParaRPr lang="fr-FR" sz="2800" dirty="0"/>
          </a:p>
        </p:txBody>
      </p:sp>
      <p:sp>
        <p:nvSpPr>
          <p:cNvPr id="3" name="Espace réservé du contenu 2"/>
          <p:cNvSpPr>
            <a:spLocks noGrp="1"/>
          </p:cNvSpPr>
          <p:nvPr>
            <p:ph idx="1"/>
          </p:nvPr>
        </p:nvSpPr>
        <p:spPr>
          <a:xfrm>
            <a:off x="369455" y="988242"/>
            <a:ext cx="8391235" cy="4950740"/>
          </a:xfrm>
        </p:spPr>
        <p:txBody>
          <a:bodyPr>
            <a:noAutofit/>
          </a:bodyPr>
          <a:lstStyle/>
          <a:p>
            <a:pPr lvl="0">
              <a:buClr>
                <a:srgbClr val="E5962C"/>
              </a:buClr>
              <a:buFont typeface="Wingdings 3" panose="05040102010807070707" pitchFamily="18" charset="2"/>
              <a:buChar char="Â"/>
            </a:pPr>
            <a:r>
              <a:rPr lang="fr-FR" sz="1600" b="1" dirty="0"/>
              <a:t>Une promesse de croissance augmentée</a:t>
            </a:r>
            <a:r>
              <a:rPr lang="fr-FR" sz="1600" dirty="0"/>
              <a:t>.</a:t>
            </a:r>
          </a:p>
          <a:p>
            <a:pPr marL="628650" lvl="0" indent="-268288" algn="just">
              <a:lnSpc>
                <a:spcPct val="115000"/>
              </a:lnSpc>
              <a:spcBef>
                <a:spcPts val="300"/>
              </a:spcBef>
              <a:buFont typeface="Wingdings" panose="05000000000000000000" pitchFamily="2" charset="2"/>
              <a:buChar char="Ä"/>
              <a:tabLst>
                <a:tab pos="628650" algn="l"/>
              </a:tabLst>
            </a:pPr>
            <a:r>
              <a:rPr lang="fr-FR" sz="1600" b="1" dirty="0">
                <a:latin typeface="Calibri" panose="020F0502020204030204" pitchFamily="34" charset="0"/>
                <a:ea typeface="Calibri" panose="020F0502020204030204" pitchFamily="34" charset="0"/>
                <a:cs typeface="Times New Roman" panose="02020603050405020304" pitchFamily="18" charset="0"/>
              </a:rPr>
              <a:t>Le marché de L’IA</a:t>
            </a:r>
            <a:r>
              <a:rPr lang="fr-FR" sz="1600" dirty="0">
                <a:latin typeface="Calibri" panose="020F0502020204030204" pitchFamily="34" charset="0"/>
                <a:ea typeface="Calibri" panose="020F0502020204030204" pitchFamily="34" charset="0"/>
                <a:cs typeface="Times New Roman" panose="02020603050405020304" pitchFamily="18" charset="0"/>
              </a:rPr>
              <a:t> : représente </a:t>
            </a:r>
            <a:r>
              <a:rPr lang="fr-FR" sz="1600" b="1" dirty="0">
                <a:latin typeface="Calibri" panose="020F0502020204030204" pitchFamily="34" charset="0"/>
                <a:ea typeface="Calibri" panose="020F0502020204030204" pitchFamily="34" charset="0"/>
                <a:cs typeface="Times New Roman" panose="02020603050405020304" pitchFamily="18" charset="0"/>
              </a:rPr>
              <a:t>8 milliards d’euros en 2016</a:t>
            </a:r>
            <a:r>
              <a:rPr lang="fr-FR" sz="1600" dirty="0">
                <a:latin typeface="Calibri" panose="020F0502020204030204" pitchFamily="34" charset="0"/>
                <a:ea typeface="Calibri" panose="020F0502020204030204" pitchFamily="34" charset="0"/>
                <a:cs typeface="Times New Roman" panose="02020603050405020304" pitchFamily="18" charset="0"/>
              </a:rPr>
              <a:t>, la prévision est de </a:t>
            </a:r>
            <a:r>
              <a:rPr lang="fr-FR" sz="1600" b="1" dirty="0">
                <a:latin typeface="Calibri" panose="020F0502020204030204" pitchFamily="34" charset="0"/>
                <a:ea typeface="Calibri" panose="020F0502020204030204" pitchFamily="34" charset="0"/>
                <a:cs typeface="Times New Roman" panose="02020603050405020304" pitchFamily="18" charset="0"/>
              </a:rPr>
              <a:t>47 milliards</a:t>
            </a:r>
            <a:r>
              <a:rPr lang="fr-FR" sz="1600" dirty="0">
                <a:latin typeface="Calibri" panose="020F0502020204030204" pitchFamily="34" charset="0"/>
                <a:ea typeface="Calibri" panose="020F0502020204030204" pitchFamily="34" charset="0"/>
                <a:cs typeface="Times New Roman" panose="02020603050405020304" pitchFamily="18" charset="0"/>
              </a:rPr>
              <a:t> </a:t>
            </a:r>
            <a:r>
              <a:rPr lang="fr-FR" sz="1600" b="1" dirty="0">
                <a:latin typeface="Calibri" panose="020F0502020204030204" pitchFamily="34" charset="0"/>
                <a:ea typeface="Calibri" panose="020F0502020204030204" pitchFamily="34" charset="0"/>
                <a:cs typeface="Times New Roman" panose="02020603050405020304" pitchFamily="18" charset="0"/>
              </a:rPr>
              <a:t>d’ici 2020.</a:t>
            </a:r>
            <a:endParaRPr lang="fr-FR" sz="1600" dirty="0">
              <a:latin typeface="Calibri" panose="020F0502020204030204" pitchFamily="34" charset="0"/>
              <a:ea typeface="Calibri" panose="020F0502020204030204" pitchFamily="34" charset="0"/>
              <a:cs typeface="Times New Roman" panose="02020603050405020304" pitchFamily="18" charset="0"/>
            </a:endParaRPr>
          </a:p>
          <a:p>
            <a:pPr marL="628650" lvl="0" indent="-268288" algn="just">
              <a:lnSpc>
                <a:spcPct val="115000"/>
              </a:lnSpc>
              <a:spcBef>
                <a:spcPts val="300"/>
              </a:spcBef>
              <a:buFont typeface="Wingdings" panose="05000000000000000000" pitchFamily="2" charset="2"/>
              <a:buChar char="Ä"/>
              <a:tabLst>
                <a:tab pos="628650" algn="l"/>
              </a:tabLst>
            </a:pPr>
            <a:r>
              <a:rPr lang="fr-FR" sz="1600" b="1" dirty="0">
                <a:latin typeface="Calibri" panose="020F0502020204030204" pitchFamily="34" charset="0"/>
                <a:ea typeface="Calibri" panose="020F0502020204030204" pitchFamily="34" charset="0"/>
                <a:cs typeface="Times New Roman" panose="02020603050405020304" pitchFamily="18" charset="0"/>
              </a:rPr>
              <a:t>20</a:t>
            </a:r>
            <a:r>
              <a:rPr lang="fr-FR" sz="1600" dirty="0">
                <a:latin typeface="Calibri" panose="020F0502020204030204" pitchFamily="34" charset="0"/>
                <a:ea typeface="Calibri" panose="020F0502020204030204" pitchFamily="34" charset="0"/>
                <a:cs typeface="Times New Roman" panose="02020603050405020304" pitchFamily="18" charset="0"/>
              </a:rPr>
              <a:t> </a:t>
            </a:r>
            <a:r>
              <a:rPr lang="fr-FR" sz="1600" b="1" dirty="0">
                <a:latin typeface="Calibri" panose="020F0502020204030204" pitchFamily="34" charset="0"/>
                <a:ea typeface="Calibri" panose="020F0502020204030204" pitchFamily="34" charset="0"/>
                <a:cs typeface="Times New Roman" panose="02020603050405020304" pitchFamily="18" charset="0"/>
              </a:rPr>
              <a:t>%</a:t>
            </a:r>
            <a:r>
              <a:rPr lang="fr-FR" sz="1600" dirty="0">
                <a:latin typeface="Calibri" panose="020F0502020204030204" pitchFamily="34" charset="0"/>
                <a:ea typeface="Calibri" panose="020F0502020204030204" pitchFamily="34" charset="0"/>
                <a:cs typeface="Times New Roman" panose="02020603050405020304" pitchFamily="18" charset="0"/>
              </a:rPr>
              <a:t> des entreprises qui adoptent des stratégies d’innovation optimales en matière d’intelligence artificielle (IA) génèrent davantage de valeur pour leurs actionnaires.</a:t>
            </a:r>
          </a:p>
          <a:p>
            <a:pPr marL="628650" lvl="0" indent="-268288" algn="just">
              <a:lnSpc>
                <a:spcPct val="115000"/>
              </a:lnSpc>
              <a:spcBef>
                <a:spcPts val="300"/>
              </a:spcBef>
              <a:buFont typeface="Wingdings" panose="05000000000000000000" pitchFamily="2" charset="2"/>
              <a:buChar char="Ä"/>
              <a:tabLst>
                <a:tab pos="628650" algn="l"/>
              </a:tabLst>
            </a:pPr>
            <a:r>
              <a:rPr lang="fr-FR" sz="1600" b="1" dirty="0">
                <a:latin typeface="Calibri" panose="020F0502020204030204" pitchFamily="34" charset="0"/>
                <a:ea typeface="Calibri" panose="020F0502020204030204" pitchFamily="34" charset="0"/>
                <a:cs typeface="Times New Roman" panose="02020603050405020304" pitchFamily="18" charset="0"/>
              </a:rPr>
              <a:t>L’IA </a:t>
            </a:r>
            <a:r>
              <a:rPr lang="fr-FR" sz="1600" dirty="0">
                <a:latin typeface="Calibri" panose="020F0502020204030204" pitchFamily="34" charset="0"/>
                <a:ea typeface="Calibri" panose="020F0502020204030204" pitchFamily="34" charset="0"/>
                <a:cs typeface="Times New Roman" panose="02020603050405020304" pitchFamily="18" charset="0"/>
              </a:rPr>
              <a:t>pourrait </a:t>
            </a:r>
            <a:r>
              <a:rPr lang="fr-FR" sz="1600" b="1" dirty="0">
                <a:latin typeface="Calibri" panose="020F0502020204030204" pitchFamily="34" charset="0"/>
                <a:ea typeface="Calibri" panose="020F0502020204030204" pitchFamily="34" charset="0"/>
                <a:cs typeface="Times New Roman" panose="02020603050405020304" pitchFamily="18" charset="0"/>
              </a:rPr>
              <a:t>accroitre </a:t>
            </a:r>
            <a:r>
              <a:rPr lang="fr-FR" sz="1600" dirty="0">
                <a:latin typeface="Calibri" panose="020F0502020204030204" pitchFamily="34" charset="0"/>
                <a:ea typeface="Calibri" panose="020F0502020204030204" pitchFamily="34" charset="0"/>
                <a:cs typeface="Times New Roman" panose="02020603050405020304" pitchFamily="18" charset="0"/>
              </a:rPr>
              <a:t>de </a:t>
            </a:r>
            <a:r>
              <a:rPr lang="fr-FR" sz="1600" b="1" dirty="0">
                <a:latin typeface="Calibri" panose="020F0502020204030204" pitchFamily="34" charset="0"/>
                <a:ea typeface="Calibri" panose="020F0502020204030204" pitchFamily="34" charset="0"/>
                <a:cs typeface="Times New Roman" panose="02020603050405020304" pitchFamily="18" charset="0"/>
              </a:rPr>
              <a:t>38%</a:t>
            </a:r>
            <a:r>
              <a:rPr lang="fr-FR" sz="1600" dirty="0">
                <a:latin typeface="Calibri" panose="020F0502020204030204" pitchFamily="34" charset="0"/>
                <a:ea typeface="Calibri" panose="020F0502020204030204" pitchFamily="34" charset="0"/>
                <a:cs typeface="Times New Roman" panose="02020603050405020304" pitchFamily="18" charset="0"/>
              </a:rPr>
              <a:t> la </a:t>
            </a:r>
            <a:r>
              <a:rPr lang="fr-FR" sz="1600" b="1" dirty="0">
                <a:latin typeface="Calibri" panose="020F0502020204030204" pitchFamily="34" charset="0"/>
                <a:ea typeface="Calibri" panose="020F0502020204030204" pitchFamily="34" charset="0"/>
                <a:cs typeface="Times New Roman" panose="02020603050405020304" pitchFamily="18" charset="0"/>
              </a:rPr>
              <a:t>rentabilité des entreprises</a:t>
            </a:r>
            <a:r>
              <a:rPr lang="fr-FR" sz="1600" dirty="0">
                <a:latin typeface="Calibri" panose="020F0502020204030204" pitchFamily="34" charset="0"/>
                <a:ea typeface="Calibri" panose="020F0502020204030204" pitchFamily="34" charset="0"/>
                <a:cs typeface="Times New Roman" panose="02020603050405020304" pitchFamily="18" charset="0"/>
              </a:rPr>
              <a:t> </a:t>
            </a:r>
            <a:r>
              <a:rPr lang="fr-FR" sz="1600" b="1" dirty="0">
                <a:latin typeface="Calibri" panose="020F0502020204030204" pitchFamily="34" charset="0"/>
                <a:ea typeface="Calibri" panose="020F0502020204030204" pitchFamily="34" charset="0"/>
                <a:cs typeface="Times New Roman" panose="02020603050405020304" pitchFamily="18" charset="0"/>
              </a:rPr>
              <a:t>d’ici 2035 </a:t>
            </a:r>
            <a:r>
              <a:rPr lang="fr-FR" sz="1600" dirty="0">
                <a:latin typeface="Calibri" panose="020F0502020204030204" pitchFamily="34" charset="0"/>
                <a:ea typeface="Calibri" panose="020F0502020204030204" pitchFamily="34" charset="0"/>
                <a:cs typeface="Times New Roman" panose="02020603050405020304" pitchFamily="18" charset="0"/>
              </a:rPr>
              <a:t>(s</a:t>
            </a:r>
            <a:r>
              <a:rPr lang="fr-FR" sz="1600" i="1" dirty="0">
                <a:latin typeface="Calibri" panose="020F0502020204030204" pitchFamily="34" charset="0"/>
                <a:ea typeface="Calibri" panose="020F0502020204030204" pitchFamily="34" charset="0"/>
                <a:cs typeface="Times New Roman" panose="02020603050405020304" pitchFamily="18" charset="0"/>
              </a:rPr>
              <a:t>ource Accenture</a:t>
            </a:r>
            <a:r>
              <a:rPr lang="fr-FR" sz="1600" dirty="0">
                <a:latin typeface="Calibri" panose="020F0502020204030204" pitchFamily="34" charset="0"/>
                <a:ea typeface="Calibri" panose="020F0502020204030204" pitchFamily="34" charset="0"/>
                <a:cs typeface="Times New Roman" panose="02020603050405020304" pitchFamily="18" charset="0"/>
              </a:rPr>
              <a:t>)</a:t>
            </a:r>
          </a:p>
          <a:p>
            <a:pPr marL="628650" indent="-268288">
              <a:buFont typeface="Wingdings" panose="05000000000000000000" pitchFamily="2" charset="2"/>
              <a:buChar char="Ä"/>
              <a:tabLst>
                <a:tab pos="628650" algn="l"/>
              </a:tabLst>
            </a:pPr>
            <a:r>
              <a:rPr lang="fr-FR" sz="1600" dirty="0">
                <a:latin typeface="Calibri" panose="020F0502020204030204" pitchFamily="34" charset="0"/>
                <a:ea typeface="Calibri" panose="020F0502020204030204" pitchFamily="34" charset="0"/>
                <a:cs typeface="Times New Roman" panose="02020603050405020304" pitchFamily="18" charset="0"/>
              </a:rPr>
              <a:t>PWC prédit que le </a:t>
            </a:r>
            <a:r>
              <a:rPr lang="fr-FR" sz="1600" b="1" dirty="0">
                <a:latin typeface="Calibri" panose="020F0502020204030204" pitchFamily="34" charset="0"/>
                <a:ea typeface="Calibri" panose="020F0502020204030204" pitchFamily="34" charset="0"/>
                <a:cs typeface="Times New Roman" panose="02020603050405020304" pitchFamily="18" charset="0"/>
              </a:rPr>
              <a:t>PIB </a:t>
            </a:r>
            <a:r>
              <a:rPr lang="fr-FR" sz="1600" dirty="0">
                <a:latin typeface="Calibri" panose="020F0502020204030204" pitchFamily="34" charset="0"/>
                <a:ea typeface="Calibri" panose="020F0502020204030204" pitchFamily="34" charset="0"/>
                <a:cs typeface="Times New Roman" panose="02020603050405020304" pitchFamily="18" charset="0"/>
              </a:rPr>
              <a:t>mondial pourrait </a:t>
            </a:r>
            <a:r>
              <a:rPr lang="fr-FR" sz="1600" b="1" dirty="0">
                <a:latin typeface="Calibri" panose="020F0502020204030204" pitchFamily="34" charset="0"/>
                <a:ea typeface="Calibri" panose="020F0502020204030204" pitchFamily="34" charset="0"/>
                <a:cs typeface="Times New Roman" panose="02020603050405020304" pitchFamily="18" charset="0"/>
              </a:rPr>
              <a:t>augmenter de 14% d’ici 2030</a:t>
            </a:r>
            <a:r>
              <a:rPr lang="fr-FR" sz="1600" dirty="0">
                <a:latin typeface="Calibri" panose="020F0502020204030204" pitchFamily="34" charset="0"/>
                <a:ea typeface="Calibri" panose="020F0502020204030204" pitchFamily="34" charset="0"/>
                <a:cs typeface="Times New Roman" panose="02020603050405020304" pitchFamily="18" charset="0"/>
              </a:rPr>
              <a:t> grâce à l’IA.</a:t>
            </a:r>
          </a:p>
          <a:p>
            <a:pPr marL="360363" indent="-360363">
              <a:buClr>
                <a:srgbClr val="E5962C"/>
              </a:buClr>
              <a:buFont typeface="Wingdings 3" panose="05040102010807070707" pitchFamily="18" charset="2"/>
              <a:buChar char="Â"/>
              <a:tabLst>
                <a:tab pos="360363" algn="l"/>
              </a:tabLst>
            </a:pPr>
            <a:r>
              <a:rPr lang="fr-FR" sz="1600" b="1" dirty="0"/>
              <a:t>Un gisement de nouveaux métiers</a:t>
            </a:r>
          </a:p>
          <a:p>
            <a:pPr marL="628650" lvl="0" indent="-268288" algn="just">
              <a:lnSpc>
                <a:spcPct val="115000"/>
              </a:lnSpc>
              <a:spcBef>
                <a:spcPts val="300"/>
              </a:spcBef>
              <a:buFont typeface="Wingdings" panose="05000000000000000000" pitchFamily="2" charset="2"/>
              <a:buChar char="Ä"/>
            </a:pPr>
            <a:r>
              <a:rPr lang="fr-FR" sz="1600" dirty="0">
                <a:latin typeface="Calibri" panose="020F0502020204030204" pitchFamily="34" charset="0"/>
                <a:ea typeface="Calibri" panose="020F0502020204030204" pitchFamily="34" charset="0"/>
                <a:cs typeface="Times New Roman" panose="02020603050405020304" pitchFamily="18" charset="0"/>
              </a:rPr>
              <a:t>L’IA nécessite un large éventail de compétences en matière de mathématiques, de sciences des données, de neurosciences, de psychologie comportementale, de linguistique et autres sciences humaines afin de former et travailler avec des machines intelligentes.</a:t>
            </a:r>
            <a:r>
              <a:rPr lang="fr-FR" sz="1600" b="1" dirty="0">
                <a:latin typeface="Calibri" panose="020F0502020204030204" pitchFamily="34" charset="0"/>
                <a:ea typeface="Calibri" panose="020F0502020204030204" pitchFamily="34" charset="0"/>
                <a:cs typeface="Times New Roman" panose="02020603050405020304" pitchFamily="18" charset="0"/>
              </a:rPr>
              <a:t> </a:t>
            </a:r>
            <a:endParaRPr lang="fr-FR" sz="1600" dirty="0">
              <a:latin typeface="Calibri" panose="020F0502020204030204" pitchFamily="34" charset="0"/>
              <a:ea typeface="Calibri" panose="020F0502020204030204" pitchFamily="34" charset="0"/>
              <a:cs typeface="Times New Roman" panose="02020603050405020304" pitchFamily="18" charset="0"/>
            </a:endParaRPr>
          </a:p>
          <a:p>
            <a:pPr marL="628650" lvl="0" indent="-268288" algn="just">
              <a:lnSpc>
                <a:spcPct val="115000"/>
              </a:lnSpc>
              <a:spcBef>
                <a:spcPts val="300"/>
              </a:spcBef>
              <a:buFont typeface="Wingdings" panose="05000000000000000000" pitchFamily="2" charset="2"/>
              <a:buChar char="Ä"/>
            </a:pPr>
            <a:r>
              <a:rPr lang="fr-FR" sz="1600" dirty="0">
                <a:latin typeface="Calibri" panose="020F0502020204030204" pitchFamily="34" charset="0"/>
                <a:ea typeface="Calibri" panose="020F0502020204030204" pitchFamily="34" charset="0"/>
                <a:cs typeface="Times New Roman" panose="02020603050405020304" pitchFamily="18" charset="0"/>
              </a:rPr>
              <a:t>L’homme et la machine vont de plus en plus se compléter ouvrant la perspective de création de nouveaux métiers plus porteurs d’interactions sociales et donc le plus souvent porteur de sens. </a:t>
            </a:r>
          </a:p>
          <a:p>
            <a:pPr lvl="0" algn="just">
              <a:buClr>
                <a:srgbClr val="E5962C"/>
              </a:buClr>
              <a:buFont typeface="Wingdings 3" panose="05040102010807070707" pitchFamily="18" charset="2"/>
              <a:buChar char="Â"/>
            </a:pPr>
            <a:r>
              <a:rPr lang="fr-FR" sz="1600" b="1" dirty="0"/>
              <a:t>Avec de vraies perspectives d’emplois :</a:t>
            </a:r>
          </a:p>
          <a:p>
            <a:pPr marL="628650" lvl="0" indent="-268288" algn="just">
              <a:lnSpc>
                <a:spcPct val="115000"/>
              </a:lnSpc>
              <a:spcBef>
                <a:spcPts val="300"/>
              </a:spcBef>
              <a:buFont typeface="Wingdings" panose="05000000000000000000" pitchFamily="2" charset="2"/>
              <a:buChar char="Ä"/>
            </a:pPr>
            <a:r>
              <a:rPr lang="fr-FR" sz="1600" dirty="0">
                <a:latin typeface="Calibri" panose="020F0502020204030204" pitchFamily="34" charset="0"/>
                <a:ea typeface="Calibri" panose="020F0502020204030204" pitchFamily="34" charset="0"/>
                <a:cs typeface="Times New Roman" panose="02020603050405020304" pitchFamily="18" charset="0"/>
              </a:rPr>
              <a:t>De 170 00 à 212 000 postes à pourvoir dans le numérique d’ici 2022 au niveau national.</a:t>
            </a:r>
          </a:p>
          <a:p>
            <a:pPr marL="628650" indent="-268288">
              <a:buFont typeface="Wingdings" panose="05000000000000000000" pitchFamily="2" charset="2"/>
              <a:buChar char="Ä"/>
            </a:pPr>
            <a:r>
              <a:rPr lang="fr-FR" sz="1600" dirty="0">
                <a:latin typeface="Calibri" panose="020F0502020204030204" pitchFamily="34" charset="0"/>
                <a:ea typeface="Calibri" panose="020F0502020204030204" pitchFamily="34" charset="0"/>
                <a:cs typeface="Times New Roman" panose="02020603050405020304" pitchFamily="18" charset="0"/>
              </a:rPr>
              <a:t>Un déficit de 765 000 emplois TIC est à combler en 2020 au niveau européen.</a:t>
            </a:r>
            <a:endParaRPr lang="fr-FR" sz="1600" b="1" dirty="0"/>
          </a:p>
        </p:txBody>
      </p:sp>
      <p:sp>
        <p:nvSpPr>
          <p:cNvPr id="4" name="Espace réservé du numéro de diapositive 3"/>
          <p:cNvSpPr>
            <a:spLocks noGrp="1"/>
          </p:cNvSpPr>
          <p:nvPr>
            <p:ph type="sldNum" sz="quarter" idx="12"/>
          </p:nvPr>
        </p:nvSpPr>
        <p:spPr/>
        <p:txBody>
          <a:bodyPr/>
          <a:lstStyle/>
          <a:p>
            <a:fld id="{5367207C-C60D-0A45-9EB2-2987E69E7DED}" type="slidenum">
              <a:rPr lang="fr-FR" smtClean="0"/>
              <a:t>3</a:t>
            </a:fld>
            <a:endParaRPr lang="fr-FR"/>
          </a:p>
        </p:txBody>
      </p:sp>
      <p:sp>
        <p:nvSpPr>
          <p:cNvPr id="6" name="ZoneTexte 5">
            <a:extLst>
              <a:ext uri="{FF2B5EF4-FFF2-40B4-BE49-F238E27FC236}">
                <a16:creationId xmlns:a16="http://schemas.microsoft.com/office/drawing/2014/main" id="{56429019-F0AF-4359-A060-92074CD5E34E}"/>
              </a:ext>
            </a:extLst>
          </p:cNvPr>
          <p:cNvSpPr txBox="1"/>
          <p:nvPr/>
        </p:nvSpPr>
        <p:spPr>
          <a:xfrm>
            <a:off x="6788727" y="95518"/>
            <a:ext cx="2174637" cy="430887"/>
          </a:xfrm>
          <a:prstGeom prst="rect">
            <a:avLst/>
          </a:prstGeom>
          <a:noFill/>
        </p:spPr>
        <p:txBody>
          <a:bodyPr wrap="square" rtlCol="0">
            <a:spAutoFit/>
          </a:bodyPr>
          <a:lstStyle/>
          <a:p>
            <a:pPr algn="r"/>
            <a:r>
              <a:rPr lang="fr-FR" sz="2200" dirty="0">
                <a:solidFill>
                  <a:schemeClr val="bg1"/>
                </a:solidFill>
              </a:rPr>
              <a:t>Novembre </a:t>
            </a:r>
            <a:r>
              <a:rPr lang="fr-FR" sz="2200" b="1" dirty="0">
                <a:solidFill>
                  <a:schemeClr val="bg1"/>
                </a:solidFill>
              </a:rPr>
              <a:t>2017</a:t>
            </a:r>
          </a:p>
        </p:txBody>
      </p:sp>
    </p:spTree>
    <p:extLst>
      <p:ext uri="{BB962C8B-B14F-4D97-AF65-F5344CB8AC3E}">
        <p14:creationId xmlns:p14="http://schemas.microsoft.com/office/powerpoint/2010/main" val="41296247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958353"/>
            <a:ext cx="8229600" cy="580264"/>
          </a:xfrm>
        </p:spPr>
        <p:txBody>
          <a:bodyPr>
            <a:noAutofit/>
          </a:bodyPr>
          <a:lstStyle/>
          <a:p>
            <a:pPr algn="ctr"/>
            <a:r>
              <a:rPr lang="fr-FR" sz="2800" dirty="0"/>
              <a:t>OBJECTIF</a:t>
            </a:r>
            <a:br>
              <a:rPr lang="fr-FR" sz="2800" dirty="0"/>
            </a:br>
            <a:endParaRPr lang="fr-FR" sz="2800" dirty="0"/>
          </a:p>
        </p:txBody>
      </p:sp>
      <p:sp>
        <p:nvSpPr>
          <p:cNvPr id="3" name="Espace réservé du contenu 2"/>
          <p:cNvSpPr>
            <a:spLocks noGrp="1"/>
          </p:cNvSpPr>
          <p:nvPr>
            <p:ph idx="1"/>
          </p:nvPr>
        </p:nvSpPr>
        <p:spPr>
          <a:xfrm>
            <a:off x="364836" y="1501121"/>
            <a:ext cx="8229600" cy="4715458"/>
          </a:xfrm>
        </p:spPr>
        <p:txBody>
          <a:bodyPr>
            <a:noAutofit/>
          </a:bodyPr>
          <a:lstStyle/>
          <a:p>
            <a:pPr marL="0" indent="0" algn="just">
              <a:lnSpc>
                <a:spcPct val="107000"/>
              </a:lnSpc>
              <a:spcAft>
                <a:spcPts val="0"/>
              </a:spcAft>
              <a:buNone/>
            </a:pPr>
            <a:r>
              <a:rPr lang="fr-FR" sz="1800" b="1" dirty="0">
                <a:solidFill>
                  <a:srgbClr val="E5962C"/>
                </a:solidFill>
                <a:latin typeface="Calibri" panose="020F0502020204030204" pitchFamily="34" charset="0"/>
                <a:ea typeface="Calibri" panose="020F0502020204030204" pitchFamily="34" charset="0"/>
                <a:cs typeface="Times New Roman" panose="02020603050405020304" pitchFamily="18" charset="0"/>
              </a:rPr>
              <a:t>Lever les freins au développement de l’IA pour en amplifier l’usage par les entreprises</a:t>
            </a:r>
            <a:r>
              <a:rPr lang="fr-FR" sz="1800" dirty="0">
                <a:solidFill>
                  <a:srgbClr val="E5962C"/>
                </a:solidFill>
                <a:latin typeface="Calibri" panose="020F0502020204030204" pitchFamily="34" charset="0"/>
                <a:ea typeface="Calibri" panose="020F0502020204030204" pitchFamily="34" charset="0"/>
                <a:cs typeface="Times New Roman" panose="02020603050405020304" pitchFamily="18" charset="0"/>
              </a:rPr>
              <a:t> </a:t>
            </a:r>
            <a:r>
              <a:rPr lang="fr-FR" sz="1800" dirty="0">
                <a:latin typeface="Calibri" panose="020F0502020204030204" pitchFamily="34" charset="0"/>
                <a:ea typeface="Calibri" panose="020F0502020204030204" pitchFamily="34" charset="0"/>
                <a:cs typeface="Times New Roman" panose="02020603050405020304" pitchFamily="18" charset="0"/>
              </a:rPr>
              <a:t>(</a:t>
            </a:r>
            <a:r>
              <a:rPr lang="fr-FR" sz="1800" i="1" dirty="0">
                <a:latin typeface="Calibri" panose="020F0502020204030204" pitchFamily="34" charset="0"/>
                <a:ea typeface="Calibri" panose="020F0502020204030204" pitchFamily="34" charset="0"/>
                <a:cs typeface="Times New Roman" panose="02020603050405020304" pitchFamily="18" charset="0"/>
              </a:rPr>
              <a:t>sources : chiffres pour l’Europe </a:t>
            </a:r>
            <a:r>
              <a:rPr lang="fr-FR" sz="1800" i="1" dirty="0" err="1">
                <a:latin typeface="Calibri" panose="020F0502020204030204" pitchFamily="34" charset="0"/>
                <a:ea typeface="Calibri" panose="020F0502020204030204" pitchFamily="34" charset="0"/>
                <a:cs typeface="Times New Roman" panose="02020603050405020304" pitchFamily="18" charset="0"/>
              </a:rPr>
              <a:t>Teradata</a:t>
            </a:r>
            <a:r>
              <a:rPr lang="fr-FR" sz="1800" i="1" dirty="0">
                <a:latin typeface="Calibri" panose="020F0502020204030204" pitchFamily="34" charset="0"/>
                <a:ea typeface="Calibri" panose="020F0502020204030204" pitchFamily="34" charset="0"/>
                <a:cs typeface="Times New Roman" panose="02020603050405020304" pitchFamily="18" charset="0"/>
              </a:rPr>
              <a:t> State of AI for entreprises-2017)</a:t>
            </a:r>
            <a:endParaRPr lang="fr-FR" sz="1800" dirty="0">
              <a:latin typeface="Calibri" panose="020F0502020204030204" pitchFamily="34" charset="0"/>
              <a:ea typeface="Calibri" panose="020F0502020204030204" pitchFamily="34" charset="0"/>
              <a:cs typeface="Times New Roman" panose="02020603050405020304" pitchFamily="18" charset="0"/>
            </a:endParaRPr>
          </a:p>
          <a:p>
            <a:pPr lvl="0" algn="just">
              <a:lnSpc>
                <a:spcPct val="115000"/>
              </a:lnSpc>
              <a:spcBef>
                <a:spcPts val="1200"/>
              </a:spcBef>
              <a:buClr>
                <a:srgbClr val="E5962C"/>
              </a:buClr>
              <a:buSzPts val="1400"/>
              <a:buFont typeface="Wingdings 3" panose="05040102010807070707" pitchFamily="18" charset="2"/>
              <a:buChar char=""/>
            </a:pPr>
            <a:r>
              <a:rPr lang="fr-FR" sz="1800" dirty="0">
                <a:latin typeface="Calibri" panose="020F0502020204030204" pitchFamily="34" charset="0"/>
                <a:ea typeface="Calibri" panose="020F0502020204030204" pitchFamily="34" charset="0"/>
                <a:cs typeface="Times New Roman" panose="02020603050405020304" pitchFamily="18" charset="0"/>
              </a:rPr>
              <a:t>Manque d’infrastructure dédiée (44%),</a:t>
            </a:r>
          </a:p>
          <a:p>
            <a:pPr lvl="0" algn="just">
              <a:lnSpc>
                <a:spcPct val="115000"/>
              </a:lnSpc>
              <a:spcBef>
                <a:spcPts val="1200"/>
              </a:spcBef>
              <a:buClr>
                <a:srgbClr val="E5962C"/>
              </a:buClr>
              <a:buSzPts val="1400"/>
              <a:buFont typeface="Wingdings 3" panose="05040102010807070707" pitchFamily="18" charset="2"/>
              <a:buChar char=""/>
            </a:pPr>
            <a:r>
              <a:rPr lang="fr-FR" sz="1800" dirty="0">
                <a:latin typeface="Calibri" panose="020F0502020204030204" pitchFamily="34" charset="0"/>
                <a:ea typeface="Calibri" panose="020F0502020204030204" pitchFamily="34" charset="0"/>
                <a:cs typeface="Times New Roman" panose="02020603050405020304" pitchFamily="18" charset="0"/>
              </a:rPr>
              <a:t>Technologie encore émergente et n’ayant pas fait toute ses preuve (40%),</a:t>
            </a:r>
          </a:p>
          <a:p>
            <a:pPr lvl="0" algn="just">
              <a:lnSpc>
                <a:spcPct val="115000"/>
              </a:lnSpc>
              <a:spcBef>
                <a:spcPts val="1200"/>
              </a:spcBef>
              <a:buClr>
                <a:srgbClr val="E5962C"/>
              </a:buClr>
              <a:buSzPts val="1400"/>
              <a:buFont typeface="Wingdings 3" panose="05040102010807070707" pitchFamily="18" charset="2"/>
              <a:buChar char=""/>
            </a:pPr>
            <a:r>
              <a:rPr lang="fr-FR" sz="1800" dirty="0">
                <a:latin typeface="Calibri" panose="020F0502020204030204" pitchFamily="34" charset="0"/>
                <a:ea typeface="Calibri" panose="020F0502020204030204" pitchFamily="34" charset="0"/>
                <a:cs typeface="Times New Roman" panose="02020603050405020304" pitchFamily="18" charset="0"/>
              </a:rPr>
              <a:t>Manque de compétence ad hoc disponible et de compréhension globale (35%), </a:t>
            </a:r>
          </a:p>
          <a:p>
            <a:pPr lvl="0" algn="just">
              <a:lnSpc>
                <a:spcPct val="115000"/>
              </a:lnSpc>
              <a:spcBef>
                <a:spcPts val="1200"/>
              </a:spcBef>
              <a:buClr>
                <a:srgbClr val="E5962C"/>
              </a:buClr>
              <a:buSzPts val="1400"/>
              <a:buFont typeface="Wingdings 3" panose="05040102010807070707" pitchFamily="18" charset="2"/>
              <a:buChar char=""/>
            </a:pPr>
            <a:r>
              <a:rPr lang="fr-FR" sz="1800" dirty="0">
                <a:latin typeface="Calibri" panose="020F0502020204030204" pitchFamily="34" charset="0"/>
                <a:ea typeface="Calibri" panose="020F0502020204030204" pitchFamily="34" charset="0"/>
                <a:cs typeface="Times New Roman" panose="02020603050405020304" pitchFamily="18" charset="0"/>
              </a:rPr>
              <a:t>Complexité des politiques publiques et régulation (35%).</a:t>
            </a:r>
          </a:p>
          <a:p>
            <a:pPr marL="0" indent="0" algn="just">
              <a:lnSpc>
                <a:spcPct val="107000"/>
              </a:lnSpc>
              <a:spcAft>
                <a:spcPts val="0"/>
              </a:spcAft>
              <a:buNone/>
            </a:pPr>
            <a:endParaRPr lang="fr-FR" sz="1800" dirty="0">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0"/>
              </a:spcAft>
              <a:buNone/>
            </a:pPr>
            <a:r>
              <a:rPr lang="fr-FR" sz="1800" b="1" dirty="0">
                <a:solidFill>
                  <a:srgbClr val="E5962C"/>
                </a:solidFill>
                <a:latin typeface="Calibri" panose="020F0502020204030204" pitchFamily="34" charset="0"/>
                <a:ea typeface="Calibri" panose="020F0502020204030204" pitchFamily="34" charset="0"/>
                <a:cs typeface="Times New Roman" panose="02020603050405020304" pitchFamily="18" charset="0"/>
              </a:rPr>
              <a:t>Garantir la qualité des données, leur maitrise et leur exploitation</a:t>
            </a:r>
            <a:r>
              <a:rPr lang="fr-FR" sz="1800" dirty="0">
                <a:solidFill>
                  <a:srgbClr val="E5962C"/>
                </a:solidFill>
                <a:latin typeface="Calibri" panose="020F0502020204030204" pitchFamily="34" charset="0"/>
                <a:ea typeface="Calibri" panose="020F0502020204030204" pitchFamily="34" charset="0"/>
                <a:cs typeface="Times New Roman" panose="02020603050405020304" pitchFamily="18" charset="0"/>
              </a:rPr>
              <a:t> </a:t>
            </a:r>
            <a:r>
              <a:rPr lang="fr-FR" sz="1800" dirty="0">
                <a:latin typeface="Calibri" panose="020F0502020204030204" pitchFamily="34" charset="0"/>
                <a:ea typeface="Calibri" panose="020F0502020204030204" pitchFamily="34" charset="0"/>
                <a:cs typeface="Times New Roman" panose="02020603050405020304" pitchFamily="18" charset="0"/>
              </a:rPr>
              <a:t>pour mieux positionner l’offre française et européenne et compter parmi les leaders de l’IA. En effet « </a:t>
            </a:r>
            <a:r>
              <a:rPr lang="fr-FR" sz="1800" b="1" dirty="0">
                <a:latin typeface="Calibri" panose="020F0502020204030204" pitchFamily="34" charset="0"/>
                <a:ea typeface="Calibri" panose="020F0502020204030204" pitchFamily="34" charset="0"/>
                <a:cs typeface="Times New Roman" panose="02020603050405020304" pitchFamily="18" charset="0"/>
              </a:rPr>
              <a:t>La qualité de l’IA, c’est la donnée ».</a:t>
            </a:r>
            <a:endParaRPr lang="fr-FR" sz="1800" dirty="0">
              <a:latin typeface="Calibri" panose="020F0502020204030204" pitchFamily="34" charset="0"/>
              <a:ea typeface="Calibri" panose="020F0502020204030204" pitchFamily="34" charset="0"/>
              <a:cs typeface="Times New Roman" panose="02020603050405020304" pitchFamily="18" charset="0"/>
            </a:endParaRPr>
          </a:p>
          <a:p>
            <a:pPr marL="0" indent="0" algn="just">
              <a:buClr>
                <a:srgbClr val="E5962C"/>
              </a:buClr>
              <a:buNone/>
            </a:pPr>
            <a:endParaRPr lang="fr-FR" sz="1800" b="1" dirty="0">
              <a:solidFill>
                <a:prstClr val="black"/>
              </a:solidFill>
              <a:ea typeface="ヒラギノ角ゴ Pro W3" charset="-128"/>
            </a:endParaRPr>
          </a:p>
          <a:p>
            <a:pPr algn="just">
              <a:buClr>
                <a:srgbClr val="E5962C"/>
              </a:buClr>
              <a:buFont typeface="Wingdings 3" panose="05040102010807070707" pitchFamily="18" charset="2"/>
              <a:buChar char="Â"/>
            </a:pPr>
            <a:endParaRPr lang="fr-FR" sz="1800" b="1" dirty="0">
              <a:solidFill>
                <a:prstClr val="black"/>
              </a:solidFill>
              <a:ea typeface="ヒラギノ角ゴ Pro W3" charset="-128"/>
            </a:endParaRPr>
          </a:p>
          <a:p>
            <a:pPr marL="0" lvl="0" indent="0" algn="just">
              <a:buClr>
                <a:srgbClr val="E5962C"/>
              </a:buClr>
              <a:buNone/>
            </a:pPr>
            <a:endParaRPr lang="fr-FR" sz="2200" dirty="0"/>
          </a:p>
        </p:txBody>
      </p:sp>
      <p:sp>
        <p:nvSpPr>
          <p:cNvPr id="4" name="Espace réservé du numéro de diapositive 3"/>
          <p:cNvSpPr>
            <a:spLocks noGrp="1"/>
          </p:cNvSpPr>
          <p:nvPr>
            <p:ph type="sldNum" sz="quarter" idx="12"/>
          </p:nvPr>
        </p:nvSpPr>
        <p:spPr/>
        <p:txBody>
          <a:bodyPr/>
          <a:lstStyle/>
          <a:p>
            <a:fld id="{5367207C-C60D-0A45-9EB2-2987E69E7DED}" type="slidenum">
              <a:rPr lang="fr-FR" smtClean="0"/>
              <a:t>4</a:t>
            </a:fld>
            <a:endParaRPr lang="fr-FR"/>
          </a:p>
        </p:txBody>
      </p:sp>
      <p:sp>
        <p:nvSpPr>
          <p:cNvPr id="6" name="ZoneTexte 5">
            <a:extLst>
              <a:ext uri="{FF2B5EF4-FFF2-40B4-BE49-F238E27FC236}">
                <a16:creationId xmlns:a16="http://schemas.microsoft.com/office/drawing/2014/main" id="{56429019-F0AF-4359-A060-92074CD5E34E}"/>
              </a:ext>
            </a:extLst>
          </p:cNvPr>
          <p:cNvSpPr txBox="1"/>
          <p:nvPr/>
        </p:nvSpPr>
        <p:spPr>
          <a:xfrm>
            <a:off x="6788727" y="95518"/>
            <a:ext cx="2174637" cy="430887"/>
          </a:xfrm>
          <a:prstGeom prst="rect">
            <a:avLst/>
          </a:prstGeom>
          <a:noFill/>
        </p:spPr>
        <p:txBody>
          <a:bodyPr wrap="square" rtlCol="0">
            <a:spAutoFit/>
          </a:bodyPr>
          <a:lstStyle/>
          <a:p>
            <a:pPr algn="r"/>
            <a:r>
              <a:rPr lang="fr-FR" sz="2200" dirty="0">
                <a:solidFill>
                  <a:schemeClr val="bg1"/>
                </a:solidFill>
              </a:rPr>
              <a:t>Novembre </a:t>
            </a:r>
            <a:r>
              <a:rPr lang="fr-FR" sz="2200" b="1" dirty="0">
                <a:solidFill>
                  <a:schemeClr val="bg1"/>
                </a:solidFill>
              </a:rPr>
              <a:t>2017</a:t>
            </a:r>
          </a:p>
        </p:txBody>
      </p:sp>
    </p:spTree>
    <p:extLst>
      <p:ext uri="{BB962C8B-B14F-4D97-AF65-F5344CB8AC3E}">
        <p14:creationId xmlns:p14="http://schemas.microsoft.com/office/powerpoint/2010/main" val="26348819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242453" y="1208124"/>
            <a:ext cx="8626763" cy="580264"/>
          </a:xfrm>
        </p:spPr>
        <p:txBody>
          <a:bodyPr>
            <a:noAutofit/>
          </a:bodyPr>
          <a:lstStyle/>
          <a:p>
            <a:pPr algn="ctr"/>
            <a:r>
              <a:rPr lang="fr-FR" sz="2400" dirty="0"/>
              <a:t>PROPOSITIONS </a:t>
            </a:r>
            <a:br>
              <a:rPr lang="fr-FR" sz="2400" dirty="0"/>
            </a:br>
            <a:r>
              <a:rPr lang="fr-FR" sz="2400" b="0" dirty="0"/>
              <a:t>Agir dans 4 directions : </a:t>
            </a:r>
            <a:r>
              <a:rPr lang="fr-FR" sz="2400" dirty="0"/>
              <a:t>FORMER</a:t>
            </a:r>
            <a:r>
              <a:rPr lang="fr-FR" sz="2400" b="0" dirty="0"/>
              <a:t>, ÉQUIPER, FINANCER, RÉGULER</a:t>
            </a:r>
            <a:br>
              <a:rPr lang="fr-FR" dirty="0"/>
            </a:br>
            <a:r>
              <a:rPr lang="fr-FR" sz="2800" dirty="0"/>
              <a:t> </a:t>
            </a:r>
            <a:br>
              <a:rPr lang="fr-FR" sz="2800" dirty="0"/>
            </a:br>
            <a:endParaRPr lang="fr-FR" sz="2800" dirty="0"/>
          </a:p>
        </p:txBody>
      </p:sp>
      <p:sp>
        <p:nvSpPr>
          <p:cNvPr id="3" name="Espace réservé du contenu 2"/>
          <p:cNvSpPr>
            <a:spLocks noGrp="1"/>
          </p:cNvSpPr>
          <p:nvPr>
            <p:ph idx="1"/>
          </p:nvPr>
        </p:nvSpPr>
        <p:spPr>
          <a:xfrm>
            <a:off x="350981" y="1498256"/>
            <a:ext cx="8409708" cy="4860561"/>
          </a:xfrm>
        </p:spPr>
        <p:txBody>
          <a:bodyPr>
            <a:noAutofit/>
          </a:bodyPr>
          <a:lstStyle/>
          <a:p>
            <a:pPr marL="0" indent="0" algn="just">
              <a:lnSpc>
                <a:spcPct val="107000"/>
              </a:lnSpc>
              <a:spcBef>
                <a:spcPts val="600"/>
              </a:spcBef>
              <a:spcAft>
                <a:spcPts val="0"/>
              </a:spcAft>
              <a:buNone/>
            </a:pPr>
            <a:r>
              <a:rPr lang="fr-FR" sz="1700" b="1" dirty="0">
                <a:solidFill>
                  <a:srgbClr val="E5962C"/>
                </a:solidFill>
                <a:latin typeface="Calibri" panose="020F0502020204030204" pitchFamily="34" charset="0"/>
                <a:ea typeface="Calibri" panose="020F0502020204030204" pitchFamily="34" charset="0"/>
                <a:cs typeface="Times New Roman" panose="02020603050405020304" pitchFamily="18" charset="0"/>
              </a:rPr>
              <a:t>FORMER : Créer une filière de formation dans le domaine de l’IA</a:t>
            </a:r>
            <a:endParaRPr lang="fr-FR" sz="1700" dirty="0">
              <a:solidFill>
                <a:srgbClr val="E5962C"/>
              </a:solidFill>
              <a:latin typeface="Calibri" panose="020F0502020204030204" pitchFamily="34" charset="0"/>
              <a:ea typeface="Calibri" panose="020F0502020204030204" pitchFamily="34" charset="0"/>
              <a:cs typeface="Times New Roman" panose="02020603050405020304" pitchFamily="18" charset="0"/>
            </a:endParaRPr>
          </a:p>
          <a:p>
            <a:pPr lvl="0" algn="just">
              <a:lnSpc>
                <a:spcPct val="115000"/>
              </a:lnSpc>
              <a:spcBef>
                <a:spcPts val="600"/>
              </a:spcBef>
              <a:buClr>
                <a:srgbClr val="E5962C"/>
              </a:buClr>
              <a:buSzPts val="1400"/>
              <a:buFont typeface="Wingdings 3" panose="05040102010807070707" pitchFamily="18" charset="2"/>
              <a:buChar char=""/>
            </a:pPr>
            <a:r>
              <a:rPr lang="fr-FR" sz="1700" b="1" dirty="0">
                <a:latin typeface="Calibri" panose="020F0502020204030204" pitchFamily="34" charset="0"/>
                <a:ea typeface="Calibri" panose="020F0502020204030204" pitchFamily="34" charset="0"/>
                <a:cs typeface="Times New Roman" panose="02020603050405020304" pitchFamily="18" charset="0"/>
              </a:rPr>
              <a:t>Expérimenter de nouveaux modules de formation continue</a:t>
            </a:r>
            <a:r>
              <a:rPr lang="fr-FR" sz="1700" dirty="0">
                <a:latin typeface="Calibri" panose="020F0502020204030204" pitchFamily="34" charset="0"/>
                <a:ea typeface="Calibri" panose="020F0502020204030204" pitchFamily="34" charset="0"/>
                <a:cs typeface="Times New Roman" panose="02020603050405020304" pitchFamily="18" charset="0"/>
              </a:rPr>
              <a:t> des ingénieurs aux innovations de rupture avec le concours des laboratoires publics de recherche : Mise en place de nouveaux modèles de formation continue (type post CIFRE) sur de courtes durées (entre un semestre et un an).</a:t>
            </a:r>
          </a:p>
          <a:p>
            <a:pPr lvl="0" algn="just">
              <a:lnSpc>
                <a:spcPct val="115000"/>
              </a:lnSpc>
              <a:spcBef>
                <a:spcPts val="600"/>
              </a:spcBef>
              <a:buClr>
                <a:srgbClr val="E5962C"/>
              </a:buClr>
              <a:buSzPts val="1400"/>
              <a:buFont typeface="Wingdings 3" panose="05040102010807070707" pitchFamily="18" charset="2"/>
              <a:buChar char=""/>
            </a:pPr>
            <a:r>
              <a:rPr lang="fr-FR" sz="1700" b="1" dirty="0">
                <a:latin typeface="Calibri" panose="020F0502020204030204" pitchFamily="34" charset="0"/>
                <a:ea typeface="Calibri" panose="020F0502020204030204" pitchFamily="34" charset="0"/>
                <a:cs typeface="Times New Roman" panose="02020603050405020304" pitchFamily="18" charset="0"/>
              </a:rPr>
              <a:t>Développer la formation doctorale dans les domaines de l’IA</a:t>
            </a:r>
            <a:r>
              <a:rPr lang="fr-FR" sz="1700" dirty="0">
                <a:latin typeface="Calibri" panose="020F0502020204030204" pitchFamily="34" charset="0"/>
                <a:ea typeface="Calibri" panose="020F0502020204030204" pitchFamily="34" charset="0"/>
                <a:cs typeface="Times New Roman" panose="02020603050405020304" pitchFamily="18" charset="0"/>
              </a:rPr>
              <a:t> : Flécher une centaine de thèses par an sur l’IA pour irriguer les réseaux scientifiques et augmenter le nombre de startups dans les domaines de l’IA. </a:t>
            </a:r>
          </a:p>
          <a:p>
            <a:pPr lvl="0" algn="just">
              <a:lnSpc>
                <a:spcPct val="115000"/>
              </a:lnSpc>
              <a:spcBef>
                <a:spcPts val="600"/>
              </a:spcBef>
              <a:buClr>
                <a:srgbClr val="E5962C"/>
              </a:buClr>
              <a:buSzPts val="1400"/>
              <a:buFont typeface="Wingdings 3" panose="05040102010807070707" pitchFamily="18" charset="2"/>
              <a:buChar char=""/>
            </a:pPr>
            <a:r>
              <a:rPr lang="fr-FR" sz="1700" b="1" dirty="0">
                <a:latin typeface="Calibri" panose="020F0502020204030204" pitchFamily="34" charset="0"/>
                <a:ea typeface="Calibri" panose="020F0502020204030204" pitchFamily="34" charset="0"/>
                <a:cs typeface="Times New Roman" panose="02020603050405020304" pitchFamily="18" charset="0"/>
              </a:rPr>
              <a:t>Inscrire ces doctorats en IA dans le RNCP</a:t>
            </a:r>
            <a:r>
              <a:rPr lang="fr-FR" sz="1700" dirty="0">
                <a:latin typeface="Calibri" panose="020F0502020204030204" pitchFamily="34" charset="0"/>
                <a:ea typeface="Calibri" panose="020F0502020204030204" pitchFamily="34" charset="0"/>
                <a:cs typeface="Times New Roman" panose="02020603050405020304" pitchFamily="18" charset="0"/>
              </a:rPr>
              <a:t> (</a:t>
            </a:r>
            <a:r>
              <a:rPr lang="fr-FR" sz="1700" i="1" dirty="0">
                <a:latin typeface="Calibri" panose="020F0502020204030204" pitchFamily="34" charset="0"/>
                <a:ea typeface="Calibri" panose="020F0502020204030204" pitchFamily="34" charset="0"/>
                <a:cs typeface="Times New Roman" panose="02020603050405020304" pitchFamily="18" charset="0"/>
              </a:rPr>
              <a:t>répertoire national des certifications professionnelles</a:t>
            </a:r>
            <a:r>
              <a:rPr lang="fr-FR" sz="1700" dirty="0">
                <a:latin typeface="Calibri" panose="020F0502020204030204" pitchFamily="34" charset="0"/>
                <a:ea typeface="Calibri" panose="020F0502020204030204" pitchFamily="34" charset="0"/>
                <a:cs typeface="Times New Roman" panose="02020603050405020304" pitchFamily="18" charset="0"/>
              </a:rPr>
              <a:t>) pour faciliter notamment l’accès des ingénieurs à la formation continue en recherche sur l’IA et les sensibiliser aux innovations de rupture en général.</a:t>
            </a:r>
          </a:p>
          <a:p>
            <a:pPr lvl="0" algn="just">
              <a:lnSpc>
                <a:spcPct val="115000"/>
              </a:lnSpc>
              <a:spcBef>
                <a:spcPts val="600"/>
              </a:spcBef>
              <a:buClr>
                <a:srgbClr val="E5962C"/>
              </a:buClr>
              <a:buSzPts val="1400"/>
              <a:buFont typeface="Wingdings 3" panose="05040102010807070707" pitchFamily="18" charset="2"/>
              <a:buChar char=""/>
            </a:pPr>
            <a:r>
              <a:rPr lang="fr-FR" sz="1700" b="1" dirty="0">
                <a:latin typeface="Calibri" panose="020F0502020204030204" pitchFamily="34" charset="0"/>
                <a:ea typeface="Calibri" panose="020F0502020204030204" pitchFamily="34" charset="0"/>
                <a:cs typeface="Times New Roman" panose="02020603050405020304" pitchFamily="18" charset="0"/>
              </a:rPr>
              <a:t>Former dès les formations initiales aux nouveaux métiers de gestionnaire de la connaissance et des bases de données</a:t>
            </a:r>
            <a:r>
              <a:rPr lang="fr-FR" sz="1700" dirty="0">
                <a:latin typeface="Calibri" panose="020F0502020204030204" pitchFamily="34" charset="0"/>
                <a:ea typeface="Calibri" panose="020F0502020204030204" pitchFamily="34" charset="0"/>
                <a:cs typeface="Times New Roman" panose="02020603050405020304" pitchFamily="18" charset="0"/>
              </a:rPr>
              <a:t> (data </a:t>
            </a:r>
            <a:r>
              <a:rPr lang="fr-FR" sz="1700" dirty="0" err="1">
                <a:latin typeface="Calibri" panose="020F0502020204030204" pitchFamily="34" charset="0"/>
                <a:ea typeface="Calibri" panose="020F0502020204030204" pitchFamily="34" charset="0"/>
                <a:cs typeface="Times New Roman" panose="02020603050405020304" pitchFamily="18" charset="0"/>
              </a:rPr>
              <a:t>scientist</a:t>
            </a:r>
            <a:r>
              <a:rPr lang="fr-FR" sz="1700" dirty="0">
                <a:latin typeface="Calibri" panose="020F0502020204030204" pitchFamily="34" charset="0"/>
                <a:ea typeface="Calibri" panose="020F0502020204030204" pitchFamily="34" charset="0"/>
                <a:cs typeface="Times New Roman" panose="02020603050405020304" pitchFamily="18" charset="0"/>
              </a:rPr>
              <a:t>)</a:t>
            </a:r>
            <a:r>
              <a:rPr lang="fr-FR" sz="1700" i="1" dirty="0">
                <a:latin typeface="Calibri" panose="020F0502020204030204" pitchFamily="34" charset="0"/>
                <a:ea typeface="Calibri" panose="020F0502020204030204" pitchFamily="34" charset="0"/>
                <a:cs typeface="Times New Roman" panose="02020603050405020304" pitchFamily="18" charset="0"/>
              </a:rPr>
              <a:t> </a:t>
            </a:r>
            <a:r>
              <a:rPr lang="fr-FR" sz="1700" dirty="0">
                <a:latin typeface="Calibri" panose="020F0502020204030204" pitchFamily="34" charset="0"/>
                <a:ea typeface="Calibri" panose="020F0502020204030204" pitchFamily="34" charset="0"/>
                <a:cs typeface="Times New Roman" panose="02020603050405020304" pitchFamily="18" charset="0"/>
              </a:rPr>
              <a:t>et au contrôle de système complexe.</a:t>
            </a:r>
            <a:r>
              <a:rPr lang="fr-FR" sz="1700" b="1" i="1" dirty="0">
                <a:latin typeface="Calibri" panose="020F0502020204030204" pitchFamily="34" charset="0"/>
                <a:ea typeface="Calibri" panose="020F0502020204030204" pitchFamily="34" charset="0"/>
                <a:cs typeface="Times New Roman" panose="02020603050405020304" pitchFamily="18" charset="0"/>
              </a:rPr>
              <a:t> </a:t>
            </a:r>
            <a:endParaRPr lang="fr-FR" sz="1700" dirty="0">
              <a:latin typeface="Calibri" panose="020F0502020204030204" pitchFamily="34" charset="0"/>
              <a:ea typeface="Calibri" panose="020F0502020204030204" pitchFamily="34" charset="0"/>
              <a:cs typeface="Times New Roman" panose="02020603050405020304" pitchFamily="18" charset="0"/>
            </a:endParaRPr>
          </a:p>
          <a:p>
            <a:pPr algn="just">
              <a:buClr>
                <a:srgbClr val="E5962C"/>
              </a:buClr>
              <a:buFont typeface="Wingdings 3" panose="05040102010807070707" pitchFamily="18" charset="2"/>
              <a:buChar char="Â"/>
            </a:pPr>
            <a:endParaRPr lang="fr-FR" sz="1800" b="1" dirty="0">
              <a:solidFill>
                <a:prstClr val="black"/>
              </a:solidFill>
              <a:ea typeface="ヒラギノ角ゴ Pro W3" charset="-128"/>
            </a:endParaRPr>
          </a:p>
          <a:p>
            <a:pPr marL="0" lvl="0" indent="0" algn="just">
              <a:buClr>
                <a:srgbClr val="E5962C"/>
              </a:buClr>
              <a:buNone/>
            </a:pPr>
            <a:endParaRPr lang="fr-FR" sz="2200" dirty="0"/>
          </a:p>
        </p:txBody>
      </p:sp>
      <p:sp>
        <p:nvSpPr>
          <p:cNvPr id="4" name="Espace réservé du numéro de diapositive 3"/>
          <p:cNvSpPr>
            <a:spLocks noGrp="1"/>
          </p:cNvSpPr>
          <p:nvPr>
            <p:ph type="sldNum" sz="quarter" idx="12"/>
          </p:nvPr>
        </p:nvSpPr>
        <p:spPr/>
        <p:txBody>
          <a:bodyPr/>
          <a:lstStyle/>
          <a:p>
            <a:fld id="{5367207C-C60D-0A45-9EB2-2987E69E7DED}" type="slidenum">
              <a:rPr lang="fr-FR" smtClean="0"/>
              <a:t>5</a:t>
            </a:fld>
            <a:endParaRPr lang="fr-FR"/>
          </a:p>
        </p:txBody>
      </p:sp>
      <p:sp>
        <p:nvSpPr>
          <p:cNvPr id="6" name="ZoneTexte 5">
            <a:extLst>
              <a:ext uri="{FF2B5EF4-FFF2-40B4-BE49-F238E27FC236}">
                <a16:creationId xmlns:a16="http://schemas.microsoft.com/office/drawing/2014/main" id="{56429019-F0AF-4359-A060-92074CD5E34E}"/>
              </a:ext>
            </a:extLst>
          </p:cNvPr>
          <p:cNvSpPr txBox="1"/>
          <p:nvPr/>
        </p:nvSpPr>
        <p:spPr>
          <a:xfrm>
            <a:off x="6788727" y="95518"/>
            <a:ext cx="2174637" cy="430887"/>
          </a:xfrm>
          <a:prstGeom prst="rect">
            <a:avLst/>
          </a:prstGeom>
          <a:noFill/>
        </p:spPr>
        <p:txBody>
          <a:bodyPr wrap="square" rtlCol="0">
            <a:spAutoFit/>
          </a:bodyPr>
          <a:lstStyle/>
          <a:p>
            <a:pPr algn="r"/>
            <a:r>
              <a:rPr lang="fr-FR" sz="2200" dirty="0">
                <a:solidFill>
                  <a:schemeClr val="bg1"/>
                </a:solidFill>
              </a:rPr>
              <a:t>Novembre </a:t>
            </a:r>
            <a:r>
              <a:rPr lang="fr-FR" sz="2200" b="1" dirty="0">
                <a:solidFill>
                  <a:schemeClr val="bg1"/>
                </a:solidFill>
              </a:rPr>
              <a:t>2017</a:t>
            </a:r>
          </a:p>
        </p:txBody>
      </p:sp>
    </p:spTree>
    <p:extLst>
      <p:ext uri="{BB962C8B-B14F-4D97-AF65-F5344CB8AC3E}">
        <p14:creationId xmlns:p14="http://schemas.microsoft.com/office/powerpoint/2010/main" val="36508538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242453" y="1227146"/>
            <a:ext cx="8626763" cy="580264"/>
          </a:xfrm>
        </p:spPr>
        <p:txBody>
          <a:bodyPr>
            <a:noAutofit/>
          </a:bodyPr>
          <a:lstStyle/>
          <a:p>
            <a:pPr algn="ctr"/>
            <a:r>
              <a:rPr lang="fr-FR" sz="2400" dirty="0"/>
              <a:t>PROPOSITIONS </a:t>
            </a:r>
            <a:br>
              <a:rPr lang="fr-FR" sz="2400" dirty="0"/>
            </a:br>
            <a:r>
              <a:rPr lang="fr-FR" sz="2400" b="0" dirty="0"/>
              <a:t>Agir dans 4 directions : </a:t>
            </a:r>
            <a:r>
              <a:rPr lang="fr-FR" sz="2400" dirty="0"/>
              <a:t>FORMER</a:t>
            </a:r>
            <a:r>
              <a:rPr lang="fr-FR" sz="2400" b="0" dirty="0"/>
              <a:t>, ÉQUIPER, FINANCER, RÉGULER</a:t>
            </a:r>
            <a:br>
              <a:rPr lang="fr-FR" dirty="0"/>
            </a:br>
            <a:r>
              <a:rPr lang="fr-FR" sz="2800" dirty="0"/>
              <a:t> </a:t>
            </a:r>
            <a:br>
              <a:rPr lang="fr-FR" sz="2800" dirty="0"/>
            </a:br>
            <a:endParaRPr lang="fr-FR" sz="2800" dirty="0"/>
          </a:p>
        </p:txBody>
      </p:sp>
      <p:sp>
        <p:nvSpPr>
          <p:cNvPr id="3" name="Espace réservé du contenu 2"/>
          <p:cNvSpPr>
            <a:spLocks noGrp="1"/>
          </p:cNvSpPr>
          <p:nvPr>
            <p:ph idx="1"/>
          </p:nvPr>
        </p:nvSpPr>
        <p:spPr>
          <a:xfrm>
            <a:off x="350981" y="1517278"/>
            <a:ext cx="8409708" cy="4860561"/>
          </a:xfrm>
        </p:spPr>
        <p:txBody>
          <a:bodyPr>
            <a:noAutofit/>
          </a:bodyPr>
          <a:lstStyle/>
          <a:p>
            <a:pPr marL="0" indent="0" algn="just">
              <a:lnSpc>
                <a:spcPct val="107000"/>
              </a:lnSpc>
              <a:spcBef>
                <a:spcPts val="600"/>
              </a:spcBef>
              <a:spcAft>
                <a:spcPts val="0"/>
              </a:spcAft>
              <a:buNone/>
            </a:pPr>
            <a:r>
              <a:rPr lang="fr-FR" sz="1800" b="1" dirty="0">
                <a:solidFill>
                  <a:srgbClr val="E5962C"/>
                </a:solidFill>
                <a:latin typeface="Calibri" panose="020F0502020204030204" pitchFamily="34" charset="0"/>
                <a:ea typeface="Calibri" panose="020F0502020204030204" pitchFamily="34" charset="0"/>
                <a:cs typeface="Times New Roman" panose="02020603050405020304" pitchFamily="18" charset="0"/>
              </a:rPr>
              <a:t>FORMER : Créer une filière de formation dans le domaine de l’IA</a:t>
            </a:r>
            <a:endParaRPr lang="fr-FR" sz="1800" dirty="0">
              <a:solidFill>
                <a:srgbClr val="E5962C"/>
              </a:solidFill>
              <a:latin typeface="Calibri" panose="020F0502020204030204" pitchFamily="34" charset="0"/>
              <a:ea typeface="Calibri" panose="020F0502020204030204" pitchFamily="34" charset="0"/>
              <a:cs typeface="Times New Roman" panose="02020603050405020304" pitchFamily="18" charset="0"/>
            </a:endParaRPr>
          </a:p>
          <a:p>
            <a:pPr lvl="0" algn="just">
              <a:lnSpc>
                <a:spcPct val="115000"/>
              </a:lnSpc>
              <a:spcBef>
                <a:spcPts val="600"/>
              </a:spcBef>
              <a:buClr>
                <a:srgbClr val="E5962C"/>
              </a:buClr>
              <a:buSzPts val="1400"/>
              <a:buFont typeface="Wingdings 3" panose="05040102010807070707" pitchFamily="18" charset="2"/>
              <a:buChar char=""/>
            </a:pPr>
            <a:r>
              <a:rPr lang="fr-FR" sz="1800" b="1" dirty="0">
                <a:latin typeface="Calibri" panose="020F0502020204030204" pitchFamily="34" charset="0"/>
                <a:ea typeface="Calibri" panose="020F0502020204030204" pitchFamily="34" charset="0"/>
                <a:cs typeface="Times New Roman" panose="02020603050405020304" pitchFamily="18" charset="0"/>
              </a:rPr>
              <a:t>Utiliser l’IA pour les innovations pédagogiques</a:t>
            </a:r>
            <a:r>
              <a:rPr lang="fr-FR" sz="1800" dirty="0">
                <a:latin typeface="Calibri" panose="020F0502020204030204" pitchFamily="34" charset="0"/>
                <a:ea typeface="Calibri" panose="020F0502020204030204" pitchFamily="34" charset="0"/>
                <a:cs typeface="Times New Roman" panose="02020603050405020304" pitchFamily="18" charset="0"/>
              </a:rPr>
              <a:t> dans les formations : MOOC interactif, logiciel de correction des exercices et explication par étape des erreurs commises.</a:t>
            </a:r>
          </a:p>
          <a:p>
            <a:pPr lvl="0" algn="just">
              <a:lnSpc>
                <a:spcPct val="115000"/>
              </a:lnSpc>
              <a:spcBef>
                <a:spcPts val="600"/>
              </a:spcBef>
              <a:buClr>
                <a:srgbClr val="E5962C"/>
              </a:buClr>
              <a:buSzPts val="1400"/>
              <a:buFont typeface="Wingdings 3" panose="05040102010807070707" pitchFamily="18" charset="2"/>
              <a:buChar char=""/>
            </a:pPr>
            <a:r>
              <a:rPr lang="fr-FR" sz="1800" b="1" dirty="0">
                <a:latin typeface="Calibri" panose="020F0502020204030204" pitchFamily="34" charset="0"/>
                <a:ea typeface="Calibri" panose="020F0502020204030204" pitchFamily="34" charset="0"/>
                <a:cs typeface="Times New Roman" panose="02020603050405020304" pitchFamily="18" charset="0"/>
              </a:rPr>
              <a:t>Travailler sur l’acceptation sociale des robots</a:t>
            </a:r>
            <a:r>
              <a:rPr lang="fr-FR" sz="1800" dirty="0">
                <a:latin typeface="Calibri" panose="020F0502020204030204" pitchFamily="34" charset="0"/>
                <a:ea typeface="Calibri" panose="020F0502020204030204" pitchFamily="34" charset="0"/>
                <a:cs typeface="Times New Roman" panose="02020603050405020304" pitchFamily="18" charset="0"/>
              </a:rPr>
              <a:t> visant à démystifier l’image fantasmatique trop souvent associée aux robots.</a:t>
            </a:r>
          </a:p>
          <a:p>
            <a:pPr lvl="0" algn="just">
              <a:lnSpc>
                <a:spcPct val="115000"/>
              </a:lnSpc>
              <a:spcBef>
                <a:spcPts val="600"/>
              </a:spcBef>
              <a:buClr>
                <a:srgbClr val="E5962C"/>
              </a:buClr>
              <a:buSzPts val="1400"/>
              <a:buFont typeface="Wingdings 3" panose="05040102010807070707" pitchFamily="18" charset="2"/>
              <a:buChar char=""/>
            </a:pPr>
            <a:r>
              <a:rPr lang="fr-FR" sz="1800" b="1" dirty="0">
                <a:latin typeface="Calibri" panose="020F0502020204030204" pitchFamily="34" charset="0"/>
                <a:ea typeface="Calibri" panose="020F0502020204030204" pitchFamily="34" charset="0"/>
                <a:cs typeface="Times New Roman" panose="02020603050405020304" pitchFamily="18" charset="0"/>
              </a:rPr>
              <a:t>Dupliquer les meilleures pratiques repérées par les 17 coalitions numériques nationales au niveau européen </a:t>
            </a:r>
            <a:r>
              <a:rPr lang="fr-FR" sz="1800" dirty="0">
                <a:latin typeface="Calibri" panose="020F0502020204030204" pitchFamily="34" charset="0"/>
                <a:ea typeface="Calibri" panose="020F0502020204030204" pitchFamily="34" charset="0"/>
                <a:cs typeface="Times New Roman" panose="02020603050405020304" pitchFamily="18" charset="0"/>
              </a:rPr>
              <a:t>pour la sensibilisation des populations aux atouts et aux usages du numérique (coordonnée par le MEDEF, la coalition française regroupe une soixantaine de parties prenantes privées et publiques dont l’Agence du numérique, l’APEC/Association pour l’emploi des cadres, la Grande école du numérique, la Région Grand-Est, Sodexho, l’Union des industries chimiques, le ministère de l’Éducation nationale, la CFDT…).</a:t>
            </a:r>
            <a:endParaRPr lang="fr-FR" sz="1800" b="1" dirty="0">
              <a:solidFill>
                <a:prstClr val="black"/>
              </a:solidFill>
              <a:ea typeface="ヒラギノ角ゴ Pro W3" charset="-128"/>
            </a:endParaRPr>
          </a:p>
          <a:p>
            <a:pPr algn="just">
              <a:buClr>
                <a:srgbClr val="E5962C"/>
              </a:buClr>
              <a:buFont typeface="Wingdings 3" panose="05040102010807070707" pitchFamily="18" charset="2"/>
              <a:buChar char="Â"/>
            </a:pPr>
            <a:endParaRPr lang="fr-FR" sz="1800" b="1" dirty="0">
              <a:solidFill>
                <a:prstClr val="black"/>
              </a:solidFill>
              <a:ea typeface="ヒラギノ角ゴ Pro W3" charset="-128"/>
            </a:endParaRPr>
          </a:p>
          <a:p>
            <a:pPr marL="0" lvl="0" indent="0" algn="just">
              <a:buClr>
                <a:srgbClr val="E5962C"/>
              </a:buClr>
              <a:buNone/>
            </a:pPr>
            <a:endParaRPr lang="fr-FR" sz="2200" dirty="0"/>
          </a:p>
        </p:txBody>
      </p:sp>
      <p:sp>
        <p:nvSpPr>
          <p:cNvPr id="4" name="Espace réservé du numéro de diapositive 3"/>
          <p:cNvSpPr>
            <a:spLocks noGrp="1"/>
          </p:cNvSpPr>
          <p:nvPr>
            <p:ph type="sldNum" sz="quarter" idx="12"/>
          </p:nvPr>
        </p:nvSpPr>
        <p:spPr/>
        <p:txBody>
          <a:bodyPr/>
          <a:lstStyle/>
          <a:p>
            <a:fld id="{5367207C-C60D-0A45-9EB2-2987E69E7DED}" type="slidenum">
              <a:rPr lang="fr-FR" smtClean="0"/>
              <a:t>6</a:t>
            </a:fld>
            <a:endParaRPr lang="fr-FR"/>
          </a:p>
        </p:txBody>
      </p:sp>
      <p:sp>
        <p:nvSpPr>
          <p:cNvPr id="6" name="ZoneTexte 5">
            <a:extLst>
              <a:ext uri="{FF2B5EF4-FFF2-40B4-BE49-F238E27FC236}">
                <a16:creationId xmlns:a16="http://schemas.microsoft.com/office/drawing/2014/main" id="{56429019-F0AF-4359-A060-92074CD5E34E}"/>
              </a:ext>
            </a:extLst>
          </p:cNvPr>
          <p:cNvSpPr txBox="1"/>
          <p:nvPr/>
        </p:nvSpPr>
        <p:spPr>
          <a:xfrm>
            <a:off x="6788727" y="95518"/>
            <a:ext cx="2174637" cy="430887"/>
          </a:xfrm>
          <a:prstGeom prst="rect">
            <a:avLst/>
          </a:prstGeom>
          <a:noFill/>
        </p:spPr>
        <p:txBody>
          <a:bodyPr wrap="square" rtlCol="0">
            <a:spAutoFit/>
          </a:bodyPr>
          <a:lstStyle/>
          <a:p>
            <a:pPr algn="r"/>
            <a:r>
              <a:rPr lang="fr-FR" sz="2200" dirty="0">
                <a:solidFill>
                  <a:schemeClr val="bg1"/>
                </a:solidFill>
              </a:rPr>
              <a:t>Novembre </a:t>
            </a:r>
            <a:r>
              <a:rPr lang="fr-FR" sz="2200" b="1" dirty="0">
                <a:solidFill>
                  <a:schemeClr val="bg1"/>
                </a:solidFill>
              </a:rPr>
              <a:t>2017</a:t>
            </a:r>
          </a:p>
        </p:txBody>
      </p:sp>
    </p:spTree>
    <p:extLst>
      <p:ext uri="{BB962C8B-B14F-4D97-AF65-F5344CB8AC3E}">
        <p14:creationId xmlns:p14="http://schemas.microsoft.com/office/powerpoint/2010/main" val="31787623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242453" y="1227146"/>
            <a:ext cx="8626763" cy="580264"/>
          </a:xfrm>
        </p:spPr>
        <p:txBody>
          <a:bodyPr>
            <a:noAutofit/>
          </a:bodyPr>
          <a:lstStyle/>
          <a:p>
            <a:pPr algn="ctr"/>
            <a:r>
              <a:rPr lang="fr-FR" sz="2400" dirty="0"/>
              <a:t>PROPOSITIONS </a:t>
            </a:r>
            <a:br>
              <a:rPr lang="fr-FR" sz="2400" dirty="0"/>
            </a:br>
            <a:r>
              <a:rPr lang="fr-FR" sz="2400" b="0" dirty="0"/>
              <a:t>Agir dans 4 directions : FORMER, </a:t>
            </a:r>
            <a:r>
              <a:rPr lang="fr-FR" sz="2400" dirty="0"/>
              <a:t>ÉQUIPER</a:t>
            </a:r>
            <a:r>
              <a:rPr lang="fr-FR" sz="2400" b="0" dirty="0"/>
              <a:t>, FINANCER, RÉGULER</a:t>
            </a:r>
            <a:br>
              <a:rPr lang="fr-FR" dirty="0"/>
            </a:br>
            <a:r>
              <a:rPr lang="fr-FR" sz="2800" dirty="0"/>
              <a:t> </a:t>
            </a:r>
            <a:br>
              <a:rPr lang="fr-FR" sz="2800" dirty="0"/>
            </a:br>
            <a:endParaRPr lang="fr-FR" sz="2800" dirty="0"/>
          </a:p>
        </p:txBody>
      </p:sp>
      <p:sp>
        <p:nvSpPr>
          <p:cNvPr id="3" name="Espace réservé du contenu 2"/>
          <p:cNvSpPr>
            <a:spLocks noGrp="1"/>
          </p:cNvSpPr>
          <p:nvPr>
            <p:ph idx="1"/>
          </p:nvPr>
        </p:nvSpPr>
        <p:spPr>
          <a:xfrm>
            <a:off x="350981" y="1562966"/>
            <a:ext cx="8409708" cy="4860561"/>
          </a:xfrm>
        </p:spPr>
        <p:txBody>
          <a:bodyPr>
            <a:noAutofit/>
          </a:bodyPr>
          <a:lstStyle/>
          <a:p>
            <a:pPr marL="0" indent="0" algn="just">
              <a:lnSpc>
                <a:spcPct val="107000"/>
              </a:lnSpc>
              <a:spcBef>
                <a:spcPts val="600"/>
              </a:spcBef>
              <a:spcAft>
                <a:spcPts val="0"/>
              </a:spcAft>
              <a:buNone/>
            </a:pPr>
            <a:r>
              <a:rPr lang="fr-FR" sz="1700" b="1" dirty="0">
                <a:solidFill>
                  <a:srgbClr val="E5962C"/>
                </a:solidFill>
                <a:latin typeface="Calibri" panose="020F0502020204030204" pitchFamily="34" charset="0"/>
                <a:ea typeface="Calibri" panose="020F0502020204030204" pitchFamily="34" charset="0"/>
                <a:cs typeface="Times New Roman" panose="02020603050405020304" pitchFamily="18" charset="0"/>
              </a:rPr>
              <a:t>ÉQUIPER : Renforcer les infrastructures nécessaires à la gestion et à l’exploitation des données</a:t>
            </a:r>
          </a:p>
          <a:p>
            <a:pPr lvl="0" algn="just">
              <a:lnSpc>
                <a:spcPct val="115000"/>
              </a:lnSpc>
              <a:spcBef>
                <a:spcPts val="600"/>
              </a:spcBef>
              <a:buClr>
                <a:srgbClr val="E5962C"/>
              </a:buClr>
              <a:buSzPts val="1400"/>
              <a:buFont typeface="Wingdings 3" panose="05040102010807070707" pitchFamily="18" charset="2"/>
              <a:buChar char="Â"/>
            </a:pPr>
            <a:r>
              <a:rPr lang="fr-FR" sz="1700" b="1" dirty="0">
                <a:latin typeface="Calibri" panose="020F0502020204030204" pitchFamily="34" charset="0"/>
                <a:ea typeface="Calibri" panose="020F0502020204030204" pitchFamily="34" charset="0"/>
                <a:cs typeface="Times New Roman" panose="02020603050405020304" pitchFamily="18" charset="0"/>
              </a:rPr>
              <a:t>Créer des supercalculateurs </a:t>
            </a:r>
            <a:r>
              <a:rPr lang="fr-FR" sz="1700" dirty="0">
                <a:latin typeface="Calibri" panose="020F0502020204030204" pitchFamily="34" charset="0"/>
                <a:ea typeface="Calibri" panose="020F0502020204030204" pitchFamily="34" charset="0"/>
                <a:cs typeface="Times New Roman" panose="02020603050405020304" pitchFamily="18" charset="0"/>
              </a:rPr>
              <a:t>pour la monté en puissance du traitement des données civiles (et non seulement militaires) afin de faciliter les expérimentations comme dans la santé et d’éviter la captation des données par les géants d’internet comme GOOGLE. </a:t>
            </a:r>
          </a:p>
          <a:p>
            <a:pPr lvl="0" algn="just">
              <a:lnSpc>
                <a:spcPct val="115000"/>
              </a:lnSpc>
              <a:spcBef>
                <a:spcPts val="600"/>
              </a:spcBef>
              <a:buClr>
                <a:srgbClr val="E5962C"/>
              </a:buClr>
              <a:buSzPts val="1400"/>
              <a:buFont typeface="Wingdings 3" panose="05040102010807070707" pitchFamily="18" charset="2"/>
              <a:buChar char="Â"/>
            </a:pPr>
            <a:r>
              <a:rPr lang="fr-FR" sz="1700" b="1" dirty="0">
                <a:latin typeface="Calibri" panose="020F0502020204030204" pitchFamily="34" charset="0"/>
                <a:ea typeface="Calibri" panose="020F0502020204030204" pitchFamily="34" charset="0"/>
                <a:cs typeface="Times New Roman" panose="02020603050405020304" pitchFamily="18" charset="0"/>
              </a:rPr>
              <a:t>Développer des plateformes de coopération et de partage de données : </a:t>
            </a:r>
            <a:r>
              <a:rPr lang="fr-FR" sz="1700" dirty="0">
                <a:latin typeface="Calibri" panose="020F0502020204030204" pitchFamily="34" charset="0"/>
                <a:ea typeface="Calibri" panose="020F0502020204030204" pitchFamily="34" charset="0"/>
                <a:cs typeface="Times New Roman" panose="02020603050405020304" pitchFamily="18" charset="0"/>
              </a:rPr>
              <a:t>Par exemple dans le domaine de la santé les données de vie réelle peuvent également concerner la phase 4 d’un médicament et à l’échelle mondiale. La « </a:t>
            </a:r>
            <a:r>
              <a:rPr lang="fr-FR" sz="1700" dirty="0" err="1">
                <a:latin typeface="Calibri" panose="020F0502020204030204" pitchFamily="34" charset="0"/>
                <a:ea typeface="Calibri" panose="020F0502020204030204" pitchFamily="34" charset="0"/>
                <a:cs typeface="Times New Roman" panose="02020603050405020304" pitchFamily="18" charset="0"/>
              </a:rPr>
              <a:t>pharmacoloivigilance</a:t>
            </a:r>
            <a:r>
              <a:rPr lang="fr-FR" sz="1700" dirty="0">
                <a:latin typeface="Calibri" panose="020F0502020204030204" pitchFamily="34" charset="0"/>
                <a:ea typeface="Calibri" panose="020F0502020204030204" pitchFamily="34" charset="0"/>
                <a:cs typeface="Times New Roman" panose="02020603050405020304" pitchFamily="18" charset="0"/>
              </a:rPr>
              <a:t> » fondée sur de telles données est destinée à se développer et peut constituer un complément au standard que sont les essais cliniques de phase 3. C’est une opportunité pour la France mais les instances de régulation n’y sont pas préparées.</a:t>
            </a:r>
          </a:p>
          <a:p>
            <a:pPr>
              <a:buClr>
                <a:srgbClr val="E5962C"/>
              </a:buClr>
              <a:buFont typeface="Wingdings 3" panose="05040102010807070707" pitchFamily="18" charset="2"/>
              <a:buChar char="Â"/>
            </a:pPr>
            <a:r>
              <a:rPr lang="fr-FR" sz="1700" b="1" dirty="0">
                <a:latin typeface="Calibri" panose="020F0502020204030204" pitchFamily="34" charset="0"/>
                <a:ea typeface="Calibri" panose="020F0502020204030204" pitchFamily="34" charset="0"/>
                <a:cs typeface="Times New Roman" panose="02020603050405020304" pitchFamily="18" charset="0"/>
              </a:rPr>
              <a:t>Créer davantage de bornes en langue française :</a:t>
            </a:r>
            <a:r>
              <a:rPr lang="fr-FR" sz="1700" dirty="0">
                <a:latin typeface="Calibri" panose="020F0502020204030204" pitchFamily="34" charset="0"/>
                <a:ea typeface="Calibri" panose="020F0502020204030204" pitchFamily="34" charset="0"/>
                <a:cs typeface="Times New Roman" panose="02020603050405020304" pitchFamily="18" charset="0"/>
              </a:rPr>
              <a:t> la plupart des bornes essentielles aux IA de process et d’interface sont actuellement accessibles qu’en anglais (</a:t>
            </a:r>
            <a:r>
              <a:rPr lang="fr-FR" sz="1700" i="1" dirty="0">
                <a:latin typeface="Calibri" panose="020F0502020204030204" pitchFamily="34" charset="0"/>
                <a:ea typeface="Calibri" panose="020F0502020204030204" pitchFamily="34" charset="0"/>
                <a:cs typeface="Times New Roman" panose="02020603050405020304" pitchFamily="18" charset="0"/>
              </a:rPr>
              <a:t>Exemple : SOPRA travaille actuellement sur un institut franco-chinois de traduction des données)</a:t>
            </a:r>
            <a:r>
              <a:rPr lang="fr-FR" sz="1700" dirty="0">
                <a:latin typeface="Calibri" panose="020F0502020204030204" pitchFamily="34" charset="0"/>
                <a:ea typeface="Calibri" panose="020F0502020204030204" pitchFamily="34" charset="0"/>
                <a:cs typeface="Times New Roman" panose="02020603050405020304" pitchFamily="18" charset="0"/>
              </a:rPr>
              <a:t>.</a:t>
            </a:r>
            <a:endParaRPr lang="fr-FR" sz="1700" b="1" dirty="0">
              <a:solidFill>
                <a:prstClr val="black"/>
              </a:solidFill>
              <a:ea typeface="ヒラギノ角ゴ Pro W3" charset="-128"/>
            </a:endParaRPr>
          </a:p>
          <a:p>
            <a:pPr marL="0" lvl="0" indent="0" algn="just">
              <a:buClr>
                <a:srgbClr val="E5962C"/>
              </a:buClr>
              <a:buNone/>
            </a:pPr>
            <a:endParaRPr lang="fr-FR" sz="2200" dirty="0"/>
          </a:p>
        </p:txBody>
      </p:sp>
      <p:sp>
        <p:nvSpPr>
          <p:cNvPr id="4" name="Espace réservé du numéro de diapositive 3"/>
          <p:cNvSpPr>
            <a:spLocks noGrp="1"/>
          </p:cNvSpPr>
          <p:nvPr>
            <p:ph type="sldNum" sz="quarter" idx="12"/>
          </p:nvPr>
        </p:nvSpPr>
        <p:spPr/>
        <p:txBody>
          <a:bodyPr/>
          <a:lstStyle/>
          <a:p>
            <a:fld id="{5367207C-C60D-0A45-9EB2-2987E69E7DED}" type="slidenum">
              <a:rPr lang="fr-FR" smtClean="0"/>
              <a:t>7</a:t>
            </a:fld>
            <a:endParaRPr lang="fr-FR"/>
          </a:p>
        </p:txBody>
      </p:sp>
      <p:sp>
        <p:nvSpPr>
          <p:cNvPr id="6" name="ZoneTexte 5">
            <a:extLst>
              <a:ext uri="{FF2B5EF4-FFF2-40B4-BE49-F238E27FC236}">
                <a16:creationId xmlns:a16="http://schemas.microsoft.com/office/drawing/2014/main" id="{56429019-F0AF-4359-A060-92074CD5E34E}"/>
              </a:ext>
            </a:extLst>
          </p:cNvPr>
          <p:cNvSpPr txBox="1"/>
          <p:nvPr/>
        </p:nvSpPr>
        <p:spPr>
          <a:xfrm>
            <a:off x="6788727" y="95518"/>
            <a:ext cx="2174637" cy="430887"/>
          </a:xfrm>
          <a:prstGeom prst="rect">
            <a:avLst/>
          </a:prstGeom>
          <a:noFill/>
        </p:spPr>
        <p:txBody>
          <a:bodyPr wrap="square" rtlCol="0">
            <a:spAutoFit/>
          </a:bodyPr>
          <a:lstStyle/>
          <a:p>
            <a:pPr algn="r"/>
            <a:r>
              <a:rPr lang="fr-FR" sz="2200" dirty="0">
                <a:solidFill>
                  <a:schemeClr val="bg1"/>
                </a:solidFill>
              </a:rPr>
              <a:t>Novembre </a:t>
            </a:r>
            <a:r>
              <a:rPr lang="fr-FR" sz="2200" b="1" dirty="0">
                <a:solidFill>
                  <a:schemeClr val="bg1"/>
                </a:solidFill>
              </a:rPr>
              <a:t>2017</a:t>
            </a:r>
          </a:p>
        </p:txBody>
      </p:sp>
    </p:spTree>
    <p:extLst>
      <p:ext uri="{BB962C8B-B14F-4D97-AF65-F5344CB8AC3E}">
        <p14:creationId xmlns:p14="http://schemas.microsoft.com/office/powerpoint/2010/main" val="38454323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242453" y="1227146"/>
            <a:ext cx="8626763" cy="580264"/>
          </a:xfrm>
        </p:spPr>
        <p:txBody>
          <a:bodyPr>
            <a:noAutofit/>
          </a:bodyPr>
          <a:lstStyle/>
          <a:p>
            <a:pPr algn="ctr"/>
            <a:r>
              <a:rPr lang="fr-FR" sz="2400" dirty="0"/>
              <a:t>PROPOSITIONS </a:t>
            </a:r>
            <a:br>
              <a:rPr lang="fr-FR" sz="2400" dirty="0"/>
            </a:br>
            <a:r>
              <a:rPr lang="fr-FR" sz="2400" b="0" dirty="0"/>
              <a:t>Agir dans 4 directions : FORMER, ÉQUIPER, </a:t>
            </a:r>
            <a:r>
              <a:rPr lang="fr-FR" sz="2400" dirty="0"/>
              <a:t>FINANCER</a:t>
            </a:r>
            <a:r>
              <a:rPr lang="fr-FR" sz="2400" b="0" dirty="0"/>
              <a:t>, RÉGULER</a:t>
            </a:r>
            <a:br>
              <a:rPr lang="fr-FR" dirty="0"/>
            </a:br>
            <a:r>
              <a:rPr lang="fr-FR" sz="2800" dirty="0"/>
              <a:t> </a:t>
            </a:r>
            <a:br>
              <a:rPr lang="fr-FR" sz="2800" dirty="0"/>
            </a:br>
            <a:endParaRPr lang="fr-FR" sz="2800" dirty="0"/>
          </a:p>
        </p:txBody>
      </p:sp>
      <p:sp>
        <p:nvSpPr>
          <p:cNvPr id="3" name="Espace réservé du contenu 2"/>
          <p:cNvSpPr>
            <a:spLocks noGrp="1"/>
          </p:cNvSpPr>
          <p:nvPr>
            <p:ph idx="1"/>
          </p:nvPr>
        </p:nvSpPr>
        <p:spPr>
          <a:xfrm>
            <a:off x="350981" y="1562966"/>
            <a:ext cx="8409708" cy="4860561"/>
          </a:xfrm>
        </p:spPr>
        <p:txBody>
          <a:bodyPr>
            <a:noAutofit/>
          </a:bodyPr>
          <a:lstStyle/>
          <a:p>
            <a:pPr marL="0" indent="0" algn="just">
              <a:lnSpc>
                <a:spcPct val="107000"/>
              </a:lnSpc>
              <a:spcAft>
                <a:spcPts val="0"/>
              </a:spcAft>
              <a:buNone/>
            </a:pPr>
            <a:r>
              <a:rPr lang="fr-FR" sz="2000" b="1" dirty="0">
                <a:solidFill>
                  <a:srgbClr val="E5962C"/>
                </a:solidFill>
                <a:latin typeface="Calibri" panose="020F0502020204030204" pitchFamily="34" charset="0"/>
                <a:ea typeface="Calibri" panose="020F0502020204030204" pitchFamily="34" charset="0"/>
                <a:cs typeface="Times New Roman" panose="02020603050405020304" pitchFamily="18" charset="0"/>
              </a:rPr>
              <a:t>FINANCER : Eclairer les choix d’investissement et encourager les usages de l’IA </a:t>
            </a:r>
            <a:endParaRPr lang="fr-FR" sz="1800" dirty="0">
              <a:solidFill>
                <a:srgbClr val="E5962C"/>
              </a:solidFill>
              <a:latin typeface="Calibri" panose="020F0502020204030204" pitchFamily="34" charset="0"/>
              <a:ea typeface="Calibri" panose="020F0502020204030204" pitchFamily="34" charset="0"/>
              <a:cs typeface="Times New Roman" panose="02020603050405020304" pitchFamily="18" charset="0"/>
            </a:endParaRPr>
          </a:p>
          <a:p>
            <a:pPr lvl="0" algn="just">
              <a:lnSpc>
                <a:spcPct val="115000"/>
              </a:lnSpc>
              <a:spcBef>
                <a:spcPts val="600"/>
              </a:spcBef>
              <a:buClr>
                <a:srgbClr val="E5962C"/>
              </a:buClr>
              <a:buSzPts val="1400"/>
              <a:buFont typeface="Wingdings 3" panose="05040102010807070707" pitchFamily="18" charset="2"/>
              <a:buChar char="Â"/>
            </a:pPr>
            <a:r>
              <a:rPr lang="fr-FR" sz="1800" b="1" dirty="0">
                <a:latin typeface="Calibri" panose="020F0502020204030204" pitchFamily="34" charset="0"/>
                <a:ea typeface="Calibri" panose="020F0502020204030204" pitchFamily="34" charset="0"/>
                <a:cs typeface="Times New Roman" panose="02020603050405020304" pitchFamily="18" charset="0"/>
              </a:rPr>
              <a:t>Reconsidérer la méthodologie de l’exercice des technologies clés</a:t>
            </a:r>
            <a:r>
              <a:rPr lang="fr-FR" sz="1800" dirty="0">
                <a:latin typeface="Calibri" panose="020F0502020204030204" pitchFamily="34" charset="0"/>
                <a:ea typeface="Calibri" panose="020F0502020204030204" pitchFamily="34" charset="0"/>
                <a:cs typeface="Times New Roman" panose="02020603050405020304" pitchFamily="18" charset="0"/>
              </a:rPr>
              <a:t>, (support de l’orientation de l’effort des politiques publiques dans les innovations d’avenir) afin de mieux sélectionner les programmes d’IA à soutenir financièrement et d’éclairer ainsi les choix du fonds de financement des innovations de rupture en création.</a:t>
            </a:r>
          </a:p>
          <a:p>
            <a:pPr lvl="0" algn="just">
              <a:lnSpc>
                <a:spcPct val="115000"/>
              </a:lnSpc>
              <a:spcBef>
                <a:spcPts val="600"/>
              </a:spcBef>
              <a:buClr>
                <a:srgbClr val="E5962C"/>
              </a:buClr>
              <a:buSzPts val="1400"/>
              <a:buFont typeface="Wingdings 3" panose="05040102010807070707" pitchFamily="18" charset="2"/>
              <a:buChar char="Â"/>
            </a:pPr>
            <a:r>
              <a:rPr lang="fr-FR" sz="1800" b="1" dirty="0">
                <a:latin typeface="Calibri" panose="020F0502020204030204" pitchFamily="34" charset="0"/>
                <a:ea typeface="Calibri" panose="020F0502020204030204" pitchFamily="34" charset="0"/>
                <a:cs typeface="Times New Roman" panose="02020603050405020304" pitchFamily="18" charset="0"/>
              </a:rPr>
              <a:t>Développer les applications de l’IA dans les secteurs prometteurs comme la santé : </a:t>
            </a:r>
            <a:r>
              <a:rPr lang="fr-FR" sz="1800" dirty="0">
                <a:latin typeface="Calibri" panose="020F0502020204030204" pitchFamily="34" charset="0"/>
                <a:ea typeface="Calibri" panose="020F0502020204030204" pitchFamily="34" charset="0"/>
                <a:cs typeface="Times New Roman" panose="02020603050405020304" pitchFamily="18" charset="0"/>
              </a:rPr>
              <a:t>L’IA qui gagnera est celle dont l’apprentissage sera supervisé par des modèles de cellules, de tissus et d’organes.</a:t>
            </a:r>
          </a:p>
          <a:p>
            <a:pPr lvl="0" algn="just">
              <a:lnSpc>
                <a:spcPct val="115000"/>
              </a:lnSpc>
              <a:spcBef>
                <a:spcPts val="600"/>
              </a:spcBef>
              <a:buClr>
                <a:srgbClr val="E5962C"/>
              </a:buClr>
              <a:buSzPts val="1400"/>
              <a:buFont typeface="Wingdings 3" panose="05040102010807070707" pitchFamily="18" charset="2"/>
              <a:buChar char="Â"/>
            </a:pPr>
            <a:r>
              <a:rPr lang="fr-FR" sz="1800" b="1" dirty="0">
                <a:latin typeface="Calibri" panose="020F0502020204030204" pitchFamily="34" charset="0"/>
                <a:ea typeface="Calibri" panose="020F0502020204030204" pitchFamily="34" charset="0"/>
                <a:cs typeface="Times New Roman" panose="02020603050405020304" pitchFamily="18" charset="0"/>
              </a:rPr>
              <a:t>Favoriser la prise en charge des </a:t>
            </a:r>
            <a:r>
              <a:rPr lang="fr-FR" sz="1800" b="1" i="1" dirty="0">
                <a:latin typeface="Calibri" panose="020F0502020204030204" pitchFamily="34" charset="0"/>
                <a:ea typeface="Calibri" panose="020F0502020204030204" pitchFamily="34" charset="0"/>
                <a:cs typeface="Times New Roman" panose="02020603050405020304" pitchFamily="18" charset="0"/>
              </a:rPr>
              <a:t>e diagnostics -santé</a:t>
            </a:r>
            <a:r>
              <a:rPr lang="fr-FR" sz="1800" i="1" dirty="0">
                <a:latin typeface="Calibri" panose="020F0502020204030204" pitchFamily="34" charset="0"/>
                <a:ea typeface="Calibri" panose="020F0502020204030204" pitchFamily="34" charset="0"/>
                <a:cs typeface="Times New Roman" panose="02020603050405020304" pitchFamily="18" charset="0"/>
              </a:rPr>
              <a:t> </a:t>
            </a:r>
            <a:r>
              <a:rPr lang="fr-FR" sz="1800" dirty="0">
                <a:latin typeface="Calibri" panose="020F0502020204030204" pitchFamily="34" charset="0"/>
                <a:ea typeface="Calibri" panose="020F0502020204030204" pitchFamily="34" charset="0"/>
                <a:cs typeface="Times New Roman" panose="02020603050405020304" pitchFamily="18" charset="0"/>
              </a:rPr>
              <a:t>: les rendre éligibles aux remboursements par la sécurité sociale pour encourager les usages des services développés par l’intelligence artificielle.</a:t>
            </a:r>
          </a:p>
          <a:p>
            <a:pPr>
              <a:buClr>
                <a:srgbClr val="E5962C"/>
              </a:buClr>
              <a:buFont typeface="Wingdings 3" panose="05040102010807070707" pitchFamily="18" charset="2"/>
              <a:buChar char="Â"/>
            </a:pPr>
            <a:r>
              <a:rPr lang="fr-FR" sz="1800" b="1" dirty="0">
                <a:latin typeface="Calibri" panose="020F0502020204030204" pitchFamily="34" charset="0"/>
                <a:ea typeface="Calibri" panose="020F0502020204030204" pitchFamily="34" charset="0"/>
                <a:cs typeface="Times New Roman" panose="02020603050405020304" pitchFamily="18" charset="0"/>
              </a:rPr>
              <a:t>Refuser la pénalisation des entreprises</a:t>
            </a:r>
            <a:r>
              <a:rPr lang="fr-FR" sz="1800" dirty="0">
                <a:latin typeface="Calibri" panose="020F0502020204030204" pitchFamily="34" charset="0"/>
                <a:ea typeface="Calibri" panose="020F0502020204030204" pitchFamily="34" charset="0"/>
                <a:cs typeface="Times New Roman" panose="02020603050405020304" pitchFamily="18" charset="0"/>
              </a:rPr>
              <a:t> qui investissent dans l’IA (</a:t>
            </a:r>
            <a:r>
              <a:rPr lang="fr-FR" sz="1800" i="1" dirty="0">
                <a:latin typeface="Calibri" panose="020F0502020204030204" pitchFamily="34" charset="0"/>
                <a:ea typeface="Calibri" panose="020F0502020204030204" pitchFamily="34" charset="0"/>
                <a:cs typeface="Times New Roman" panose="02020603050405020304" pitchFamily="18" charset="0"/>
              </a:rPr>
              <a:t>cf. taxation des robots</a:t>
            </a:r>
            <a:r>
              <a:rPr lang="fr-FR" sz="1800" dirty="0">
                <a:latin typeface="Calibri" panose="020F0502020204030204" pitchFamily="34" charset="0"/>
                <a:ea typeface="Calibri" panose="020F0502020204030204" pitchFamily="34" charset="0"/>
                <a:cs typeface="Times New Roman" panose="02020603050405020304" pitchFamily="18" charset="0"/>
              </a:rPr>
              <a:t>). </a:t>
            </a:r>
            <a:endParaRPr lang="fr-FR" sz="2200" dirty="0"/>
          </a:p>
        </p:txBody>
      </p:sp>
      <p:sp>
        <p:nvSpPr>
          <p:cNvPr id="4" name="Espace réservé du numéro de diapositive 3"/>
          <p:cNvSpPr>
            <a:spLocks noGrp="1"/>
          </p:cNvSpPr>
          <p:nvPr>
            <p:ph type="sldNum" sz="quarter" idx="12"/>
          </p:nvPr>
        </p:nvSpPr>
        <p:spPr/>
        <p:txBody>
          <a:bodyPr/>
          <a:lstStyle/>
          <a:p>
            <a:fld id="{5367207C-C60D-0A45-9EB2-2987E69E7DED}" type="slidenum">
              <a:rPr lang="fr-FR" smtClean="0"/>
              <a:t>8</a:t>
            </a:fld>
            <a:endParaRPr lang="fr-FR"/>
          </a:p>
        </p:txBody>
      </p:sp>
      <p:sp>
        <p:nvSpPr>
          <p:cNvPr id="6" name="ZoneTexte 5">
            <a:extLst>
              <a:ext uri="{FF2B5EF4-FFF2-40B4-BE49-F238E27FC236}">
                <a16:creationId xmlns:a16="http://schemas.microsoft.com/office/drawing/2014/main" id="{56429019-F0AF-4359-A060-92074CD5E34E}"/>
              </a:ext>
            </a:extLst>
          </p:cNvPr>
          <p:cNvSpPr txBox="1"/>
          <p:nvPr/>
        </p:nvSpPr>
        <p:spPr>
          <a:xfrm>
            <a:off x="6788727" y="95518"/>
            <a:ext cx="2174637" cy="430887"/>
          </a:xfrm>
          <a:prstGeom prst="rect">
            <a:avLst/>
          </a:prstGeom>
          <a:noFill/>
        </p:spPr>
        <p:txBody>
          <a:bodyPr wrap="square" rtlCol="0">
            <a:spAutoFit/>
          </a:bodyPr>
          <a:lstStyle/>
          <a:p>
            <a:pPr algn="r"/>
            <a:r>
              <a:rPr lang="fr-FR" sz="2200" dirty="0">
                <a:solidFill>
                  <a:schemeClr val="bg1"/>
                </a:solidFill>
              </a:rPr>
              <a:t>Novembre </a:t>
            </a:r>
            <a:r>
              <a:rPr lang="fr-FR" sz="2200" b="1" dirty="0">
                <a:solidFill>
                  <a:schemeClr val="bg1"/>
                </a:solidFill>
              </a:rPr>
              <a:t>2017</a:t>
            </a:r>
          </a:p>
        </p:txBody>
      </p:sp>
    </p:spTree>
    <p:extLst>
      <p:ext uri="{BB962C8B-B14F-4D97-AF65-F5344CB8AC3E}">
        <p14:creationId xmlns:p14="http://schemas.microsoft.com/office/powerpoint/2010/main" val="28833928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242453" y="1144019"/>
            <a:ext cx="8626763" cy="580264"/>
          </a:xfrm>
        </p:spPr>
        <p:txBody>
          <a:bodyPr>
            <a:noAutofit/>
          </a:bodyPr>
          <a:lstStyle/>
          <a:p>
            <a:pPr algn="ctr"/>
            <a:r>
              <a:rPr lang="fr-FR" sz="2400" dirty="0"/>
              <a:t>PROPOSITIONS </a:t>
            </a:r>
            <a:br>
              <a:rPr lang="fr-FR" sz="2400" dirty="0"/>
            </a:br>
            <a:r>
              <a:rPr lang="fr-FR" sz="2400" b="0" dirty="0"/>
              <a:t>Agir dans 4 directions : FORMER, ÉQUIPER, FINANCER, </a:t>
            </a:r>
            <a:r>
              <a:rPr lang="fr-FR" sz="2400" dirty="0"/>
              <a:t>RÉGULER</a:t>
            </a:r>
            <a:br>
              <a:rPr lang="fr-FR" dirty="0"/>
            </a:br>
            <a:r>
              <a:rPr lang="fr-FR" sz="2800" dirty="0"/>
              <a:t> </a:t>
            </a:r>
            <a:br>
              <a:rPr lang="fr-FR" sz="2800" dirty="0"/>
            </a:br>
            <a:endParaRPr lang="fr-FR" sz="2800" dirty="0"/>
          </a:p>
        </p:txBody>
      </p:sp>
      <p:sp>
        <p:nvSpPr>
          <p:cNvPr id="3" name="Espace réservé du contenu 2"/>
          <p:cNvSpPr>
            <a:spLocks noGrp="1"/>
          </p:cNvSpPr>
          <p:nvPr>
            <p:ph idx="1"/>
          </p:nvPr>
        </p:nvSpPr>
        <p:spPr>
          <a:xfrm>
            <a:off x="350980" y="1357488"/>
            <a:ext cx="8409708" cy="4860561"/>
          </a:xfrm>
        </p:spPr>
        <p:txBody>
          <a:bodyPr>
            <a:noAutofit/>
          </a:bodyPr>
          <a:lstStyle/>
          <a:p>
            <a:pPr marL="0" indent="0" algn="just">
              <a:lnSpc>
                <a:spcPct val="107000"/>
              </a:lnSpc>
              <a:spcAft>
                <a:spcPts val="0"/>
              </a:spcAft>
              <a:buNone/>
            </a:pPr>
            <a:r>
              <a:rPr lang="fr-FR" sz="1600" b="1" dirty="0">
                <a:solidFill>
                  <a:srgbClr val="E5962C"/>
                </a:solidFill>
                <a:latin typeface="Calibri" panose="020F0502020204030204" pitchFamily="34" charset="0"/>
                <a:ea typeface="Calibri" panose="020F0502020204030204" pitchFamily="34" charset="0"/>
                <a:cs typeface="Times New Roman" panose="02020603050405020304" pitchFamily="18" charset="0"/>
              </a:rPr>
              <a:t>RÉGULER : Poursuivre progressivement l’effort de règlementation</a:t>
            </a:r>
            <a:r>
              <a:rPr lang="fr-FR" sz="1600" dirty="0">
                <a:solidFill>
                  <a:srgbClr val="E5962C"/>
                </a:solidFill>
                <a:latin typeface="Calibri" panose="020F0502020204030204" pitchFamily="34" charset="0"/>
                <a:ea typeface="Calibri" panose="020F0502020204030204" pitchFamily="34" charset="0"/>
                <a:cs typeface="Times New Roman" panose="02020603050405020304" pitchFamily="18" charset="0"/>
              </a:rPr>
              <a:t> </a:t>
            </a:r>
          </a:p>
          <a:p>
            <a:pPr lvl="0" algn="just">
              <a:lnSpc>
                <a:spcPct val="115000"/>
              </a:lnSpc>
              <a:spcBef>
                <a:spcPts val="600"/>
              </a:spcBef>
              <a:buClr>
                <a:srgbClr val="E5962C"/>
              </a:buClr>
              <a:buSzPts val="1400"/>
              <a:buFont typeface="Wingdings 3" panose="05040102010807070707" pitchFamily="18" charset="2"/>
              <a:buChar char=""/>
            </a:pPr>
            <a:r>
              <a:rPr lang="fr-FR" sz="1600" b="1" dirty="0">
                <a:latin typeface="Calibri" panose="020F0502020204030204" pitchFamily="34" charset="0"/>
                <a:ea typeface="Calibri" panose="020F0502020204030204" pitchFamily="34" charset="0"/>
                <a:cs typeface="Times New Roman" panose="02020603050405020304" pitchFamily="18" charset="0"/>
              </a:rPr>
              <a:t>Eviter de bloquer l’innovation par des définitions juridiques prématurées</a:t>
            </a:r>
            <a:r>
              <a:rPr lang="fr-FR" sz="1600" dirty="0">
                <a:latin typeface="Calibri" panose="020F0502020204030204" pitchFamily="34" charset="0"/>
                <a:ea typeface="Calibri" panose="020F0502020204030204" pitchFamily="34" charset="0"/>
                <a:cs typeface="Times New Roman" panose="02020603050405020304" pitchFamily="18" charset="0"/>
              </a:rPr>
              <a:t> : attendre que le périmètre de l’IA soit d’abord défini au niveau technique avant de définir un régime juridique global.</a:t>
            </a:r>
          </a:p>
          <a:p>
            <a:pPr lvl="0" algn="just">
              <a:lnSpc>
                <a:spcPct val="115000"/>
              </a:lnSpc>
              <a:spcBef>
                <a:spcPts val="600"/>
              </a:spcBef>
              <a:buClr>
                <a:srgbClr val="E5962C"/>
              </a:buClr>
              <a:buSzPts val="1400"/>
              <a:buFont typeface="Wingdings 3" panose="05040102010807070707" pitchFamily="18" charset="2"/>
              <a:buChar char=""/>
            </a:pPr>
            <a:r>
              <a:rPr lang="fr-FR" sz="1600"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Utiliser les outils </a:t>
            </a:r>
            <a:r>
              <a:rPr lang="fr-FR" sz="1600" b="1" dirty="0">
                <a:latin typeface="Calibri" panose="020F0502020204030204" pitchFamily="34" charset="0"/>
                <a:ea typeface="Calibri" panose="020F0502020204030204" pitchFamily="34" charset="0"/>
                <a:cs typeface="Times New Roman" panose="02020603050405020304" pitchFamily="18" charset="0"/>
              </a:rPr>
              <a:t>juridiques</a:t>
            </a:r>
            <a:r>
              <a:rPr lang="fr-FR" sz="1600"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 actuels. Ils sont suffisants pour répondre à toutes les questions juridiques que posent l’IA aujourd’hui, tels que : </a:t>
            </a:r>
          </a:p>
          <a:p>
            <a:pPr marL="628650" lvl="0" indent="-268288" algn="just">
              <a:lnSpc>
                <a:spcPct val="115000"/>
              </a:lnSpc>
              <a:spcBef>
                <a:spcPts val="300"/>
              </a:spcBef>
              <a:buFont typeface="Wingdings" panose="05000000000000000000" pitchFamily="2" charset="2"/>
              <a:buChar char="Ä"/>
            </a:pPr>
            <a:r>
              <a:rPr lang="fr-FR" sz="1600" dirty="0">
                <a:solidFill>
                  <a:srgbClr val="000000"/>
                </a:solidFill>
                <a:latin typeface="Calibri" panose="020F0502020204030204" pitchFamily="34" charset="0"/>
                <a:ea typeface="Calibri" panose="020F0502020204030204" pitchFamily="34" charset="0"/>
                <a:cs typeface="Times New Roman" panose="02020603050405020304" pitchFamily="18" charset="0"/>
              </a:rPr>
              <a:t>La </a:t>
            </a:r>
            <a:r>
              <a:rPr lang="fr-FR" sz="1600"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protection juridique de l’IA :</a:t>
            </a:r>
            <a:r>
              <a:rPr lang="fr-FR" sz="1600" dirty="0">
                <a:latin typeface="Calibri" panose="020F0502020204030204" pitchFamily="34" charset="0"/>
                <a:ea typeface="Calibri" panose="020F0502020204030204" pitchFamily="34" charset="0"/>
                <a:cs typeface="Times New Roman" panose="02020603050405020304" pitchFamily="18" charset="0"/>
              </a:rPr>
              <a:t> La plupart des algorithmes utilisés sont dans le domaine public. </a:t>
            </a:r>
            <a:r>
              <a:rPr lang="fr-FR" sz="1600" b="1" dirty="0">
                <a:latin typeface="Calibri" panose="020F0502020204030204" pitchFamily="34" charset="0"/>
                <a:ea typeface="Calibri" panose="020F0502020204030204" pitchFamily="34" charset="0"/>
                <a:cs typeface="Times New Roman" panose="02020603050405020304" pitchFamily="18" charset="0"/>
              </a:rPr>
              <a:t>Ce qu’il faut protéger, c’est la combinaison de ces algorithmes et le savoir-faire</a:t>
            </a:r>
            <a:r>
              <a:rPr lang="fr-FR" sz="1600" dirty="0">
                <a:latin typeface="Calibri" panose="020F0502020204030204" pitchFamily="34" charset="0"/>
                <a:ea typeface="Calibri" panose="020F0502020204030204" pitchFamily="34" charset="0"/>
                <a:cs typeface="Times New Roman" panose="02020603050405020304" pitchFamily="18" charset="0"/>
              </a:rPr>
              <a:t>. La meilleure solution semble donc être la </a:t>
            </a:r>
            <a:r>
              <a:rPr lang="fr-FR" sz="1600" b="1" dirty="0">
                <a:latin typeface="Calibri" panose="020F0502020204030204" pitchFamily="34" charset="0"/>
                <a:ea typeface="Calibri" panose="020F0502020204030204" pitchFamily="34" charset="0"/>
                <a:cs typeface="Times New Roman" panose="02020603050405020304" pitchFamily="18" charset="0"/>
              </a:rPr>
              <a:t>protection par le secret d’affaires</a:t>
            </a:r>
            <a:r>
              <a:rPr lang="fr-FR" sz="1600" dirty="0">
                <a:latin typeface="Calibri" panose="020F0502020204030204" pitchFamily="34" charset="0"/>
                <a:ea typeface="Calibri" panose="020F0502020204030204" pitchFamily="34" charset="0"/>
                <a:cs typeface="Times New Roman" panose="02020603050405020304" pitchFamily="18" charset="0"/>
              </a:rPr>
              <a:t> (non divulgation d’informations industrielles et commerciales). </a:t>
            </a:r>
          </a:p>
          <a:p>
            <a:pPr marL="628650" lvl="0" indent="-268288" algn="just">
              <a:lnSpc>
                <a:spcPct val="115000"/>
              </a:lnSpc>
              <a:spcBef>
                <a:spcPts val="300"/>
              </a:spcBef>
              <a:buFont typeface="Wingdings" panose="05000000000000000000" pitchFamily="2" charset="2"/>
              <a:buChar char="Ä"/>
            </a:pPr>
            <a:r>
              <a:rPr lang="fr-FR" sz="1600" b="1" dirty="0">
                <a:latin typeface="Calibri" panose="020F0502020204030204" pitchFamily="34" charset="0"/>
                <a:ea typeface="Calibri" panose="020F0502020204030204" pitchFamily="34" charset="0"/>
                <a:cs typeface="Times New Roman" panose="02020603050405020304" pitchFamily="18" charset="0"/>
              </a:rPr>
              <a:t>Le régime des données</a:t>
            </a:r>
            <a:r>
              <a:rPr lang="fr-FR" sz="1600" dirty="0">
                <a:latin typeface="Calibri" panose="020F0502020204030204" pitchFamily="34" charset="0"/>
                <a:ea typeface="Calibri" panose="020F0502020204030204" pitchFamily="34" charset="0"/>
                <a:cs typeface="Times New Roman" panose="02020603050405020304" pitchFamily="18" charset="0"/>
              </a:rPr>
              <a:t> :</a:t>
            </a:r>
            <a:r>
              <a:rPr lang="fr-FR" sz="1600" dirty="0">
                <a:solidFill>
                  <a:srgbClr val="000000"/>
                </a:solidFill>
                <a:latin typeface="Calibri" panose="020F0502020204030204" pitchFamily="34" charset="0"/>
                <a:ea typeface="Calibri" panose="020F0502020204030204" pitchFamily="34" charset="0"/>
                <a:cs typeface="Times New Roman" panose="02020603050405020304" pitchFamily="18" charset="0"/>
              </a:rPr>
              <a:t> La </a:t>
            </a:r>
            <a:r>
              <a:rPr lang="fr-FR" sz="1600" dirty="0">
                <a:latin typeface="Calibri" panose="020F0502020204030204" pitchFamily="34" charset="0"/>
                <a:ea typeface="Calibri" panose="020F0502020204030204" pitchFamily="34" charset="0"/>
                <a:cs typeface="Times New Roman" panose="02020603050405020304" pitchFamily="18" charset="0"/>
              </a:rPr>
              <a:t>protection des données personnelles est définie au niveau européen de manière satisfaisante, elle poursuit </a:t>
            </a:r>
            <a:r>
              <a:rPr lang="fr-FR" sz="1600" b="1" dirty="0">
                <a:latin typeface="Calibri" panose="020F0502020204030204" pitchFamily="34" charset="0"/>
                <a:ea typeface="Calibri" panose="020F0502020204030204" pitchFamily="34" charset="0"/>
                <a:cs typeface="Times New Roman" panose="02020603050405020304" pitchFamily="18" charset="0"/>
              </a:rPr>
              <a:t>deux objectifs</a:t>
            </a:r>
            <a:r>
              <a:rPr lang="fr-FR" sz="1600" dirty="0">
                <a:latin typeface="Calibri" panose="020F0502020204030204" pitchFamily="34" charset="0"/>
                <a:ea typeface="Calibri" panose="020F0502020204030204" pitchFamily="34" charset="0"/>
                <a:cs typeface="Times New Roman" panose="02020603050405020304" pitchFamily="18" charset="0"/>
              </a:rPr>
              <a:t> d’une part renforcer</a:t>
            </a:r>
            <a:r>
              <a:rPr lang="fr-FR" sz="1600" b="1" dirty="0">
                <a:latin typeface="Calibri" panose="020F0502020204030204" pitchFamily="34" charset="0"/>
                <a:ea typeface="Calibri" panose="020F0502020204030204" pitchFamily="34" charset="0"/>
                <a:cs typeface="Times New Roman" panose="02020603050405020304" pitchFamily="18" charset="0"/>
              </a:rPr>
              <a:t> les droits des personnes </a:t>
            </a:r>
            <a:r>
              <a:rPr lang="fr-FR" sz="1600" dirty="0">
                <a:latin typeface="Calibri" panose="020F0502020204030204" pitchFamily="34" charset="0"/>
                <a:ea typeface="Calibri" panose="020F0502020204030204" pitchFamily="34" charset="0"/>
                <a:cs typeface="Times New Roman" panose="02020603050405020304" pitchFamily="18" charset="0"/>
              </a:rPr>
              <a:t>pour leur permettre de mieux maîtriser l’utilisation faite de leurs données par les entreprises et les organisations et d’autre part responsabiliser</a:t>
            </a:r>
            <a:r>
              <a:rPr lang="fr-FR" sz="1600" b="1" dirty="0">
                <a:latin typeface="Calibri" panose="020F0502020204030204" pitchFamily="34" charset="0"/>
                <a:ea typeface="Calibri" panose="020F0502020204030204" pitchFamily="34" charset="0"/>
                <a:cs typeface="Times New Roman" panose="02020603050405020304" pitchFamily="18" charset="0"/>
              </a:rPr>
              <a:t> les entreprises et les organisations </a:t>
            </a:r>
            <a:r>
              <a:rPr lang="fr-FR" sz="1600" dirty="0">
                <a:latin typeface="Calibri" panose="020F0502020204030204" pitchFamily="34" charset="0"/>
                <a:ea typeface="Calibri" panose="020F0502020204030204" pitchFamily="34" charset="0"/>
                <a:cs typeface="Times New Roman" panose="02020603050405020304" pitchFamily="18" charset="0"/>
              </a:rPr>
              <a:t>en faisant peser sur elles la menace de sanctions pécuniaires (jusqu’à 4 % du CA).</a:t>
            </a:r>
          </a:p>
          <a:p>
            <a:pPr lvl="0" algn="just">
              <a:lnSpc>
                <a:spcPct val="115000"/>
              </a:lnSpc>
              <a:spcBef>
                <a:spcPts val="600"/>
              </a:spcBef>
              <a:buClr>
                <a:srgbClr val="E5962C"/>
              </a:buClr>
              <a:buSzPts val="1400"/>
              <a:buFont typeface="Wingdings 3" panose="05040102010807070707" pitchFamily="18" charset="2"/>
              <a:buChar char=""/>
            </a:pP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Espace réservé du numéro de diapositive 3"/>
          <p:cNvSpPr>
            <a:spLocks noGrp="1"/>
          </p:cNvSpPr>
          <p:nvPr>
            <p:ph type="sldNum" sz="quarter" idx="12"/>
          </p:nvPr>
        </p:nvSpPr>
        <p:spPr/>
        <p:txBody>
          <a:bodyPr/>
          <a:lstStyle/>
          <a:p>
            <a:fld id="{5367207C-C60D-0A45-9EB2-2987E69E7DED}" type="slidenum">
              <a:rPr lang="fr-FR" smtClean="0"/>
              <a:t>9</a:t>
            </a:fld>
            <a:endParaRPr lang="fr-FR"/>
          </a:p>
        </p:txBody>
      </p:sp>
      <p:sp>
        <p:nvSpPr>
          <p:cNvPr id="6" name="ZoneTexte 5">
            <a:extLst>
              <a:ext uri="{FF2B5EF4-FFF2-40B4-BE49-F238E27FC236}">
                <a16:creationId xmlns:a16="http://schemas.microsoft.com/office/drawing/2014/main" id="{56429019-F0AF-4359-A060-92074CD5E34E}"/>
              </a:ext>
            </a:extLst>
          </p:cNvPr>
          <p:cNvSpPr txBox="1"/>
          <p:nvPr/>
        </p:nvSpPr>
        <p:spPr>
          <a:xfrm>
            <a:off x="6788727" y="95518"/>
            <a:ext cx="2174637" cy="430887"/>
          </a:xfrm>
          <a:prstGeom prst="rect">
            <a:avLst/>
          </a:prstGeom>
          <a:noFill/>
        </p:spPr>
        <p:txBody>
          <a:bodyPr wrap="square" rtlCol="0">
            <a:spAutoFit/>
          </a:bodyPr>
          <a:lstStyle/>
          <a:p>
            <a:pPr algn="r"/>
            <a:r>
              <a:rPr lang="fr-FR" sz="2200" dirty="0">
                <a:solidFill>
                  <a:schemeClr val="bg1"/>
                </a:solidFill>
              </a:rPr>
              <a:t>Novembre </a:t>
            </a:r>
            <a:r>
              <a:rPr lang="fr-FR" sz="2200" b="1" dirty="0">
                <a:solidFill>
                  <a:schemeClr val="bg1"/>
                </a:solidFill>
              </a:rPr>
              <a:t>2017</a:t>
            </a:r>
          </a:p>
        </p:txBody>
      </p:sp>
    </p:spTree>
    <p:extLst>
      <p:ext uri="{BB962C8B-B14F-4D97-AF65-F5344CB8AC3E}">
        <p14:creationId xmlns:p14="http://schemas.microsoft.com/office/powerpoint/2010/main" val="3577126887"/>
      </p:ext>
    </p:extLst>
  </p:cSld>
  <p:clrMapOvr>
    <a:masterClrMapping/>
  </p:clrMapOvr>
</p:sld>
</file>

<file path=ppt/theme/theme1.xml><?xml version="1.0" encoding="utf-8"?>
<a:theme xmlns:a="http://schemas.openxmlformats.org/drawingml/2006/main" name="Thème Office">
  <a:themeElements>
    <a:clrScheme name="Personnalisée 13">
      <a:dk1>
        <a:srgbClr val="000000"/>
      </a:dk1>
      <a:lt1>
        <a:srgbClr val="FFFFFF"/>
      </a:lt1>
      <a:dk2>
        <a:srgbClr val="D1352B"/>
      </a:dk2>
      <a:lt2>
        <a:srgbClr val="FFFFFF"/>
      </a:lt2>
      <a:accent1>
        <a:srgbClr val="D44B21"/>
      </a:accent1>
      <a:accent2>
        <a:srgbClr val="F29400"/>
      </a:accent2>
      <a:accent3>
        <a:srgbClr val="E4A469"/>
      </a:accent3>
      <a:accent4>
        <a:srgbClr val="CD2C26"/>
      </a:accent4>
      <a:accent5>
        <a:srgbClr val="F29400"/>
      </a:accent5>
      <a:accent6>
        <a:srgbClr val="D1352B"/>
      </a:accent6>
      <a:hlink>
        <a:srgbClr val="C9392D"/>
      </a:hlink>
      <a:folHlink>
        <a:srgbClr val="E5962C"/>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9C545A6A02C7C4D8326DCF2F009DAC8" ma:contentTypeVersion="1687" ma:contentTypeDescription="Crée un document." ma:contentTypeScope="" ma:versionID="efca67a44a829a334069ac3487ac8c51">
  <xsd:schema xmlns:xsd="http://www.w3.org/2001/XMLSchema" xmlns:xs="http://www.w3.org/2001/XMLSchema" xmlns:p="http://schemas.microsoft.com/office/2006/metadata/properties" xmlns:ns2="9a9f515c-7464-4ddd-9cc4-95ff74bd6cfe" xmlns:ns3="b36c2a49-1196-43e0-b46f-fa0ad7cc0483" targetNamespace="http://schemas.microsoft.com/office/2006/metadata/properties" ma:root="true" ma:fieldsID="67ac2b3ad26b6787d21992ed091a71bb" ns2:_="" ns3:_="">
    <xsd:import namespace="9a9f515c-7464-4ddd-9cc4-95ff74bd6cfe"/>
    <xsd:import namespace="b36c2a49-1196-43e0-b46f-fa0ad7cc0483"/>
    <xsd:element name="properties">
      <xsd:complexType>
        <xsd:sequence>
          <xsd:element name="documentManagement">
            <xsd:complexType>
              <xsd:all>
                <xsd:element ref="ns2:_dlc_DocId" minOccurs="0"/>
                <xsd:element ref="ns2:_dlc_DocIdUrl" minOccurs="0"/>
                <xsd:element ref="ns2:_dlc_DocIdPersistId" minOccurs="0"/>
                <xsd:element ref="ns2:SharedWithUsers" minOccurs="0"/>
                <xsd:element ref="ns2:SharedWithDetails" minOccurs="0"/>
                <xsd:element ref="ns3:MediaServiceMetadata" minOccurs="0"/>
                <xsd:element ref="ns3:MediaServiceFastMetadata" minOccurs="0"/>
                <xsd:element ref="ns3:MediaServiceAutoTags" minOccurs="0"/>
                <xsd:element ref="ns3:MediaServiceOCR" minOccurs="0"/>
                <xsd:element ref="ns3:MediaServiceDateTaken" minOccurs="0"/>
                <xsd:element ref="ns3:MediaServiceLocation" minOccurs="0"/>
                <xsd:element ref="ns3:MediaServiceGenerationTime" minOccurs="0"/>
                <xsd:element ref="ns3:MediaServiceEventHashCod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a9f515c-7464-4ddd-9cc4-95ff74bd6cfe" elementFormDefault="qualified">
    <xsd:import namespace="http://schemas.microsoft.com/office/2006/documentManagement/types"/>
    <xsd:import namespace="http://schemas.microsoft.com/office/infopath/2007/PartnerControls"/>
    <xsd:element name="_dlc_DocId" ma:index="8" nillable="true" ma:displayName="Valeur d’ID de document" ma:description="Valeur de l’ID de document affecté à cet élément." ma:internalName="_dlc_DocId" ma:readOnly="true">
      <xsd:simpleType>
        <xsd:restriction base="dms:Text"/>
      </xsd:simpleType>
    </xsd:element>
    <xsd:element name="_dlc_DocIdUrl" ma:index="9" nillable="true" ma:displayName="ID de document" ma:description="Lien permanent vers ce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SharedWithUsers" ma:index="11"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Partagé avec dé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b36c2a49-1196-43e0-b46f-fa0ad7cc0483" elementFormDefault="qualified">
    <xsd:import namespace="http://schemas.microsoft.com/office/2006/documentManagement/types"/>
    <xsd:import namespace="http://schemas.microsoft.com/office/infopath/2007/PartnerControls"/>
    <xsd:element name="MediaServiceMetadata" ma:index="13" nillable="true" ma:displayName="MediaServiceMetadata" ma:hidden="true" ma:internalName="MediaServiceMetadata" ma:readOnly="true">
      <xsd:simpleType>
        <xsd:restriction base="dms:Note"/>
      </xsd:simpleType>
    </xsd:element>
    <xsd:element name="MediaServiceFastMetadata" ma:index="14" nillable="true" ma:displayName="MediaServiceFastMetadata" ma:hidden="true" ma:internalName="MediaServiceFastMetadata" ma:readOnly="true">
      <xsd:simpleType>
        <xsd:restriction base="dms:Note"/>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DateTaken" ma:index="17" nillable="true" ma:displayName="MediaServiceDateTaken" ma:hidden="true" ma:internalName="MediaServiceDateTaken" ma:readOnly="true">
      <xsd:simpleType>
        <xsd:restriction base="dms:Text"/>
      </xsd:simpleType>
    </xsd:element>
    <xsd:element name="MediaServiceLocation" ma:index="18" nillable="true" ma:displayName="Location" ma:internalName="MediaServiceLocation" ma:readOnly="true">
      <xsd:simpleType>
        <xsd:restriction base="dms:Text"/>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AutoKeyPoints" ma:index="21" nillable="true" ma:displayName="MediaServiceAutoKeyPoints" ma:hidden="true" ma:internalName="MediaServiceAutoKeyPoints" ma:readOnly="true">
      <xsd:simpleType>
        <xsd:restriction base="dms:Note"/>
      </xsd:simpleType>
    </xsd:element>
    <xsd:element name="MediaServiceKeyPoints" ma:index="22"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_dlc_DocId xmlns="9a9f515c-7464-4ddd-9cc4-95ff74bd6cfe">XSXSSA54FZXC-4587250-1103675</_dlc_DocId>
    <_dlc_DocIdUrl xmlns="9a9f515c-7464-4ddd-9cc4-95ff74bd6cfe">
      <Url>https://medefnational.sharepoint.com/sites/MEDEF-Commun/_layouts/15/DocIdRedir.aspx?ID=XSXSSA54FZXC-4587250-1103675</Url>
      <Description>XSXSSA54FZXC-4587250-1103675</Description>
    </_dlc_DocIdUrl>
  </documentManagement>
</p:properties>
</file>

<file path=customXml/itemProps1.xml><?xml version="1.0" encoding="utf-8"?>
<ds:datastoreItem xmlns:ds="http://schemas.openxmlformats.org/officeDocument/2006/customXml" ds:itemID="{DA6518A3-A6B4-4021-B65F-7B0EAFF81D5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a9f515c-7464-4ddd-9cc4-95ff74bd6cfe"/>
    <ds:schemaRef ds:uri="b36c2a49-1196-43e0-b46f-fa0ad7cc048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F4E74D0-3309-4356-9A14-0DDBB286A242}">
  <ds:schemaRefs>
    <ds:schemaRef ds:uri="http://schemas.microsoft.com/sharepoint/events"/>
  </ds:schemaRefs>
</ds:datastoreItem>
</file>

<file path=customXml/itemProps3.xml><?xml version="1.0" encoding="utf-8"?>
<ds:datastoreItem xmlns:ds="http://schemas.openxmlformats.org/officeDocument/2006/customXml" ds:itemID="{EDDC88E3-6D8D-4502-B5B2-C19CBBA9FAD9}">
  <ds:schemaRefs>
    <ds:schemaRef ds:uri="http://schemas.microsoft.com/sharepoint/v3/contenttype/forms"/>
  </ds:schemaRefs>
</ds:datastoreItem>
</file>

<file path=customXml/itemProps4.xml><?xml version="1.0" encoding="utf-8"?>
<ds:datastoreItem xmlns:ds="http://schemas.openxmlformats.org/officeDocument/2006/customXml" ds:itemID="{B9E0AC0F-E190-4581-BCC6-2B572C522423}">
  <ds:schemaRefs>
    <ds:schemaRef ds:uri="http://schemas.microsoft.com/office/2006/metadata/properties"/>
    <ds:schemaRef ds:uri="http://schemas.microsoft.com/office/infopath/2007/PartnerControls"/>
    <ds:schemaRef ds:uri="9a9f515c-7464-4ddd-9cc4-95ff74bd6cfe"/>
  </ds:schemaRefs>
</ds:datastoreItem>
</file>

<file path=docProps/app.xml><?xml version="1.0" encoding="utf-8"?>
<Properties xmlns="http://schemas.openxmlformats.org/officeDocument/2006/extended-properties" xmlns:vt="http://schemas.openxmlformats.org/officeDocument/2006/docPropsVTypes">
  <Template/>
  <TotalTime>753</TotalTime>
  <Words>1737</Words>
  <Application>Microsoft Office PowerPoint</Application>
  <PresentationFormat>Affichage à l'écran (4:3)</PresentationFormat>
  <Paragraphs>86</Paragraphs>
  <Slides>10</Slides>
  <Notes>1</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10</vt:i4>
      </vt:variant>
    </vt:vector>
  </HeadingPairs>
  <TitlesOfParts>
    <vt:vector size="16" baseType="lpstr">
      <vt:lpstr>Arial</vt:lpstr>
      <vt:lpstr>Calibri</vt:lpstr>
      <vt:lpstr>Wingdings</vt:lpstr>
      <vt:lpstr>Wingdings 3</vt:lpstr>
      <vt:lpstr>ヒラギノ角ゴ Pro W3</vt:lpstr>
      <vt:lpstr>Thème Office</vt:lpstr>
      <vt:lpstr>Présentation PowerPoint</vt:lpstr>
      <vt:lpstr>CONSTAT </vt:lpstr>
      <vt:lpstr>CONSTAT </vt:lpstr>
      <vt:lpstr>OBJECTIF </vt:lpstr>
      <vt:lpstr>PROPOSITIONS  Agir dans 4 directions : FORMER, ÉQUIPER, FINANCER, RÉGULER   </vt:lpstr>
      <vt:lpstr>PROPOSITIONS  Agir dans 4 directions : FORMER, ÉQUIPER, FINANCER, RÉGULER   </vt:lpstr>
      <vt:lpstr>PROPOSITIONS  Agir dans 4 directions : FORMER, ÉQUIPER, FINANCER, RÉGULER   </vt:lpstr>
      <vt:lpstr>PROPOSITIONS  Agir dans 4 directions : FORMER, ÉQUIPER, FINANCER, RÉGULER   </vt:lpstr>
      <vt:lpstr>PROPOSITIONS  Agir dans 4 directions : FORMER, ÉQUIPER, FINANCER, RÉGULER   </vt:lpstr>
      <vt:lpstr>PROPOSITIONS  Agir dans 4 directions : FORMER, ÉQUIPER, FINANCER, RÉGULER   </vt:lpstr>
    </vt:vector>
  </TitlesOfParts>
  <Company>MEDEF</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adm</dc:creator>
  <cp:lastModifiedBy>BOUKHALFA Myriam</cp:lastModifiedBy>
  <cp:revision>78</cp:revision>
  <cp:lastPrinted>2014-06-16T10:20:57Z</cp:lastPrinted>
  <dcterms:created xsi:type="dcterms:W3CDTF">2014-06-03T08:05:40Z</dcterms:created>
  <dcterms:modified xsi:type="dcterms:W3CDTF">2024-04-30T13:27:26Z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0x01010029C545A6A02C7C4D8326DCF2F009DAC8</vt:lpwstr>
  </property>
  <property fmtid="{D5CDD505-2E9C-101B-9397-08002B2CF9AE}" pid="3" name="Order">
    <vt:r8>450800</vt:r8>
  </property>
  <property fmtid="{D5CDD505-2E9C-101B-9397-08002B2CF9AE}" pid="4" name="_dlc_DocIdItemGuid">
    <vt:lpwstr>b99d9761-4210-5914-b656-479e0b250f65</vt:lpwstr>
  </property>
</Properties>
</file>