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73.jpg" ContentType="image/jpg"/>
  <Override PartName="/ppt/media/image76.jpg" ContentType="image/jpg"/>
  <Override PartName="/ppt/media/image77.jpg" ContentType="image/jpg"/>
  <Override PartName="/ppt/media/image81.jpg" ContentType="image/jp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3" r:id="rId3"/>
    <p:sldMasterId id="2147483679" r:id="rId4"/>
    <p:sldMasterId id="2147483690" r:id="rId5"/>
    <p:sldMasterId id="2147483712" r:id="rId6"/>
  </p:sldMasterIdLst>
  <p:notesMasterIdLst>
    <p:notesMasterId r:id="rId36"/>
  </p:notesMasterIdLst>
  <p:sldIdLst>
    <p:sldId id="256" r:id="rId7"/>
    <p:sldId id="257" r:id="rId8"/>
    <p:sldId id="258" r:id="rId9"/>
    <p:sldId id="259" r:id="rId10"/>
    <p:sldId id="268" r:id="rId11"/>
    <p:sldId id="437" r:id="rId12"/>
    <p:sldId id="431" r:id="rId13"/>
    <p:sldId id="405" r:id="rId14"/>
    <p:sldId id="432" r:id="rId15"/>
    <p:sldId id="348" r:id="rId16"/>
    <p:sldId id="397" r:id="rId17"/>
    <p:sldId id="266" r:id="rId18"/>
    <p:sldId id="433" r:id="rId19"/>
    <p:sldId id="439" r:id="rId20"/>
    <p:sldId id="434" r:id="rId21"/>
    <p:sldId id="440" r:id="rId22"/>
    <p:sldId id="441" r:id="rId23"/>
    <p:sldId id="435" r:id="rId24"/>
    <p:sldId id="273" r:id="rId25"/>
    <p:sldId id="260" r:id="rId26"/>
    <p:sldId id="442" r:id="rId27"/>
    <p:sldId id="443" r:id="rId28"/>
    <p:sldId id="444" r:id="rId29"/>
    <p:sldId id="445" r:id="rId30"/>
    <p:sldId id="446" r:id="rId31"/>
    <p:sldId id="261" r:id="rId32"/>
    <p:sldId id="262" r:id="rId33"/>
    <p:sldId id="264" r:id="rId34"/>
    <p:sldId id="263" r:id="rId35"/>
  </p:sldIdLst>
  <p:sldSz cx="18288000" cy="10287000"/>
  <p:notesSz cx="6858000" cy="9144000"/>
  <p:embeddedFontLst>
    <p:embeddedFont>
      <p:font typeface="Impact" panose="020B0806030902050204" pitchFamily="34" charset="0"/>
      <p:regular r:id="rId37"/>
    </p:embeddedFont>
    <p:embeddedFont>
      <p:font typeface="Lucida Sans Unicode" panose="020B0602030504020204" pitchFamily="34" charset="0"/>
      <p:regular r:id="rId38"/>
    </p:embeddedFont>
    <p:embeddedFont>
      <p:font typeface="Montserrat" panose="00000500000000000000" pitchFamily="2" charset="0"/>
      <p:regular r:id="rId39"/>
      <p:bold r:id="rId40"/>
      <p:italic r:id="rId41"/>
      <p:boldItalic r:id="rId42"/>
    </p:embeddedFont>
    <p:embeddedFont>
      <p:font typeface="Montserrat Medium" panose="00000600000000000000" pitchFamily="2" charset="0"/>
      <p:regular r:id="rId43"/>
      <p:italic r:id="rId44"/>
    </p:embeddedFont>
    <p:embeddedFont>
      <p:font typeface="Montserrat SemiBold" panose="00000700000000000000" pitchFamily="2" charset="0"/>
      <p:regular r:id="rId45"/>
      <p:bold r:id="rId46"/>
      <p:italic r:id="rId47"/>
      <p:boldItalic r:id="rId48"/>
    </p:embeddedFont>
    <p:embeddedFont>
      <p:font typeface="Poppins" panose="00000500000000000000" pitchFamily="2" charset="0"/>
      <p:regular r:id="rId49"/>
      <p:bold r:id="rId50"/>
      <p:italic r:id="rId51"/>
    </p:embeddedFont>
    <p:embeddedFont>
      <p:font typeface="Poppins Bold" panose="00000800000000000000" charset="0"/>
      <p:regular r:id="rId52"/>
      <p:bold r:id="rId53"/>
      <p:italic r:id="rId54"/>
      <p:boldItalic r:id="rId55"/>
    </p:embeddedFont>
    <p:embeddedFont>
      <p:font typeface="Poppins Light" panose="00000400000000000000" pitchFamily="2" charset="0"/>
      <p:regular r:id="rId56"/>
      <p:italic r:id="rId57"/>
    </p:embeddedFont>
    <p:embeddedFont>
      <p:font typeface="Poppins Medium" panose="00000600000000000000" pitchFamily="2" charset="0"/>
      <p:regular r:id="rId58"/>
    </p:embeddedFont>
    <p:embeddedFont>
      <p:font typeface="Poppins SemiBold" panose="00000700000000000000" pitchFamily="2" charset="0"/>
      <p:regular r:id="rId59"/>
      <p:bold r:id="rId60"/>
    </p:embeddedFont>
    <p:embeddedFont>
      <p:font typeface="Poppins Semi-Bold" panose="020B0604020202020204" charset="0"/>
      <p:regular r:id="rId61"/>
      <p:bold r:id="rId62"/>
    </p:embeddedFont>
    <p:embeddedFont>
      <p:font typeface="Roboto" panose="02000000000000000000" pitchFamily="2" charset="0"/>
      <p:regular r:id="rId63"/>
      <p:bold r:id="rId64"/>
      <p:italic r:id="rId65"/>
      <p:boldItalic r:id="rId66"/>
    </p:embeddedFont>
    <p:embeddedFont>
      <p:font typeface="Source Sans Pro" panose="020B0503030403020204" pitchFamily="34" charset="0"/>
      <p:regular r:id="rId67"/>
      <p:bold r:id="rId68"/>
      <p:italic r:id="rId69"/>
      <p:boldItalic r:id="rId70"/>
    </p:embeddedFont>
    <p:embeddedFont>
      <p:font typeface="Tahoma" panose="020B0604030504040204" pitchFamily="34" charset="0"/>
      <p:regular r:id="rId71"/>
      <p:bold r:id="rId72"/>
    </p:embeddedFont>
    <p:embeddedFont>
      <p:font typeface="Trebuchet MS" panose="020B0603020202020204" pitchFamily="34" charset="0"/>
      <p:regular r:id="rId73"/>
      <p:bold r:id="rId74"/>
      <p:italic r:id="rId75"/>
      <p:boldItalic r:id="rId76"/>
    </p:embeddedFont>
    <p:embeddedFont>
      <p:font typeface="Verdana" panose="020B0604030504040204" pitchFamily="34" charset="0"/>
      <p:regular r:id="rId77"/>
      <p:bold r:id="rId78"/>
      <p:italic r:id="rId79"/>
      <p:boldItalic r:id="rId8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46" autoAdjust="0"/>
    <p:restoredTop sz="94593" autoAdjust="0"/>
  </p:normalViewPr>
  <p:slideViewPr>
    <p:cSldViewPr>
      <p:cViewPr varScale="1">
        <p:scale>
          <a:sx n="70" d="100"/>
          <a:sy n="70" d="100"/>
        </p:scale>
        <p:origin x="100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font" Target="fonts/font6.fntdata"/><Relationship Id="rId47" Type="http://schemas.openxmlformats.org/officeDocument/2006/relationships/font" Target="fonts/font11.fntdata"/><Relationship Id="rId63" Type="http://schemas.openxmlformats.org/officeDocument/2006/relationships/font" Target="fonts/font27.fntdata"/><Relationship Id="rId68" Type="http://schemas.openxmlformats.org/officeDocument/2006/relationships/font" Target="fonts/font32.fntdata"/><Relationship Id="rId84" Type="http://schemas.openxmlformats.org/officeDocument/2006/relationships/tableStyles" Target="tableStyle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font" Target="fonts/font1.fntdata"/><Relationship Id="rId53" Type="http://schemas.openxmlformats.org/officeDocument/2006/relationships/font" Target="fonts/font17.fntdata"/><Relationship Id="rId58" Type="http://schemas.openxmlformats.org/officeDocument/2006/relationships/font" Target="fonts/font22.fntdata"/><Relationship Id="rId74" Type="http://schemas.openxmlformats.org/officeDocument/2006/relationships/font" Target="fonts/font38.fntdata"/><Relationship Id="rId79" Type="http://schemas.openxmlformats.org/officeDocument/2006/relationships/font" Target="fonts/font43.fntdata"/><Relationship Id="rId5" Type="http://schemas.openxmlformats.org/officeDocument/2006/relationships/slideMaster" Target="slideMasters/slideMaster5.xml"/><Relationship Id="rId61" Type="http://schemas.openxmlformats.org/officeDocument/2006/relationships/font" Target="fonts/font25.fntdata"/><Relationship Id="rId82"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font" Target="fonts/font28.fntdata"/><Relationship Id="rId69" Type="http://schemas.openxmlformats.org/officeDocument/2006/relationships/font" Target="fonts/font33.fntdata"/><Relationship Id="rId77" Type="http://schemas.openxmlformats.org/officeDocument/2006/relationships/font" Target="fonts/font41.fntdata"/><Relationship Id="rId8" Type="http://schemas.openxmlformats.org/officeDocument/2006/relationships/slide" Target="slides/slide2.xml"/><Relationship Id="rId51" Type="http://schemas.openxmlformats.org/officeDocument/2006/relationships/font" Target="fonts/font15.fntdata"/><Relationship Id="rId72" Type="http://schemas.openxmlformats.org/officeDocument/2006/relationships/font" Target="fonts/font36.fntdata"/><Relationship Id="rId80" Type="http://schemas.openxmlformats.org/officeDocument/2006/relationships/font" Target="fonts/font44.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67" Type="http://schemas.openxmlformats.org/officeDocument/2006/relationships/font" Target="fonts/font31.fntdata"/><Relationship Id="rId20" Type="http://schemas.openxmlformats.org/officeDocument/2006/relationships/slide" Target="slides/slide14.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font" Target="fonts/font26.fntdata"/><Relationship Id="rId70" Type="http://schemas.openxmlformats.org/officeDocument/2006/relationships/font" Target="fonts/font34.fntdata"/><Relationship Id="rId75" Type="http://schemas.openxmlformats.org/officeDocument/2006/relationships/font" Target="fonts/font39.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font" Target="fonts/font29.fntdata"/><Relationship Id="rId73" Type="http://schemas.openxmlformats.org/officeDocument/2006/relationships/font" Target="fonts/font37.fntdata"/><Relationship Id="rId78" Type="http://schemas.openxmlformats.org/officeDocument/2006/relationships/font" Target="fonts/font42.fntdata"/><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font" Target="fonts/font3.fntdata"/><Relationship Id="rId34" Type="http://schemas.openxmlformats.org/officeDocument/2006/relationships/slide" Target="slides/slide28.xml"/><Relationship Id="rId50" Type="http://schemas.openxmlformats.org/officeDocument/2006/relationships/font" Target="fonts/font14.fntdata"/><Relationship Id="rId55" Type="http://schemas.openxmlformats.org/officeDocument/2006/relationships/font" Target="fonts/font19.fntdata"/><Relationship Id="rId76" Type="http://schemas.openxmlformats.org/officeDocument/2006/relationships/font" Target="fonts/font40.fntdata"/><Relationship Id="rId7" Type="http://schemas.openxmlformats.org/officeDocument/2006/relationships/slide" Target="slides/slide1.xml"/><Relationship Id="rId71" Type="http://schemas.openxmlformats.org/officeDocument/2006/relationships/font" Target="fonts/font35.fntdata"/><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font" Target="fonts/font4.fntdata"/><Relationship Id="rId45" Type="http://schemas.openxmlformats.org/officeDocument/2006/relationships/font" Target="fonts/font9.fntdata"/><Relationship Id="rId66" Type="http://schemas.openxmlformats.org/officeDocument/2006/relationships/font" Target="fonts/font3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D9C6FA-7CE1-E348-A7CD-D89169A87ECF}" type="datetimeFigureOut">
              <a:rPr lang="fr-FR" smtClean="0"/>
              <a:t>03/06/2026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8AFD3F-7693-8F40-8C77-7D494A886B01}" type="slidenum">
              <a:rPr lang="fr-FR" smtClean="0"/>
              <a:t>‹N°›</a:t>
            </a:fld>
            <a:endParaRPr lang="fr-FR"/>
          </a:p>
        </p:txBody>
      </p:sp>
    </p:spTree>
    <p:extLst>
      <p:ext uri="{BB962C8B-B14F-4D97-AF65-F5344CB8AC3E}">
        <p14:creationId xmlns:p14="http://schemas.microsoft.com/office/powerpoint/2010/main" val="137810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78" name="Google Shape;78;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endParaRPr lang="en-US" dirty="0"/>
          </a:p>
        </p:txBody>
      </p:sp>
      <p:sp>
        <p:nvSpPr>
          <p:cNvPr id="79" name="Google Shape;79;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fr"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3b58fa6418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3b58fa6418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3e5beb9e80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3e5beb9e80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3e5beb9e80_0_10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3e5beb9e80_0_10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e225f77858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1e225f77858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3: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fr-FR"/>
          </a:p>
        </p:txBody>
      </p:sp>
      <p:sp>
        <p:nvSpPr>
          <p:cNvPr id="91" name="Google Shape;91;p3:notes"/>
          <p:cNvSpPr txBox="1">
            <a:spLocks noGrp="1"/>
          </p:cNvSpPr>
          <p:nvPr>
            <p:ph type="body" idx="1"/>
          </p:nvPr>
        </p:nvSpPr>
        <p:spPr>
          <a:xfrm>
            <a:off x="688817" y="4759643"/>
            <a:ext cx="5510530" cy="4509135"/>
          </a:xfrm>
          <a:prstGeom prst="rect">
            <a:avLst/>
          </a:prstGeom>
          <a:noFill/>
          <a:ln>
            <a:noFill/>
          </a:ln>
        </p:spPr>
        <p:txBody>
          <a:bodyPr spcFirstLastPara="1" wrap="square" lIns="96600" tIns="96600" rIns="96600" bIns="96600" anchor="t" anchorCtr="0">
            <a:noAutofit/>
          </a:bodyPr>
          <a:lstStyle/>
          <a:p>
            <a:pPr lvl="0"/>
            <a:endParaRPr lang="en-US" dirty="0"/>
          </a:p>
        </p:txBody>
      </p:sp>
    </p:spTree>
    <p:extLst>
      <p:ext uri="{BB962C8B-B14F-4D97-AF65-F5344CB8AC3E}">
        <p14:creationId xmlns:p14="http://schemas.microsoft.com/office/powerpoint/2010/main" val="3682234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6:notes"/>
          <p:cNvSpPr>
            <a:spLocks noGrp="1" noRot="1" noChangeAspect="1"/>
          </p:cNvSpPr>
          <p:nvPr>
            <p:ph type="sldImg" idx="2"/>
          </p:nvPr>
        </p:nvSpPr>
        <p:spPr>
          <a:xfrm>
            <a:off x="3103563" y="785813"/>
            <a:ext cx="3771900" cy="21224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301" name="Google Shape;301;p6:notes"/>
          <p:cNvSpPr txBox="1">
            <a:spLocks noGrp="1"/>
          </p:cNvSpPr>
          <p:nvPr>
            <p:ph type="body" idx="1"/>
          </p:nvPr>
        </p:nvSpPr>
        <p:spPr>
          <a:xfrm>
            <a:off x="997874" y="3025513"/>
            <a:ext cx="7983000" cy="2475600"/>
          </a:xfrm>
          <a:prstGeom prst="rect">
            <a:avLst/>
          </a:prstGeom>
          <a:noFill/>
          <a:ln>
            <a:noFill/>
          </a:ln>
        </p:spPr>
        <p:txBody>
          <a:bodyPr spcFirstLastPara="1" wrap="square" lIns="88500" tIns="44225" rIns="88500" bIns="44225" anchor="t" anchorCtr="0">
            <a:noAutofit/>
          </a:bodyPr>
          <a:lstStyle/>
          <a:p>
            <a:pPr marL="444500" marR="0" lvl="0" indent="-228600" algn="l" rtl="0">
              <a:lnSpc>
                <a:spcPct val="100000"/>
              </a:lnSpc>
              <a:spcBef>
                <a:spcPts val="0"/>
              </a:spcBef>
              <a:spcAft>
                <a:spcPts val="0"/>
              </a:spcAft>
              <a:buClr>
                <a:srgbClr val="000000"/>
              </a:buClr>
              <a:buSzPts val="1400"/>
              <a:buFont typeface="Arial"/>
              <a:buNone/>
            </a:pPr>
            <a:endParaRPr lang="fr-FR" dirty="0"/>
          </a:p>
          <a:p>
            <a:pPr marL="457200" marR="0" lvl="0" indent="-228600" algn="l" rtl="0">
              <a:lnSpc>
                <a:spcPct val="100000"/>
              </a:lnSpc>
              <a:spcBef>
                <a:spcPts val="0"/>
              </a:spcBef>
              <a:spcAft>
                <a:spcPts val="0"/>
              </a:spcAft>
              <a:buClr>
                <a:srgbClr val="000000"/>
              </a:buClr>
              <a:buSzPts val="1100"/>
              <a:buFont typeface="Arial"/>
              <a:buNone/>
            </a:pPr>
            <a:endParaRPr lang="en-US" sz="1100" dirty="0"/>
          </a:p>
          <a:p>
            <a:pPr marL="444500" marR="0" lvl="0" indent="-228600" algn="l" rtl="0">
              <a:lnSpc>
                <a:spcPct val="100000"/>
              </a:lnSpc>
              <a:spcBef>
                <a:spcPts val="0"/>
              </a:spcBef>
              <a:spcAft>
                <a:spcPts val="0"/>
              </a:spcAft>
              <a:buClr>
                <a:srgbClr val="000000"/>
              </a:buClr>
              <a:buSzPts val="1400"/>
              <a:buFont typeface="Arial"/>
              <a:buNone/>
            </a:pPr>
            <a:endParaRPr dirty="0"/>
          </a:p>
        </p:txBody>
      </p:sp>
      <p:sp>
        <p:nvSpPr>
          <p:cNvPr id="302" name="Google Shape;302;p6:notes"/>
          <p:cNvSpPr txBox="1">
            <a:spLocks noGrp="1"/>
          </p:cNvSpPr>
          <p:nvPr>
            <p:ph type="sldNum" idx="12"/>
          </p:nvPr>
        </p:nvSpPr>
        <p:spPr>
          <a:xfrm>
            <a:off x="5652022" y="5970986"/>
            <a:ext cx="4324200" cy="315600"/>
          </a:xfrm>
          <a:prstGeom prst="rect">
            <a:avLst/>
          </a:prstGeom>
          <a:noFill/>
          <a:ln>
            <a:noFill/>
          </a:ln>
        </p:spPr>
        <p:txBody>
          <a:bodyPr spcFirstLastPara="1" wrap="square" lIns="88500" tIns="44225" rIns="88500" bIns="442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Calibri"/>
              <a:buNone/>
              <a:tabLst/>
              <a:defRPr/>
            </a:pPr>
            <a:fld id="{00000000-1234-1234-1234-123412341234}" type="slidenum">
              <a:rPr kumimoji="0" lang="fr"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300"/>
                <a:buFont typeface="Calibri"/>
                <a:buNone/>
                <a:tabLst/>
                <a:defRPr/>
              </a:pPr>
              <a:t>8</a:t>
            </a:fld>
            <a:endParaRPr kumimoji="0"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84891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4775" y="750888"/>
            <a:ext cx="6678613" cy="3757612"/>
          </a:xfrm>
        </p:spPr>
        <p:txBody>
          <a:bodyPr/>
          <a:lstStyle/>
          <a:p>
            <a:endParaRPr lang="fr-FR"/>
          </a:p>
        </p:txBody>
      </p:sp>
      <p:sp>
        <p:nvSpPr>
          <p:cNvPr id="3" name="Espace réservé des notes 2"/>
          <p:cNvSpPr>
            <a:spLocks noGrp="1"/>
          </p:cNvSpPr>
          <p:nvPr>
            <p:ph type="body" idx="1"/>
          </p:nvPr>
        </p:nvSpPr>
        <p:spPr/>
        <p:txBody>
          <a:bodyPr/>
          <a:lstStyle/>
          <a:p>
            <a:pPr marL="158750" indent="0">
              <a:buNone/>
            </a:pPr>
            <a:endParaRPr lang="fr-FR" dirty="0"/>
          </a:p>
        </p:txBody>
      </p:sp>
    </p:spTree>
    <p:extLst>
      <p:ext uri="{BB962C8B-B14F-4D97-AF65-F5344CB8AC3E}">
        <p14:creationId xmlns:p14="http://schemas.microsoft.com/office/powerpoint/2010/main" val="1796478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7"/>
        <p:cNvGrpSpPr/>
        <p:nvPr/>
      </p:nvGrpSpPr>
      <p:grpSpPr>
        <a:xfrm>
          <a:off x="0" y="0"/>
          <a:ext cx="0" cy="0"/>
          <a:chOff x="0" y="0"/>
          <a:chExt cx="0" cy="0"/>
        </a:xfrm>
      </p:grpSpPr>
      <p:sp>
        <p:nvSpPr>
          <p:cNvPr id="1978" name="Google Shape;1978;p36:notes"/>
          <p:cNvSpPr txBox="1">
            <a:spLocks noGrp="1"/>
          </p:cNvSpPr>
          <p:nvPr>
            <p:ph type="body" idx="1"/>
          </p:nvPr>
        </p:nvSpPr>
        <p:spPr>
          <a:xfrm>
            <a:off x="685800" y="4400558"/>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50" dirty="0">
              <a:solidFill>
                <a:schemeClr val="dk1"/>
              </a:solidFill>
              <a:latin typeface="Roboto"/>
              <a:ea typeface="Roboto"/>
              <a:cs typeface="Roboto"/>
              <a:sym typeface="Roboto"/>
            </a:endParaRPr>
          </a:p>
        </p:txBody>
      </p:sp>
      <p:sp>
        <p:nvSpPr>
          <p:cNvPr id="1979" name="Google Shape;1979;p36:notes"/>
          <p:cNvSpPr>
            <a:spLocks noGrp="1" noRot="1" noChangeAspect="1"/>
          </p:cNvSpPr>
          <p:nvPr>
            <p:ph type="sldImg" idx="2"/>
          </p:nvPr>
        </p:nvSpPr>
        <p:spPr>
          <a:xfrm>
            <a:off x="684213" y="1143000"/>
            <a:ext cx="5489575" cy="30876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fr-FR"/>
          </a:p>
        </p:txBody>
      </p:sp>
    </p:spTree>
    <p:extLst>
      <p:ext uri="{BB962C8B-B14F-4D97-AF65-F5344CB8AC3E}">
        <p14:creationId xmlns:p14="http://schemas.microsoft.com/office/powerpoint/2010/main" val="2418342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37:notes"/>
          <p:cNvSpPr>
            <a:spLocks noGrp="1" noRot="1" noChangeAspect="1"/>
          </p:cNvSpPr>
          <p:nvPr>
            <p:ph type="sldImg" idx="2"/>
          </p:nvPr>
        </p:nvSpPr>
        <p:spPr>
          <a:xfrm>
            <a:off x="684213" y="1143000"/>
            <a:ext cx="5489575" cy="30876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519" name="Google Shape;519;p37:notes"/>
          <p:cNvSpPr txBox="1">
            <a:spLocks noGrp="1"/>
          </p:cNvSpPr>
          <p:nvPr>
            <p:ph type="body" idx="1"/>
          </p:nvPr>
        </p:nvSpPr>
        <p:spPr>
          <a:xfrm>
            <a:off x="685800" y="4400558"/>
            <a:ext cx="5486400" cy="3600600"/>
          </a:xfrm>
          <a:prstGeom prst="rect">
            <a:avLst/>
          </a:prstGeom>
          <a:noFill/>
          <a:ln>
            <a:noFill/>
          </a:ln>
        </p:spPr>
        <p:txBody>
          <a:bodyPr spcFirstLastPara="1" wrap="square" lIns="88475" tIns="44225" rIns="88475" bIns="44225" anchor="t" anchorCtr="0">
            <a:noAutofit/>
          </a:bodyPr>
          <a:lstStyle/>
          <a:p>
            <a:endParaRPr lang="fr-FR" sz="1100" b="0" i="0" u="none" strike="noStrike" cap="none" dirty="0">
              <a:solidFill>
                <a:srgbClr val="000000"/>
              </a:solidFill>
              <a:effectLst/>
              <a:latin typeface="Arial"/>
              <a:ea typeface="Arial"/>
              <a:cs typeface="Arial"/>
              <a:sym typeface="Arial"/>
            </a:endParaRPr>
          </a:p>
        </p:txBody>
      </p:sp>
      <p:sp>
        <p:nvSpPr>
          <p:cNvPr id="520" name="Google Shape;520;p37:notes"/>
          <p:cNvSpPr txBox="1">
            <a:spLocks noGrp="1"/>
          </p:cNvSpPr>
          <p:nvPr>
            <p:ph type="sldNum" idx="12"/>
          </p:nvPr>
        </p:nvSpPr>
        <p:spPr>
          <a:xfrm>
            <a:off x="3884415" y="8684695"/>
            <a:ext cx="2971800" cy="459300"/>
          </a:xfrm>
          <a:prstGeom prst="rect">
            <a:avLst/>
          </a:prstGeom>
          <a:noFill/>
          <a:ln>
            <a:noFill/>
          </a:ln>
        </p:spPr>
        <p:txBody>
          <a:bodyPr spcFirstLastPara="1" wrap="square" lIns="88475" tIns="44225" rIns="88475" bIns="442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fr"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176058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39:notes"/>
          <p:cNvSpPr txBox="1">
            <a:spLocks noGrp="1"/>
          </p:cNvSpPr>
          <p:nvPr>
            <p:ph type="body" idx="1"/>
          </p:nvPr>
        </p:nvSpPr>
        <p:spPr>
          <a:xfrm>
            <a:off x="685800" y="4400558"/>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200"/>
              </a:spcBef>
              <a:spcAft>
                <a:spcPts val="0"/>
              </a:spcAft>
              <a:buSzPts val="1100"/>
              <a:buNone/>
            </a:pPr>
            <a:endParaRPr dirty="0"/>
          </a:p>
        </p:txBody>
      </p:sp>
      <p:sp>
        <p:nvSpPr>
          <p:cNvPr id="659" name="Google Shape;659;p39:notes"/>
          <p:cNvSpPr>
            <a:spLocks noGrp="1" noRot="1" noChangeAspect="1"/>
          </p:cNvSpPr>
          <p:nvPr>
            <p:ph type="sldImg" idx="2"/>
          </p:nvPr>
        </p:nvSpPr>
        <p:spPr>
          <a:xfrm>
            <a:off x="684213" y="1143000"/>
            <a:ext cx="5489575" cy="30876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2999787790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2999787790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3b58fa641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3b58fa641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ide" type="blank">
  <p:cSld name="Vide">
    <p:spTree>
      <p:nvGrpSpPr>
        <p:cNvPr id="1" name="Shape 49"/>
        <p:cNvGrpSpPr/>
        <p:nvPr/>
      </p:nvGrpSpPr>
      <p:grpSpPr>
        <a:xfrm>
          <a:off x="0" y="0"/>
          <a:ext cx="0" cy="0"/>
          <a:chOff x="0" y="0"/>
          <a:chExt cx="0" cy="0"/>
        </a:xfrm>
      </p:grpSpPr>
      <p:pic>
        <p:nvPicPr>
          <p:cNvPr id="5" name="Image 4">
            <a:extLst>
              <a:ext uri="{FF2B5EF4-FFF2-40B4-BE49-F238E27FC236}">
                <a16:creationId xmlns:a16="http://schemas.microsoft.com/office/drawing/2014/main" id="{AC68A7AD-8254-EC01-74CC-2E64845DCCD3}"/>
              </a:ext>
            </a:extLst>
          </p:cNvPr>
          <p:cNvPicPr>
            <a:picLocks noChangeAspect="1"/>
          </p:cNvPicPr>
          <p:nvPr userDrawn="1"/>
        </p:nvPicPr>
        <p:blipFill>
          <a:blip r:embed="rId2"/>
          <a:stretch>
            <a:fillRect/>
          </a:stretch>
        </p:blipFill>
        <p:spPr>
          <a:xfrm>
            <a:off x="15476923" y="9218849"/>
            <a:ext cx="2297370" cy="592870"/>
          </a:xfrm>
          <a:prstGeom prst="rect">
            <a:avLst/>
          </a:prstGeom>
        </p:spPr>
      </p:pic>
      <p:sp>
        <p:nvSpPr>
          <p:cNvPr id="6" name="Google Shape;97;p3">
            <a:extLst>
              <a:ext uri="{FF2B5EF4-FFF2-40B4-BE49-F238E27FC236}">
                <a16:creationId xmlns:a16="http://schemas.microsoft.com/office/drawing/2014/main" id="{FA820502-CFEA-7F9E-78BA-BD8E18B19D3D}"/>
              </a:ext>
            </a:extLst>
          </p:cNvPr>
          <p:cNvSpPr txBox="1"/>
          <p:nvPr userDrawn="1"/>
        </p:nvSpPr>
        <p:spPr>
          <a:xfrm>
            <a:off x="14798676" y="9744194"/>
            <a:ext cx="2589556" cy="236988"/>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fr" sz="1540" i="1" u="none" strike="noStrike" cap="none" dirty="0">
                <a:solidFill>
                  <a:schemeClr val="bg1">
                    <a:lumMod val="75000"/>
                  </a:schemeClr>
                </a:solidFill>
                <a:latin typeface="Calibri Light" panose="020F0302020204030204" pitchFamily="34" charset="0"/>
                <a:ea typeface="Montserrat"/>
                <a:cs typeface="Calibri Light" panose="020F0302020204030204" pitchFamily="34" charset="0"/>
                <a:sym typeface="Montserrat"/>
              </a:rPr>
              <a:t>©2025 – Nàn-confidential -</a:t>
            </a:r>
            <a:endParaRPr sz="1540" i="1" u="none" strike="noStrike" cap="none" dirty="0">
              <a:solidFill>
                <a:schemeClr val="bg1">
                  <a:lumMod val="75000"/>
                </a:schemeClr>
              </a:solidFill>
              <a:latin typeface="Calibri Light" panose="020F0302020204030204" pitchFamily="34" charset="0"/>
              <a:cs typeface="Calibri Light" panose="020F0302020204030204" pitchFamily="34" charset="0"/>
              <a:sym typeface="Arial"/>
            </a:endParaRPr>
          </a:p>
        </p:txBody>
      </p:sp>
      <p:sp>
        <p:nvSpPr>
          <p:cNvPr id="7" name="Espace réservé du numéro de diapositive 5">
            <a:extLst>
              <a:ext uri="{FF2B5EF4-FFF2-40B4-BE49-F238E27FC236}">
                <a16:creationId xmlns:a16="http://schemas.microsoft.com/office/drawing/2014/main" id="{17197009-7745-4187-0D20-6EB7F420BCA2}"/>
              </a:ext>
            </a:extLst>
          </p:cNvPr>
          <p:cNvSpPr>
            <a:spLocks noGrp="1"/>
          </p:cNvSpPr>
          <p:nvPr>
            <p:ph type="sldNum" sz="quarter" idx="4"/>
          </p:nvPr>
        </p:nvSpPr>
        <p:spPr>
          <a:xfrm>
            <a:off x="17245364" y="9680207"/>
            <a:ext cx="886728" cy="329321"/>
          </a:xfrm>
          <a:prstGeom prst="rect">
            <a:avLst/>
          </a:prstGeom>
        </p:spPr>
        <p:txBody>
          <a:bodyPr vert="horz" lIns="91440" tIns="45720" rIns="91440" bIns="45720" rtlCol="0" anchor="ctr"/>
          <a:lstStyle>
            <a:lvl1pPr algn="l">
              <a:defRPr lang="fr-FR" sz="1540" b="0" i="1" u="none" strike="noStrike" cap="none">
                <a:solidFill>
                  <a:schemeClr val="bg1">
                    <a:lumMod val="75000"/>
                  </a:schemeClr>
                </a:solidFill>
                <a:latin typeface="Calibri Light" panose="020F0302020204030204" pitchFamily="34" charset="0"/>
                <a:ea typeface="Montserrat"/>
                <a:cs typeface="Calibri Light" panose="020F0302020204030204" pitchFamily="34" charset="0"/>
                <a:sym typeface="Arial"/>
              </a:defRPr>
            </a:lvl1pPr>
          </a:lstStyle>
          <a:p>
            <a:fld id="{57B9237A-31CA-7F41-944F-20ECD28CAEC9}" type="slidenum">
              <a:rPr lang="fr-FR"/>
              <a:pPr/>
              <a:t>‹N°›</a:t>
            </a:fld>
            <a:endParaRPr lang="fr-FR"/>
          </a:p>
        </p:txBody>
      </p:sp>
    </p:spTree>
    <p:extLst>
      <p:ext uri="{BB962C8B-B14F-4D97-AF65-F5344CB8AC3E}">
        <p14:creationId xmlns:p14="http://schemas.microsoft.com/office/powerpoint/2010/main" val="1668570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ide" type="blank" preserve="1">
  <p:cSld name="1_Vide">
    <p:spTree>
      <p:nvGrpSpPr>
        <p:cNvPr id="1" name="Shape 49"/>
        <p:cNvGrpSpPr/>
        <p:nvPr/>
      </p:nvGrpSpPr>
      <p:grpSpPr>
        <a:xfrm>
          <a:off x="0" y="0"/>
          <a:ext cx="0" cy="0"/>
          <a:chOff x="0" y="0"/>
          <a:chExt cx="0" cy="0"/>
        </a:xfrm>
      </p:grpSpPr>
    </p:spTree>
    <p:extLst>
      <p:ext uri="{BB962C8B-B14F-4D97-AF65-F5344CB8AC3E}">
        <p14:creationId xmlns:p14="http://schemas.microsoft.com/office/powerpoint/2010/main" val="6802725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chemeClr val="bg2"/>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9A3AF1D-5A6B-40FA-096C-2C95AF80EF08}"/>
              </a:ext>
            </a:extLst>
          </p:cNvPr>
          <p:cNvPicPr>
            <a:picLocks noChangeAspect="1" noChangeArrowheads="1"/>
          </p:cNvPicPr>
          <p:nvPr userDrawn="1"/>
        </p:nvPicPr>
        <p:blipFill rotWithShape="1">
          <a:blip r:embed="rId2"/>
          <a:srcRect l="8690" t="3059" r="3069" b="4494"/>
          <a:stretch/>
        </p:blipFill>
        <p:spPr bwMode="auto">
          <a:xfrm>
            <a:off x="0" y="0"/>
            <a:ext cx="14734036" cy="10287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6AC4AEA-1672-4B1B-5998-8B516FCB8581}"/>
              </a:ext>
            </a:extLst>
          </p:cNvPr>
          <p:cNvSpPr/>
          <p:nvPr userDrawn="1"/>
        </p:nvSpPr>
        <p:spPr>
          <a:xfrm>
            <a:off x="5660573" y="0"/>
            <a:ext cx="9231086" cy="10287000"/>
          </a:xfrm>
          <a:prstGeom prst="rect">
            <a:avLst/>
          </a:prstGeom>
          <a:gradFill>
            <a:gsLst>
              <a:gs pos="64000">
                <a:srgbClr val="03336D">
                  <a:alpha val="73000"/>
                </a:srgbClr>
              </a:gs>
              <a:gs pos="3000">
                <a:srgbClr val="032835">
                  <a:alpha val="0"/>
                </a:srgbClr>
              </a:gs>
              <a:gs pos="97000">
                <a:srgbClr val="03336D"/>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3600"/>
          </a:p>
        </p:txBody>
      </p:sp>
      <p:pic>
        <p:nvPicPr>
          <p:cNvPr id="13" name="Image 12">
            <a:extLst>
              <a:ext uri="{FF2B5EF4-FFF2-40B4-BE49-F238E27FC236}">
                <a16:creationId xmlns:a16="http://schemas.microsoft.com/office/drawing/2014/main" id="{B1E8468A-5CE4-6B2A-F355-E2AFF99CBC64}"/>
              </a:ext>
            </a:extLst>
          </p:cNvPr>
          <p:cNvPicPr>
            <a:picLocks noChangeAspect="1"/>
          </p:cNvPicPr>
          <p:nvPr userDrawn="1"/>
        </p:nvPicPr>
        <p:blipFill>
          <a:blip r:embed="rId3">
            <a:alphaModFix amt="5000"/>
          </a:blip>
          <a:srcRect l="4903" t="15362" r="81095" b="15215"/>
          <a:stretch/>
        </p:blipFill>
        <p:spPr>
          <a:xfrm>
            <a:off x="8712486" y="-595902"/>
            <a:ext cx="8896852" cy="11383768"/>
          </a:xfrm>
          <a:prstGeom prst="rect">
            <a:avLst/>
          </a:prstGeom>
        </p:spPr>
      </p:pic>
    </p:spTree>
    <p:extLst>
      <p:ext uri="{BB962C8B-B14F-4D97-AF65-F5344CB8AC3E}">
        <p14:creationId xmlns:p14="http://schemas.microsoft.com/office/powerpoint/2010/main" val="3869657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5810E7A-A86C-1C06-3E9A-8A50F8F41490}"/>
              </a:ext>
            </a:extLst>
          </p:cNvPr>
          <p:cNvPicPr>
            <a:picLocks noChangeAspect="1" noChangeArrowheads="1"/>
          </p:cNvPicPr>
          <p:nvPr userDrawn="1"/>
        </p:nvPicPr>
        <p:blipFill rotWithShape="1">
          <a:blip r:embed="rId2"/>
          <a:srcRect l="37528" r="36089" b="3321"/>
          <a:stretch/>
        </p:blipFill>
        <p:spPr bwMode="auto">
          <a:xfrm>
            <a:off x="2" y="0"/>
            <a:ext cx="6048376" cy="103280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e 4">
            <a:extLst>
              <a:ext uri="{FF2B5EF4-FFF2-40B4-BE49-F238E27FC236}">
                <a16:creationId xmlns:a16="http://schemas.microsoft.com/office/drawing/2014/main" id="{4E68D2E1-9E30-ADB1-0C70-18443B4511BC}"/>
              </a:ext>
            </a:extLst>
          </p:cNvPr>
          <p:cNvGrpSpPr/>
          <p:nvPr userDrawn="1"/>
        </p:nvGrpSpPr>
        <p:grpSpPr>
          <a:xfrm>
            <a:off x="2" y="1"/>
            <a:ext cx="6048376" cy="10286998"/>
            <a:chOff x="53241" y="0"/>
            <a:chExt cx="2749262" cy="5143499"/>
          </a:xfrm>
        </p:grpSpPr>
        <p:sp>
          <p:nvSpPr>
            <p:cNvPr id="6" name="Rectangle 5">
              <a:extLst>
                <a:ext uri="{FF2B5EF4-FFF2-40B4-BE49-F238E27FC236}">
                  <a16:creationId xmlns:a16="http://schemas.microsoft.com/office/drawing/2014/main" id="{4C544FF0-2DB2-4D20-52D9-F60BE05BFC46}"/>
                </a:ext>
              </a:extLst>
            </p:cNvPr>
            <p:cNvSpPr/>
            <p:nvPr/>
          </p:nvSpPr>
          <p:spPr>
            <a:xfrm>
              <a:off x="53241" y="0"/>
              <a:ext cx="2749261" cy="5143499"/>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3600"/>
            </a:p>
          </p:txBody>
        </p:sp>
        <p:sp>
          <p:nvSpPr>
            <p:cNvPr id="7" name="Rectangle 6">
              <a:extLst>
                <a:ext uri="{FF2B5EF4-FFF2-40B4-BE49-F238E27FC236}">
                  <a16:creationId xmlns:a16="http://schemas.microsoft.com/office/drawing/2014/main" id="{FC8DFCF7-24A3-D114-82FC-E68D2F53F88C}"/>
                </a:ext>
              </a:extLst>
            </p:cNvPr>
            <p:cNvSpPr/>
            <p:nvPr/>
          </p:nvSpPr>
          <p:spPr>
            <a:xfrm>
              <a:off x="53241" y="0"/>
              <a:ext cx="2749262" cy="3143892"/>
            </a:xfrm>
            <a:prstGeom prst="rect">
              <a:avLst/>
            </a:prstGeom>
            <a:gradFill flip="none" rotWithShape="1">
              <a:gsLst>
                <a:gs pos="0">
                  <a:schemeClr val="tx2"/>
                </a:gs>
                <a:gs pos="100000">
                  <a:schemeClr val="tx2">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3600"/>
            </a:p>
          </p:txBody>
        </p:sp>
      </p:grpSp>
      <p:pic>
        <p:nvPicPr>
          <p:cNvPr id="2" name="Image 1">
            <a:extLst>
              <a:ext uri="{FF2B5EF4-FFF2-40B4-BE49-F238E27FC236}">
                <a16:creationId xmlns:a16="http://schemas.microsoft.com/office/drawing/2014/main" id="{37AFD0E6-D099-A36B-BDE9-AEA5369D730C}"/>
              </a:ext>
            </a:extLst>
          </p:cNvPr>
          <p:cNvPicPr>
            <a:picLocks noChangeAspect="1"/>
          </p:cNvPicPr>
          <p:nvPr userDrawn="1"/>
        </p:nvPicPr>
        <p:blipFill>
          <a:blip r:embed="rId3"/>
          <a:stretch>
            <a:fillRect/>
          </a:stretch>
        </p:blipFill>
        <p:spPr>
          <a:xfrm>
            <a:off x="15476923" y="9218849"/>
            <a:ext cx="2297370" cy="592870"/>
          </a:xfrm>
          <a:prstGeom prst="rect">
            <a:avLst/>
          </a:prstGeom>
        </p:spPr>
      </p:pic>
      <p:sp>
        <p:nvSpPr>
          <p:cNvPr id="3" name="Google Shape;97;p3">
            <a:extLst>
              <a:ext uri="{FF2B5EF4-FFF2-40B4-BE49-F238E27FC236}">
                <a16:creationId xmlns:a16="http://schemas.microsoft.com/office/drawing/2014/main" id="{FAB9BC25-4F4F-AA0A-2BCE-BF267E262662}"/>
              </a:ext>
            </a:extLst>
          </p:cNvPr>
          <p:cNvSpPr txBox="1"/>
          <p:nvPr userDrawn="1"/>
        </p:nvSpPr>
        <p:spPr>
          <a:xfrm>
            <a:off x="14798676" y="9744194"/>
            <a:ext cx="2589556" cy="236988"/>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fr" sz="1540" i="1" u="none" strike="noStrike" cap="none">
                <a:solidFill>
                  <a:schemeClr val="bg1">
                    <a:lumMod val="75000"/>
                  </a:schemeClr>
                </a:solidFill>
                <a:latin typeface="Calibri Light" panose="020F0302020204030204" pitchFamily="34" charset="0"/>
                <a:ea typeface="Montserrat"/>
                <a:cs typeface="Calibri Light" panose="020F0302020204030204" pitchFamily="34" charset="0"/>
                <a:sym typeface="Montserrat"/>
              </a:rPr>
              <a:t>©2024 – Confidential -</a:t>
            </a:r>
            <a:endParaRPr sz="1540" i="1" u="none" strike="noStrike" cap="none">
              <a:solidFill>
                <a:schemeClr val="bg1">
                  <a:lumMod val="75000"/>
                </a:schemeClr>
              </a:solidFill>
              <a:latin typeface="Calibri Light" panose="020F0302020204030204" pitchFamily="34" charset="0"/>
              <a:cs typeface="Calibri Light" panose="020F0302020204030204" pitchFamily="34" charset="0"/>
              <a:sym typeface="Arial"/>
            </a:endParaRPr>
          </a:p>
        </p:txBody>
      </p:sp>
      <p:sp>
        <p:nvSpPr>
          <p:cNvPr id="11" name="Espace réservé du numéro de diapositive 5">
            <a:extLst>
              <a:ext uri="{FF2B5EF4-FFF2-40B4-BE49-F238E27FC236}">
                <a16:creationId xmlns:a16="http://schemas.microsoft.com/office/drawing/2014/main" id="{E0D6DED3-C8FF-E61B-1B0C-36980BF7FAF0}"/>
              </a:ext>
            </a:extLst>
          </p:cNvPr>
          <p:cNvSpPr>
            <a:spLocks noGrp="1"/>
          </p:cNvSpPr>
          <p:nvPr>
            <p:ph type="sldNum" sz="quarter" idx="4"/>
          </p:nvPr>
        </p:nvSpPr>
        <p:spPr>
          <a:xfrm>
            <a:off x="17245364" y="9680207"/>
            <a:ext cx="886728" cy="329321"/>
          </a:xfrm>
          <a:prstGeom prst="rect">
            <a:avLst/>
          </a:prstGeom>
        </p:spPr>
        <p:txBody>
          <a:bodyPr vert="horz" lIns="91440" tIns="45720" rIns="91440" bIns="45720" rtlCol="0" anchor="ctr"/>
          <a:lstStyle>
            <a:lvl1pPr algn="l">
              <a:defRPr lang="fr-FR" sz="1540" b="0" i="1" u="none" strike="noStrike" cap="none">
                <a:solidFill>
                  <a:schemeClr val="bg1">
                    <a:lumMod val="75000"/>
                  </a:schemeClr>
                </a:solidFill>
                <a:latin typeface="Calibri Light" panose="020F0302020204030204" pitchFamily="34" charset="0"/>
                <a:ea typeface="Montserrat"/>
                <a:cs typeface="Calibri Light" panose="020F0302020204030204" pitchFamily="34" charset="0"/>
                <a:sym typeface="Arial"/>
              </a:defRPr>
            </a:lvl1pPr>
          </a:lstStyle>
          <a:p>
            <a:fld id="{57B9237A-31CA-7F41-944F-20ECD28CAEC9}" type="slidenum">
              <a:rPr lang="fr-FR"/>
              <a:pPr/>
              <a:t>‹N°›</a:t>
            </a:fld>
            <a:endParaRPr lang="fr-FR"/>
          </a:p>
        </p:txBody>
      </p:sp>
    </p:spTree>
    <p:extLst>
      <p:ext uri="{BB962C8B-B14F-4D97-AF65-F5344CB8AC3E}">
        <p14:creationId xmlns:p14="http://schemas.microsoft.com/office/powerpoint/2010/main" val="46179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ADE15A-3D5D-C49E-3C06-58A0A326A185}"/>
              </a:ext>
            </a:extLst>
          </p:cNvPr>
          <p:cNvSpPr/>
          <p:nvPr userDrawn="1"/>
        </p:nvSpPr>
        <p:spPr>
          <a:xfrm>
            <a:off x="0" y="9164320"/>
            <a:ext cx="18288000" cy="11226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3600"/>
          </a:p>
        </p:txBody>
      </p:sp>
      <p:pic>
        <p:nvPicPr>
          <p:cNvPr id="4" name="Image 3">
            <a:extLst>
              <a:ext uri="{FF2B5EF4-FFF2-40B4-BE49-F238E27FC236}">
                <a16:creationId xmlns:a16="http://schemas.microsoft.com/office/drawing/2014/main" id="{2B187339-459A-7D20-5C55-A7E088583778}"/>
              </a:ext>
            </a:extLst>
          </p:cNvPr>
          <p:cNvPicPr>
            <a:picLocks noChangeAspect="1"/>
          </p:cNvPicPr>
          <p:nvPr userDrawn="1"/>
        </p:nvPicPr>
        <p:blipFill>
          <a:blip r:embed="rId2">
            <a:alphaModFix/>
          </a:blip>
          <a:srcRect b="8524"/>
          <a:stretch/>
        </p:blipFill>
        <p:spPr>
          <a:xfrm flipH="1">
            <a:off x="0" y="1"/>
            <a:ext cx="6328880" cy="10307550"/>
          </a:xfrm>
          <a:prstGeom prst="rect">
            <a:avLst/>
          </a:prstGeom>
        </p:spPr>
      </p:pic>
    </p:spTree>
    <p:extLst>
      <p:ext uri="{BB962C8B-B14F-4D97-AF65-F5344CB8AC3E}">
        <p14:creationId xmlns:p14="http://schemas.microsoft.com/office/powerpoint/2010/main" val="26540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5917DBB-01CB-F70C-000D-B12F94B9B910}"/>
              </a:ext>
            </a:extLst>
          </p:cNvPr>
          <p:cNvPicPr>
            <a:picLocks noChangeAspect="1"/>
          </p:cNvPicPr>
          <p:nvPr userDrawn="1"/>
        </p:nvPicPr>
        <p:blipFill>
          <a:blip r:embed="rId2">
            <a:alphaModFix amt="50000"/>
          </a:blip>
          <a:stretch>
            <a:fillRect/>
          </a:stretch>
        </p:blipFill>
        <p:spPr>
          <a:xfrm rot="5400000">
            <a:off x="13775145" y="5325148"/>
            <a:ext cx="4869342" cy="4203864"/>
          </a:xfrm>
          <a:prstGeom prst="rect">
            <a:avLst/>
          </a:prstGeom>
        </p:spPr>
      </p:pic>
      <p:pic>
        <p:nvPicPr>
          <p:cNvPr id="5" name="Image 4">
            <a:extLst>
              <a:ext uri="{FF2B5EF4-FFF2-40B4-BE49-F238E27FC236}">
                <a16:creationId xmlns:a16="http://schemas.microsoft.com/office/drawing/2014/main" id="{9D206B02-612D-0CDA-10D8-E8417DF89C21}"/>
              </a:ext>
            </a:extLst>
          </p:cNvPr>
          <p:cNvPicPr>
            <a:picLocks noChangeAspect="1"/>
          </p:cNvPicPr>
          <p:nvPr userDrawn="1"/>
        </p:nvPicPr>
        <p:blipFill>
          <a:blip r:embed="rId3">
            <a:alphaModFix amt="50000"/>
          </a:blip>
          <a:stretch>
            <a:fillRect/>
          </a:stretch>
        </p:blipFill>
        <p:spPr>
          <a:xfrm>
            <a:off x="-23750" y="1172194"/>
            <a:ext cx="1828800" cy="3810000"/>
          </a:xfrm>
          <a:prstGeom prst="rect">
            <a:avLst/>
          </a:prstGeom>
        </p:spPr>
      </p:pic>
      <p:pic>
        <p:nvPicPr>
          <p:cNvPr id="2" name="Image 1">
            <a:extLst>
              <a:ext uri="{FF2B5EF4-FFF2-40B4-BE49-F238E27FC236}">
                <a16:creationId xmlns:a16="http://schemas.microsoft.com/office/drawing/2014/main" id="{B3A1D21F-575C-3A1E-32D1-2FB01A986A69}"/>
              </a:ext>
            </a:extLst>
          </p:cNvPr>
          <p:cNvPicPr>
            <a:picLocks noChangeAspect="1"/>
          </p:cNvPicPr>
          <p:nvPr userDrawn="1"/>
        </p:nvPicPr>
        <p:blipFill>
          <a:blip r:embed="rId4"/>
          <a:stretch>
            <a:fillRect/>
          </a:stretch>
        </p:blipFill>
        <p:spPr>
          <a:xfrm>
            <a:off x="15476923" y="9218849"/>
            <a:ext cx="2297370" cy="592870"/>
          </a:xfrm>
          <a:prstGeom prst="rect">
            <a:avLst/>
          </a:prstGeom>
        </p:spPr>
      </p:pic>
      <p:sp>
        <p:nvSpPr>
          <p:cNvPr id="3" name="Google Shape;97;p3">
            <a:extLst>
              <a:ext uri="{FF2B5EF4-FFF2-40B4-BE49-F238E27FC236}">
                <a16:creationId xmlns:a16="http://schemas.microsoft.com/office/drawing/2014/main" id="{33D8E66F-FCF4-EFDA-F709-2ED8318FED5A}"/>
              </a:ext>
            </a:extLst>
          </p:cNvPr>
          <p:cNvSpPr txBox="1"/>
          <p:nvPr userDrawn="1"/>
        </p:nvSpPr>
        <p:spPr>
          <a:xfrm>
            <a:off x="14798676" y="9744194"/>
            <a:ext cx="2589556" cy="236988"/>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fr-FR" sz="1540" i="1" u="none" strike="noStrike" cap="none" dirty="0">
                <a:solidFill>
                  <a:schemeClr val="bg1">
                    <a:lumMod val="75000"/>
                  </a:schemeClr>
                </a:solidFill>
                <a:latin typeface="Calibri Light" panose="020F0302020204030204" pitchFamily="34" charset="0"/>
                <a:ea typeface="Montserrat"/>
                <a:cs typeface="Calibri Light" panose="020F0302020204030204" pitchFamily="34" charset="0"/>
                <a:sym typeface="Montserrat"/>
              </a:rPr>
              <a:t>©2025 – </a:t>
            </a:r>
            <a:r>
              <a:rPr lang="fr-FR" sz="1540" i="1" u="none" strike="noStrike" cap="none" dirty="0" err="1">
                <a:solidFill>
                  <a:schemeClr val="bg1">
                    <a:lumMod val="75000"/>
                  </a:schemeClr>
                </a:solidFill>
                <a:latin typeface="Calibri Light" panose="020F0302020204030204" pitchFamily="34" charset="0"/>
                <a:ea typeface="Montserrat"/>
                <a:cs typeface="Calibri Light" panose="020F0302020204030204" pitchFamily="34" charset="0"/>
                <a:sym typeface="Montserrat"/>
              </a:rPr>
              <a:t>Nàn-confidential</a:t>
            </a:r>
            <a:r>
              <a:rPr lang="fr-FR" sz="1540" i="1" u="none" strike="noStrike" cap="none" dirty="0">
                <a:solidFill>
                  <a:schemeClr val="bg1">
                    <a:lumMod val="75000"/>
                  </a:schemeClr>
                </a:solidFill>
                <a:latin typeface="Calibri Light" panose="020F0302020204030204" pitchFamily="34" charset="0"/>
                <a:ea typeface="Montserrat"/>
                <a:cs typeface="Calibri Light" panose="020F0302020204030204" pitchFamily="34" charset="0"/>
                <a:sym typeface="Montserrat"/>
              </a:rPr>
              <a:t> -</a:t>
            </a:r>
            <a:endParaRPr lang="fr-FR" sz="1540" i="1" u="none" strike="noStrike" cap="none" dirty="0">
              <a:solidFill>
                <a:schemeClr val="bg1">
                  <a:lumMod val="75000"/>
                </a:schemeClr>
              </a:solidFill>
              <a:latin typeface="Calibri Light" panose="020F0302020204030204" pitchFamily="34" charset="0"/>
              <a:cs typeface="Calibri Light" panose="020F0302020204030204" pitchFamily="34" charset="0"/>
              <a:sym typeface="Arial"/>
            </a:endParaRPr>
          </a:p>
        </p:txBody>
      </p:sp>
      <p:sp>
        <p:nvSpPr>
          <p:cNvPr id="9" name="Espace réservé du numéro de diapositive 5">
            <a:extLst>
              <a:ext uri="{FF2B5EF4-FFF2-40B4-BE49-F238E27FC236}">
                <a16:creationId xmlns:a16="http://schemas.microsoft.com/office/drawing/2014/main" id="{5A2ECDE3-20AF-0722-BA27-02E259120F2B}"/>
              </a:ext>
            </a:extLst>
          </p:cNvPr>
          <p:cNvSpPr>
            <a:spLocks noGrp="1"/>
          </p:cNvSpPr>
          <p:nvPr>
            <p:ph type="sldNum" sz="quarter" idx="4"/>
          </p:nvPr>
        </p:nvSpPr>
        <p:spPr>
          <a:xfrm>
            <a:off x="17245364" y="9680207"/>
            <a:ext cx="886728" cy="329321"/>
          </a:xfrm>
          <a:prstGeom prst="rect">
            <a:avLst/>
          </a:prstGeom>
        </p:spPr>
        <p:txBody>
          <a:bodyPr vert="horz" lIns="91440" tIns="45720" rIns="91440" bIns="45720" rtlCol="0" anchor="ctr"/>
          <a:lstStyle>
            <a:lvl1pPr algn="l">
              <a:defRPr lang="fr-FR" sz="1540" b="0" i="1" u="none" strike="noStrike" cap="none">
                <a:solidFill>
                  <a:schemeClr val="bg1">
                    <a:lumMod val="75000"/>
                  </a:schemeClr>
                </a:solidFill>
                <a:latin typeface="Calibri Light" panose="020F0302020204030204" pitchFamily="34" charset="0"/>
                <a:ea typeface="Montserrat"/>
                <a:cs typeface="Calibri Light" panose="020F0302020204030204" pitchFamily="34" charset="0"/>
                <a:sym typeface="Arial"/>
              </a:defRPr>
            </a:lvl1pPr>
          </a:lstStyle>
          <a:p>
            <a:fld id="{57B9237A-31CA-7F41-944F-20ECD28CAEC9}" type="slidenum">
              <a:rPr lang="fr-FR"/>
              <a:pPr/>
              <a:t>‹N°›</a:t>
            </a:fld>
            <a:endParaRPr lang="fr-FR"/>
          </a:p>
        </p:txBody>
      </p:sp>
    </p:spTree>
    <p:extLst>
      <p:ext uri="{BB962C8B-B14F-4D97-AF65-F5344CB8AC3E}">
        <p14:creationId xmlns:p14="http://schemas.microsoft.com/office/powerpoint/2010/main" val="1636677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8CDB380-C7E1-0E5E-D3D3-3A1B1EFAC670}"/>
              </a:ext>
            </a:extLst>
          </p:cNvPr>
          <p:cNvPicPr>
            <a:picLocks noChangeAspect="1" noChangeArrowheads="1"/>
          </p:cNvPicPr>
          <p:nvPr userDrawn="1"/>
        </p:nvPicPr>
        <p:blipFill>
          <a:blip r:embed="rId2"/>
          <a:srcRect l="13420" r="13420"/>
          <a:stretch/>
        </p:blipFill>
        <p:spPr bwMode="auto">
          <a:xfrm>
            <a:off x="-22035" y="0"/>
            <a:ext cx="11323610" cy="103187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AF72A8A-4A31-8151-CA18-845EA246F0E9}"/>
              </a:ext>
            </a:extLst>
          </p:cNvPr>
          <p:cNvSpPr/>
          <p:nvPr userDrawn="1"/>
        </p:nvSpPr>
        <p:spPr>
          <a:xfrm>
            <a:off x="6729985" y="0"/>
            <a:ext cx="5509642" cy="10287000"/>
          </a:xfrm>
          <a:prstGeom prst="rect">
            <a:avLst/>
          </a:prstGeom>
          <a:gradFill>
            <a:gsLst>
              <a:gs pos="54000">
                <a:srgbClr val="FFFFFF"/>
              </a:gs>
              <a:gs pos="0">
                <a:schemeClr val="bg1">
                  <a:alpha val="0"/>
                </a:schemeClr>
              </a:gs>
              <a:gs pos="94000">
                <a:schemeClr val="bg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3600"/>
          </a:p>
        </p:txBody>
      </p:sp>
      <p:grpSp>
        <p:nvGrpSpPr>
          <p:cNvPr id="6" name="Groupe 5">
            <a:extLst>
              <a:ext uri="{FF2B5EF4-FFF2-40B4-BE49-F238E27FC236}">
                <a16:creationId xmlns:a16="http://schemas.microsoft.com/office/drawing/2014/main" id="{F3FA59C2-48B3-1F61-0DC4-A89370C42A7A}"/>
              </a:ext>
            </a:extLst>
          </p:cNvPr>
          <p:cNvGrpSpPr/>
          <p:nvPr userDrawn="1"/>
        </p:nvGrpSpPr>
        <p:grpSpPr>
          <a:xfrm>
            <a:off x="-38968" y="1"/>
            <a:ext cx="11391440" cy="10286998"/>
            <a:chOff x="492866" y="0"/>
            <a:chExt cx="2558743" cy="5143499"/>
          </a:xfrm>
        </p:grpSpPr>
        <p:sp>
          <p:nvSpPr>
            <p:cNvPr id="7" name="Rectangle 6">
              <a:extLst>
                <a:ext uri="{FF2B5EF4-FFF2-40B4-BE49-F238E27FC236}">
                  <a16:creationId xmlns:a16="http://schemas.microsoft.com/office/drawing/2014/main" id="{3B06C54F-2ECA-92A8-EAF6-CFAB3A6A4D99}"/>
                </a:ext>
              </a:extLst>
            </p:cNvPr>
            <p:cNvSpPr/>
            <p:nvPr/>
          </p:nvSpPr>
          <p:spPr>
            <a:xfrm>
              <a:off x="492866" y="0"/>
              <a:ext cx="2558743" cy="5143499"/>
            </a:xfrm>
            <a:prstGeom prst="rect">
              <a:avLst/>
            </a:prstGeom>
            <a:solidFill>
              <a:schemeClr val="tx2">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3600"/>
            </a:p>
          </p:txBody>
        </p:sp>
        <p:sp>
          <p:nvSpPr>
            <p:cNvPr id="8" name="Rectangle 7">
              <a:extLst>
                <a:ext uri="{FF2B5EF4-FFF2-40B4-BE49-F238E27FC236}">
                  <a16:creationId xmlns:a16="http://schemas.microsoft.com/office/drawing/2014/main" id="{F61AC4EA-9EDD-74B5-EA0C-7DF7D4A9F8E4}"/>
                </a:ext>
              </a:extLst>
            </p:cNvPr>
            <p:cNvSpPr/>
            <p:nvPr/>
          </p:nvSpPr>
          <p:spPr>
            <a:xfrm>
              <a:off x="494945" y="0"/>
              <a:ext cx="2556664" cy="3143892"/>
            </a:xfrm>
            <a:prstGeom prst="rect">
              <a:avLst/>
            </a:prstGeom>
            <a:gradFill flip="none" rotWithShape="1">
              <a:gsLst>
                <a:gs pos="0">
                  <a:schemeClr val="tx2"/>
                </a:gs>
                <a:gs pos="100000">
                  <a:schemeClr val="tx2">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3600"/>
            </a:p>
          </p:txBody>
        </p:sp>
      </p:grpSp>
      <p:sp>
        <p:nvSpPr>
          <p:cNvPr id="9" name="Triangle 8">
            <a:extLst>
              <a:ext uri="{FF2B5EF4-FFF2-40B4-BE49-F238E27FC236}">
                <a16:creationId xmlns:a16="http://schemas.microsoft.com/office/drawing/2014/main" id="{3EBC5F70-28B2-80BA-F7E4-BFA8840CA537}"/>
              </a:ext>
            </a:extLst>
          </p:cNvPr>
          <p:cNvSpPr/>
          <p:nvPr userDrawn="1"/>
        </p:nvSpPr>
        <p:spPr>
          <a:xfrm rot="5400000">
            <a:off x="10869701" y="4897085"/>
            <a:ext cx="1458170" cy="492830"/>
          </a:xfrm>
          <a:prstGeom prst="triangle">
            <a:avLst/>
          </a:prstGeom>
          <a:solidFill>
            <a:schemeClr val="tx2">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3600"/>
          </a:p>
        </p:txBody>
      </p:sp>
      <p:pic>
        <p:nvPicPr>
          <p:cNvPr id="2" name="Image 1">
            <a:extLst>
              <a:ext uri="{FF2B5EF4-FFF2-40B4-BE49-F238E27FC236}">
                <a16:creationId xmlns:a16="http://schemas.microsoft.com/office/drawing/2014/main" id="{0D1457BB-06E2-C570-553E-67DF22691384}"/>
              </a:ext>
            </a:extLst>
          </p:cNvPr>
          <p:cNvPicPr>
            <a:picLocks noChangeAspect="1"/>
          </p:cNvPicPr>
          <p:nvPr userDrawn="1"/>
        </p:nvPicPr>
        <p:blipFill>
          <a:blip r:embed="rId3"/>
          <a:stretch>
            <a:fillRect/>
          </a:stretch>
        </p:blipFill>
        <p:spPr>
          <a:xfrm>
            <a:off x="15476923" y="9218849"/>
            <a:ext cx="2297370" cy="592870"/>
          </a:xfrm>
          <a:prstGeom prst="rect">
            <a:avLst/>
          </a:prstGeom>
        </p:spPr>
      </p:pic>
      <p:sp>
        <p:nvSpPr>
          <p:cNvPr id="3" name="Google Shape;97;p3">
            <a:extLst>
              <a:ext uri="{FF2B5EF4-FFF2-40B4-BE49-F238E27FC236}">
                <a16:creationId xmlns:a16="http://schemas.microsoft.com/office/drawing/2014/main" id="{052C4235-A7A7-DD12-B2DF-E09FF5CB8D47}"/>
              </a:ext>
            </a:extLst>
          </p:cNvPr>
          <p:cNvSpPr txBox="1"/>
          <p:nvPr userDrawn="1"/>
        </p:nvSpPr>
        <p:spPr>
          <a:xfrm>
            <a:off x="14798676" y="9744194"/>
            <a:ext cx="2589556" cy="236988"/>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fr-FR" sz="1540" i="1" u="none" strike="noStrike" cap="none" dirty="0">
                <a:solidFill>
                  <a:schemeClr val="bg1">
                    <a:lumMod val="75000"/>
                  </a:schemeClr>
                </a:solidFill>
                <a:latin typeface="Calibri Light" panose="020F0302020204030204" pitchFamily="34" charset="0"/>
                <a:ea typeface="Montserrat"/>
                <a:cs typeface="Calibri Light" panose="020F0302020204030204" pitchFamily="34" charset="0"/>
                <a:sym typeface="Montserrat"/>
              </a:rPr>
              <a:t>©2025 – </a:t>
            </a:r>
            <a:r>
              <a:rPr lang="fr-FR" sz="1540" i="1" u="none" strike="noStrike" cap="none" dirty="0" err="1">
                <a:solidFill>
                  <a:schemeClr val="bg1">
                    <a:lumMod val="75000"/>
                  </a:schemeClr>
                </a:solidFill>
                <a:latin typeface="Calibri Light" panose="020F0302020204030204" pitchFamily="34" charset="0"/>
                <a:ea typeface="Montserrat"/>
                <a:cs typeface="Calibri Light" panose="020F0302020204030204" pitchFamily="34" charset="0"/>
                <a:sym typeface="Montserrat"/>
              </a:rPr>
              <a:t>Nàn-confidential</a:t>
            </a:r>
            <a:r>
              <a:rPr lang="fr-FR" sz="1540" i="1" u="none" strike="noStrike" cap="none" dirty="0">
                <a:solidFill>
                  <a:schemeClr val="bg1">
                    <a:lumMod val="75000"/>
                  </a:schemeClr>
                </a:solidFill>
                <a:latin typeface="Calibri Light" panose="020F0302020204030204" pitchFamily="34" charset="0"/>
                <a:ea typeface="Montserrat"/>
                <a:cs typeface="Calibri Light" panose="020F0302020204030204" pitchFamily="34" charset="0"/>
                <a:sym typeface="Montserrat"/>
              </a:rPr>
              <a:t> -</a:t>
            </a:r>
            <a:endParaRPr lang="fr-FR" sz="1540" i="1" u="none" strike="noStrike" cap="none" dirty="0">
              <a:solidFill>
                <a:schemeClr val="bg1">
                  <a:lumMod val="75000"/>
                </a:schemeClr>
              </a:solidFill>
              <a:latin typeface="Calibri Light" panose="020F0302020204030204" pitchFamily="34" charset="0"/>
              <a:cs typeface="Calibri Light" panose="020F0302020204030204" pitchFamily="34" charset="0"/>
              <a:sym typeface="Arial"/>
            </a:endParaRPr>
          </a:p>
        </p:txBody>
      </p:sp>
      <p:sp>
        <p:nvSpPr>
          <p:cNvPr id="13" name="Espace réservé du numéro de diapositive 5">
            <a:extLst>
              <a:ext uri="{FF2B5EF4-FFF2-40B4-BE49-F238E27FC236}">
                <a16:creationId xmlns:a16="http://schemas.microsoft.com/office/drawing/2014/main" id="{527C031A-5C8C-0262-1C98-D9693294F1B1}"/>
              </a:ext>
            </a:extLst>
          </p:cNvPr>
          <p:cNvSpPr>
            <a:spLocks noGrp="1"/>
          </p:cNvSpPr>
          <p:nvPr>
            <p:ph type="sldNum" sz="quarter" idx="4"/>
          </p:nvPr>
        </p:nvSpPr>
        <p:spPr>
          <a:xfrm>
            <a:off x="17245364" y="9680207"/>
            <a:ext cx="886728" cy="329321"/>
          </a:xfrm>
          <a:prstGeom prst="rect">
            <a:avLst/>
          </a:prstGeom>
        </p:spPr>
        <p:txBody>
          <a:bodyPr vert="horz" lIns="91440" tIns="45720" rIns="91440" bIns="45720" rtlCol="0" anchor="ctr"/>
          <a:lstStyle>
            <a:lvl1pPr algn="l">
              <a:defRPr lang="fr-FR" sz="1540" b="0" i="1" u="none" strike="noStrike" cap="none">
                <a:solidFill>
                  <a:schemeClr val="bg1">
                    <a:lumMod val="75000"/>
                  </a:schemeClr>
                </a:solidFill>
                <a:latin typeface="Calibri Light" panose="020F0302020204030204" pitchFamily="34" charset="0"/>
                <a:ea typeface="Montserrat"/>
                <a:cs typeface="Calibri Light" panose="020F0302020204030204" pitchFamily="34" charset="0"/>
                <a:sym typeface="Arial"/>
              </a:defRPr>
            </a:lvl1pPr>
          </a:lstStyle>
          <a:p>
            <a:fld id="{57B9237A-31CA-7F41-944F-20ECD28CAEC9}" type="slidenum">
              <a:rPr lang="fr-FR"/>
              <a:pPr/>
              <a:t>‹N°›</a:t>
            </a:fld>
            <a:endParaRPr lang="fr-FR"/>
          </a:p>
        </p:txBody>
      </p:sp>
    </p:spTree>
    <p:extLst>
      <p:ext uri="{BB962C8B-B14F-4D97-AF65-F5344CB8AC3E}">
        <p14:creationId xmlns:p14="http://schemas.microsoft.com/office/powerpoint/2010/main" val="3641172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7893993-5E11-D9D3-261F-010F476132DA}"/>
              </a:ext>
            </a:extLst>
          </p:cNvPr>
          <p:cNvPicPr>
            <a:picLocks noChangeAspect="1" noChangeArrowheads="1"/>
          </p:cNvPicPr>
          <p:nvPr userDrawn="1"/>
        </p:nvPicPr>
        <p:blipFill rotWithShape="1">
          <a:blip r:embed="rId2"/>
          <a:srcRect l="-10031" r="30953"/>
          <a:stretch/>
        </p:blipFill>
        <p:spPr bwMode="auto">
          <a:xfrm flipH="1">
            <a:off x="-22035" y="0"/>
            <a:ext cx="12239626" cy="103187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F1C3068-AFC3-3AAC-99BE-FBECE66A6A0E}"/>
              </a:ext>
            </a:extLst>
          </p:cNvPr>
          <p:cNvSpPr/>
          <p:nvPr userDrawn="1"/>
        </p:nvSpPr>
        <p:spPr>
          <a:xfrm>
            <a:off x="6729985" y="0"/>
            <a:ext cx="5509642" cy="10287000"/>
          </a:xfrm>
          <a:prstGeom prst="rect">
            <a:avLst/>
          </a:prstGeom>
          <a:gradFill>
            <a:gsLst>
              <a:gs pos="54000">
                <a:srgbClr val="FFFFFF"/>
              </a:gs>
              <a:gs pos="0">
                <a:schemeClr val="bg1">
                  <a:alpha val="0"/>
                </a:schemeClr>
              </a:gs>
              <a:gs pos="94000">
                <a:schemeClr val="bg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3600"/>
          </a:p>
        </p:txBody>
      </p:sp>
      <p:grpSp>
        <p:nvGrpSpPr>
          <p:cNvPr id="6" name="Groupe 5">
            <a:extLst>
              <a:ext uri="{FF2B5EF4-FFF2-40B4-BE49-F238E27FC236}">
                <a16:creationId xmlns:a16="http://schemas.microsoft.com/office/drawing/2014/main" id="{8C7FB1C3-6496-4E04-29F5-804D1D90B938}"/>
              </a:ext>
            </a:extLst>
          </p:cNvPr>
          <p:cNvGrpSpPr/>
          <p:nvPr userDrawn="1"/>
        </p:nvGrpSpPr>
        <p:grpSpPr>
          <a:xfrm>
            <a:off x="-27989" y="507"/>
            <a:ext cx="11398726" cy="10286998"/>
            <a:chOff x="965496" y="0"/>
            <a:chExt cx="2560380" cy="5143499"/>
          </a:xfrm>
        </p:grpSpPr>
        <p:sp>
          <p:nvSpPr>
            <p:cNvPr id="7" name="Rectangle 6">
              <a:extLst>
                <a:ext uri="{FF2B5EF4-FFF2-40B4-BE49-F238E27FC236}">
                  <a16:creationId xmlns:a16="http://schemas.microsoft.com/office/drawing/2014/main" id="{33D19200-E2DD-5937-176F-7E49D7C73CC1}"/>
                </a:ext>
              </a:extLst>
            </p:cNvPr>
            <p:cNvSpPr/>
            <p:nvPr/>
          </p:nvSpPr>
          <p:spPr>
            <a:xfrm>
              <a:off x="967133" y="0"/>
              <a:ext cx="2558743" cy="5143499"/>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3600"/>
            </a:p>
          </p:txBody>
        </p:sp>
        <p:sp>
          <p:nvSpPr>
            <p:cNvPr id="8" name="Rectangle 7">
              <a:extLst>
                <a:ext uri="{FF2B5EF4-FFF2-40B4-BE49-F238E27FC236}">
                  <a16:creationId xmlns:a16="http://schemas.microsoft.com/office/drawing/2014/main" id="{E4BA2812-F44F-A2E4-793B-98DD7170A882}"/>
                </a:ext>
              </a:extLst>
            </p:cNvPr>
            <p:cNvSpPr/>
            <p:nvPr/>
          </p:nvSpPr>
          <p:spPr>
            <a:xfrm>
              <a:off x="965496" y="0"/>
              <a:ext cx="2556664" cy="3143892"/>
            </a:xfrm>
            <a:prstGeom prst="rect">
              <a:avLst/>
            </a:prstGeom>
            <a:gradFill flip="none" rotWithShape="1">
              <a:gsLst>
                <a:gs pos="0">
                  <a:schemeClr val="tx2"/>
                </a:gs>
                <a:gs pos="100000">
                  <a:schemeClr val="tx2">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3600"/>
            </a:p>
          </p:txBody>
        </p:sp>
      </p:grpSp>
      <p:sp>
        <p:nvSpPr>
          <p:cNvPr id="9" name="Triangle 8">
            <a:extLst>
              <a:ext uri="{FF2B5EF4-FFF2-40B4-BE49-F238E27FC236}">
                <a16:creationId xmlns:a16="http://schemas.microsoft.com/office/drawing/2014/main" id="{D85EDE0A-B2BE-F67C-3D4B-501278051709}"/>
              </a:ext>
            </a:extLst>
          </p:cNvPr>
          <p:cNvSpPr/>
          <p:nvPr userDrawn="1"/>
        </p:nvSpPr>
        <p:spPr>
          <a:xfrm rot="5400000">
            <a:off x="10876879" y="4897085"/>
            <a:ext cx="1458170" cy="492830"/>
          </a:xfrm>
          <a:prstGeom prst="triangle">
            <a:avLst/>
          </a:prstGeom>
          <a:solidFill>
            <a:schemeClr val="tx2">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3600"/>
          </a:p>
        </p:txBody>
      </p:sp>
      <p:pic>
        <p:nvPicPr>
          <p:cNvPr id="2" name="Image 1">
            <a:extLst>
              <a:ext uri="{FF2B5EF4-FFF2-40B4-BE49-F238E27FC236}">
                <a16:creationId xmlns:a16="http://schemas.microsoft.com/office/drawing/2014/main" id="{97343C00-2DC2-8188-68B8-AB125A1F0038}"/>
              </a:ext>
            </a:extLst>
          </p:cNvPr>
          <p:cNvPicPr>
            <a:picLocks noChangeAspect="1"/>
          </p:cNvPicPr>
          <p:nvPr userDrawn="1"/>
        </p:nvPicPr>
        <p:blipFill>
          <a:blip r:embed="rId3"/>
          <a:stretch>
            <a:fillRect/>
          </a:stretch>
        </p:blipFill>
        <p:spPr>
          <a:xfrm>
            <a:off x="15476923" y="9218849"/>
            <a:ext cx="2297370" cy="592870"/>
          </a:xfrm>
          <a:prstGeom prst="rect">
            <a:avLst/>
          </a:prstGeom>
        </p:spPr>
      </p:pic>
      <p:sp>
        <p:nvSpPr>
          <p:cNvPr id="3" name="Google Shape;97;p3">
            <a:extLst>
              <a:ext uri="{FF2B5EF4-FFF2-40B4-BE49-F238E27FC236}">
                <a16:creationId xmlns:a16="http://schemas.microsoft.com/office/drawing/2014/main" id="{8E79791C-19C6-0A80-E89D-2505B2AB579A}"/>
              </a:ext>
            </a:extLst>
          </p:cNvPr>
          <p:cNvSpPr txBox="1"/>
          <p:nvPr userDrawn="1"/>
        </p:nvSpPr>
        <p:spPr>
          <a:xfrm>
            <a:off x="14798676" y="9744194"/>
            <a:ext cx="2589556" cy="236988"/>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fr-FR" sz="1540" i="1" u="none" strike="noStrike" cap="none" dirty="0">
                <a:solidFill>
                  <a:schemeClr val="bg1">
                    <a:lumMod val="75000"/>
                  </a:schemeClr>
                </a:solidFill>
                <a:latin typeface="Calibri Light" panose="020F0302020204030204" pitchFamily="34" charset="0"/>
                <a:ea typeface="Montserrat"/>
                <a:cs typeface="Calibri Light" panose="020F0302020204030204" pitchFamily="34" charset="0"/>
                <a:sym typeface="Montserrat"/>
              </a:rPr>
              <a:t>©2025 – </a:t>
            </a:r>
            <a:r>
              <a:rPr lang="fr-FR" sz="1540" i="1" u="none" strike="noStrike" cap="none" dirty="0" err="1">
                <a:solidFill>
                  <a:schemeClr val="bg1">
                    <a:lumMod val="75000"/>
                  </a:schemeClr>
                </a:solidFill>
                <a:latin typeface="Calibri Light" panose="020F0302020204030204" pitchFamily="34" charset="0"/>
                <a:ea typeface="Montserrat"/>
                <a:cs typeface="Calibri Light" panose="020F0302020204030204" pitchFamily="34" charset="0"/>
                <a:sym typeface="Montserrat"/>
              </a:rPr>
              <a:t>Nàn-confidential</a:t>
            </a:r>
            <a:r>
              <a:rPr lang="fr-FR" sz="1540" i="1" u="none" strike="noStrike" cap="none" dirty="0">
                <a:solidFill>
                  <a:schemeClr val="bg1">
                    <a:lumMod val="75000"/>
                  </a:schemeClr>
                </a:solidFill>
                <a:latin typeface="Calibri Light" panose="020F0302020204030204" pitchFamily="34" charset="0"/>
                <a:ea typeface="Montserrat"/>
                <a:cs typeface="Calibri Light" panose="020F0302020204030204" pitchFamily="34" charset="0"/>
                <a:sym typeface="Montserrat"/>
              </a:rPr>
              <a:t> -</a:t>
            </a:r>
            <a:endParaRPr lang="fr-FR" sz="1540" i="1" u="none" strike="noStrike" cap="none" dirty="0">
              <a:solidFill>
                <a:schemeClr val="bg1">
                  <a:lumMod val="75000"/>
                </a:schemeClr>
              </a:solidFill>
              <a:latin typeface="Calibri Light" panose="020F0302020204030204" pitchFamily="34" charset="0"/>
              <a:cs typeface="Calibri Light" panose="020F0302020204030204" pitchFamily="34" charset="0"/>
              <a:sym typeface="Arial"/>
            </a:endParaRPr>
          </a:p>
        </p:txBody>
      </p:sp>
      <p:sp>
        <p:nvSpPr>
          <p:cNvPr id="13" name="Espace réservé du numéro de diapositive 5">
            <a:extLst>
              <a:ext uri="{FF2B5EF4-FFF2-40B4-BE49-F238E27FC236}">
                <a16:creationId xmlns:a16="http://schemas.microsoft.com/office/drawing/2014/main" id="{AA816F9F-2713-2B21-06F5-3860B6D18399}"/>
              </a:ext>
            </a:extLst>
          </p:cNvPr>
          <p:cNvSpPr>
            <a:spLocks noGrp="1"/>
          </p:cNvSpPr>
          <p:nvPr>
            <p:ph type="sldNum" sz="quarter" idx="4"/>
          </p:nvPr>
        </p:nvSpPr>
        <p:spPr>
          <a:xfrm>
            <a:off x="17245364" y="9680207"/>
            <a:ext cx="886728" cy="329321"/>
          </a:xfrm>
          <a:prstGeom prst="rect">
            <a:avLst/>
          </a:prstGeom>
        </p:spPr>
        <p:txBody>
          <a:bodyPr vert="horz" lIns="91440" tIns="45720" rIns="91440" bIns="45720" rtlCol="0" anchor="ctr"/>
          <a:lstStyle>
            <a:lvl1pPr algn="l">
              <a:defRPr lang="fr-FR" sz="1540" b="0" i="1" u="none" strike="noStrike" cap="none">
                <a:solidFill>
                  <a:schemeClr val="bg1">
                    <a:lumMod val="75000"/>
                  </a:schemeClr>
                </a:solidFill>
                <a:latin typeface="Calibri Light" panose="020F0302020204030204" pitchFamily="34" charset="0"/>
                <a:ea typeface="Montserrat"/>
                <a:cs typeface="Calibri Light" panose="020F0302020204030204" pitchFamily="34" charset="0"/>
                <a:sym typeface="Arial"/>
              </a:defRPr>
            </a:lvl1pPr>
          </a:lstStyle>
          <a:p>
            <a:fld id="{57B9237A-31CA-7F41-944F-20ECD28CAEC9}" type="slidenum">
              <a:rPr lang="fr-FR"/>
              <a:pPr/>
              <a:t>‹N°›</a:t>
            </a:fld>
            <a:endParaRPr lang="fr-FR"/>
          </a:p>
        </p:txBody>
      </p:sp>
    </p:spTree>
    <p:extLst>
      <p:ext uri="{BB962C8B-B14F-4D97-AF65-F5344CB8AC3E}">
        <p14:creationId xmlns:p14="http://schemas.microsoft.com/office/powerpoint/2010/main" val="809103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EA5F77-A10C-6E67-F575-75BFD088CB0B}"/>
              </a:ext>
            </a:extLst>
          </p:cNvPr>
          <p:cNvSpPr/>
          <p:nvPr userDrawn="1"/>
        </p:nvSpPr>
        <p:spPr>
          <a:xfrm flipV="1">
            <a:off x="0" y="0"/>
            <a:ext cx="18288000" cy="916432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3600"/>
          </a:p>
        </p:txBody>
      </p:sp>
      <p:pic>
        <p:nvPicPr>
          <p:cNvPr id="5" name="Image 4">
            <a:extLst>
              <a:ext uri="{FF2B5EF4-FFF2-40B4-BE49-F238E27FC236}">
                <a16:creationId xmlns:a16="http://schemas.microsoft.com/office/drawing/2014/main" id="{D290778E-9DB2-3E88-221B-29B5A5DE4510}"/>
              </a:ext>
            </a:extLst>
          </p:cNvPr>
          <p:cNvPicPr>
            <a:picLocks noChangeAspect="1"/>
          </p:cNvPicPr>
          <p:nvPr userDrawn="1"/>
        </p:nvPicPr>
        <p:blipFill>
          <a:blip r:embed="rId2">
            <a:alphaModFix amt="37000"/>
          </a:blip>
          <a:srcRect b="20383"/>
          <a:stretch/>
        </p:blipFill>
        <p:spPr>
          <a:xfrm>
            <a:off x="-22034" y="5750803"/>
            <a:ext cx="2734828" cy="4536198"/>
          </a:xfrm>
          <a:prstGeom prst="rect">
            <a:avLst/>
          </a:prstGeom>
        </p:spPr>
      </p:pic>
      <p:pic>
        <p:nvPicPr>
          <p:cNvPr id="6" name="Image 5">
            <a:extLst>
              <a:ext uri="{FF2B5EF4-FFF2-40B4-BE49-F238E27FC236}">
                <a16:creationId xmlns:a16="http://schemas.microsoft.com/office/drawing/2014/main" id="{F07F545A-507F-FF5D-6CC2-8CB7CC7B6D18}"/>
              </a:ext>
            </a:extLst>
          </p:cNvPr>
          <p:cNvPicPr>
            <a:picLocks noChangeAspect="1"/>
          </p:cNvPicPr>
          <p:nvPr userDrawn="1"/>
        </p:nvPicPr>
        <p:blipFill>
          <a:blip r:embed="rId3">
            <a:alphaModFix amt="45000"/>
          </a:blip>
          <a:stretch>
            <a:fillRect/>
          </a:stretch>
        </p:blipFill>
        <p:spPr>
          <a:xfrm rot="5400000" flipH="1">
            <a:off x="12829029" y="181666"/>
            <a:ext cx="5883010" cy="5079000"/>
          </a:xfrm>
          <a:prstGeom prst="rect">
            <a:avLst/>
          </a:prstGeom>
        </p:spPr>
      </p:pic>
    </p:spTree>
    <p:extLst>
      <p:ext uri="{BB962C8B-B14F-4D97-AF65-F5344CB8AC3E}">
        <p14:creationId xmlns:p14="http://schemas.microsoft.com/office/powerpoint/2010/main" val="4129667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8DA50B28-EF15-17D5-95A6-8F2D33309916}"/>
              </a:ext>
            </a:extLst>
          </p:cNvPr>
          <p:cNvGrpSpPr/>
          <p:nvPr userDrawn="1"/>
        </p:nvGrpSpPr>
        <p:grpSpPr>
          <a:xfrm>
            <a:off x="1" y="1"/>
            <a:ext cx="13167358" cy="10287002"/>
            <a:chOff x="0" y="0"/>
            <a:chExt cx="6583679" cy="5143501"/>
          </a:xfrm>
        </p:grpSpPr>
        <p:pic>
          <p:nvPicPr>
            <p:cNvPr id="5" name="Image 4">
              <a:extLst>
                <a:ext uri="{FF2B5EF4-FFF2-40B4-BE49-F238E27FC236}">
                  <a16:creationId xmlns:a16="http://schemas.microsoft.com/office/drawing/2014/main" id="{C5D3758C-E403-72A9-48C2-327B55A8EBD0}"/>
                </a:ext>
              </a:extLst>
            </p:cNvPr>
            <p:cNvPicPr>
              <a:picLocks noChangeAspect="1"/>
            </p:cNvPicPr>
            <p:nvPr/>
          </p:nvPicPr>
          <p:blipFill>
            <a:blip r:embed="rId2"/>
            <a:srcRect l="23762" r="3641"/>
            <a:stretch/>
          </p:blipFill>
          <p:spPr>
            <a:xfrm>
              <a:off x="0" y="0"/>
              <a:ext cx="6505304" cy="5143500"/>
            </a:xfrm>
            <a:prstGeom prst="rect">
              <a:avLst/>
            </a:prstGeom>
          </p:spPr>
        </p:pic>
        <p:sp>
          <p:nvSpPr>
            <p:cNvPr id="6" name="Rectangle 5">
              <a:extLst>
                <a:ext uri="{FF2B5EF4-FFF2-40B4-BE49-F238E27FC236}">
                  <a16:creationId xmlns:a16="http://schemas.microsoft.com/office/drawing/2014/main" id="{E2BAD3D9-0FA9-11EE-8A1C-9E050DDB35A2}"/>
                </a:ext>
              </a:extLst>
            </p:cNvPr>
            <p:cNvSpPr/>
            <p:nvPr/>
          </p:nvSpPr>
          <p:spPr>
            <a:xfrm>
              <a:off x="156754" y="0"/>
              <a:ext cx="5995852" cy="5143500"/>
            </a:xfrm>
            <a:prstGeom prst="rect">
              <a:avLst/>
            </a:prstGeom>
            <a:gradFill flip="none" rotWithShape="1">
              <a:gsLst>
                <a:gs pos="22000">
                  <a:schemeClr val="bg1"/>
                </a:gs>
                <a:gs pos="57000">
                  <a:schemeClr val="bg1">
                    <a:alpha val="0"/>
                  </a:scheme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3600"/>
            </a:p>
          </p:txBody>
        </p:sp>
        <p:sp>
          <p:nvSpPr>
            <p:cNvPr id="7" name="Rectangle 6">
              <a:extLst>
                <a:ext uri="{FF2B5EF4-FFF2-40B4-BE49-F238E27FC236}">
                  <a16:creationId xmlns:a16="http://schemas.microsoft.com/office/drawing/2014/main" id="{FC9B0BFA-A338-0F5E-AAC6-2A6E19B21807}"/>
                </a:ext>
              </a:extLst>
            </p:cNvPr>
            <p:cNvSpPr/>
            <p:nvPr/>
          </p:nvSpPr>
          <p:spPr>
            <a:xfrm>
              <a:off x="966650" y="1"/>
              <a:ext cx="5617029" cy="5143500"/>
            </a:xfrm>
            <a:prstGeom prst="rect">
              <a:avLst/>
            </a:prstGeom>
            <a:gradFill flip="none" rotWithShape="1">
              <a:gsLst>
                <a:gs pos="8000">
                  <a:schemeClr val="bg1"/>
                </a:gs>
                <a:gs pos="100000">
                  <a:schemeClr val="bg1">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3600"/>
            </a:p>
          </p:txBody>
        </p:sp>
      </p:grpSp>
      <p:pic>
        <p:nvPicPr>
          <p:cNvPr id="8" name="Image 7">
            <a:extLst>
              <a:ext uri="{FF2B5EF4-FFF2-40B4-BE49-F238E27FC236}">
                <a16:creationId xmlns:a16="http://schemas.microsoft.com/office/drawing/2014/main" id="{6B8A8D9D-0885-7D0E-D7F6-5386C5D39CDF}"/>
              </a:ext>
            </a:extLst>
          </p:cNvPr>
          <p:cNvPicPr>
            <a:picLocks noChangeAspect="1"/>
          </p:cNvPicPr>
          <p:nvPr userDrawn="1"/>
        </p:nvPicPr>
        <p:blipFill>
          <a:blip r:embed="rId3">
            <a:alphaModFix/>
          </a:blip>
          <a:srcRect l="-9536" t="4561" b="-200"/>
          <a:stretch/>
        </p:blipFill>
        <p:spPr>
          <a:xfrm rot="5400000" flipV="1">
            <a:off x="1591837" y="2954049"/>
            <a:ext cx="5741122" cy="8924790"/>
          </a:xfrm>
          <a:prstGeom prst="rect">
            <a:avLst/>
          </a:prstGeom>
        </p:spPr>
      </p:pic>
      <p:pic>
        <p:nvPicPr>
          <p:cNvPr id="2" name="Image 1">
            <a:extLst>
              <a:ext uri="{FF2B5EF4-FFF2-40B4-BE49-F238E27FC236}">
                <a16:creationId xmlns:a16="http://schemas.microsoft.com/office/drawing/2014/main" id="{B484EF07-AD50-180D-CCDE-0F99E9192352}"/>
              </a:ext>
            </a:extLst>
          </p:cNvPr>
          <p:cNvPicPr>
            <a:picLocks noChangeAspect="1"/>
          </p:cNvPicPr>
          <p:nvPr userDrawn="1"/>
        </p:nvPicPr>
        <p:blipFill>
          <a:blip r:embed="rId4"/>
          <a:stretch>
            <a:fillRect/>
          </a:stretch>
        </p:blipFill>
        <p:spPr>
          <a:xfrm>
            <a:off x="15476923" y="9218849"/>
            <a:ext cx="2297370" cy="592870"/>
          </a:xfrm>
          <a:prstGeom prst="rect">
            <a:avLst/>
          </a:prstGeom>
        </p:spPr>
      </p:pic>
      <p:sp>
        <p:nvSpPr>
          <p:cNvPr id="3" name="Google Shape;97;p3">
            <a:extLst>
              <a:ext uri="{FF2B5EF4-FFF2-40B4-BE49-F238E27FC236}">
                <a16:creationId xmlns:a16="http://schemas.microsoft.com/office/drawing/2014/main" id="{2B6D0E84-2C7D-23DA-339B-4957FC5E9612}"/>
              </a:ext>
            </a:extLst>
          </p:cNvPr>
          <p:cNvSpPr txBox="1"/>
          <p:nvPr userDrawn="1"/>
        </p:nvSpPr>
        <p:spPr>
          <a:xfrm>
            <a:off x="14798676" y="9744194"/>
            <a:ext cx="2589556" cy="236988"/>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fr-FR" sz="1540" i="1" u="none" strike="noStrike" cap="none" dirty="0">
                <a:solidFill>
                  <a:schemeClr val="bg1">
                    <a:lumMod val="75000"/>
                  </a:schemeClr>
                </a:solidFill>
                <a:latin typeface="Calibri Light" panose="020F0302020204030204" pitchFamily="34" charset="0"/>
                <a:ea typeface="Montserrat"/>
                <a:cs typeface="Calibri Light" panose="020F0302020204030204" pitchFamily="34" charset="0"/>
                <a:sym typeface="Montserrat"/>
              </a:rPr>
              <a:t>©2025 – </a:t>
            </a:r>
            <a:r>
              <a:rPr lang="fr-FR" sz="1540" i="1" u="none" strike="noStrike" cap="none" dirty="0" err="1">
                <a:solidFill>
                  <a:schemeClr val="bg1">
                    <a:lumMod val="75000"/>
                  </a:schemeClr>
                </a:solidFill>
                <a:latin typeface="Calibri Light" panose="020F0302020204030204" pitchFamily="34" charset="0"/>
                <a:ea typeface="Montserrat"/>
                <a:cs typeface="Calibri Light" panose="020F0302020204030204" pitchFamily="34" charset="0"/>
                <a:sym typeface="Montserrat"/>
              </a:rPr>
              <a:t>Nàn-confidential</a:t>
            </a:r>
            <a:r>
              <a:rPr lang="fr-FR" sz="1540" i="1" u="none" strike="noStrike" cap="none" dirty="0">
                <a:solidFill>
                  <a:schemeClr val="bg1">
                    <a:lumMod val="75000"/>
                  </a:schemeClr>
                </a:solidFill>
                <a:latin typeface="Calibri Light" panose="020F0302020204030204" pitchFamily="34" charset="0"/>
                <a:ea typeface="Montserrat"/>
                <a:cs typeface="Calibri Light" panose="020F0302020204030204" pitchFamily="34" charset="0"/>
                <a:sym typeface="Montserrat"/>
              </a:rPr>
              <a:t> -</a:t>
            </a:r>
            <a:endParaRPr lang="fr-FR" sz="1540" i="1" u="none" strike="noStrike" cap="none" dirty="0">
              <a:solidFill>
                <a:schemeClr val="bg1">
                  <a:lumMod val="75000"/>
                </a:schemeClr>
              </a:solidFill>
              <a:latin typeface="Calibri Light" panose="020F0302020204030204" pitchFamily="34" charset="0"/>
              <a:cs typeface="Calibri Light" panose="020F0302020204030204" pitchFamily="34" charset="0"/>
              <a:sym typeface="Arial"/>
            </a:endParaRPr>
          </a:p>
        </p:txBody>
      </p:sp>
      <p:sp>
        <p:nvSpPr>
          <p:cNvPr id="12" name="Espace réservé du numéro de diapositive 5">
            <a:extLst>
              <a:ext uri="{FF2B5EF4-FFF2-40B4-BE49-F238E27FC236}">
                <a16:creationId xmlns:a16="http://schemas.microsoft.com/office/drawing/2014/main" id="{480775C4-BE19-8966-8ECB-0009E1D73398}"/>
              </a:ext>
            </a:extLst>
          </p:cNvPr>
          <p:cNvSpPr>
            <a:spLocks noGrp="1"/>
          </p:cNvSpPr>
          <p:nvPr>
            <p:ph type="sldNum" sz="quarter" idx="4"/>
          </p:nvPr>
        </p:nvSpPr>
        <p:spPr>
          <a:xfrm>
            <a:off x="17245364" y="9680207"/>
            <a:ext cx="886728" cy="329321"/>
          </a:xfrm>
          <a:prstGeom prst="rect">
            <a:avLst/>
          </a:prstGeom>
        </p:spPr>
        <p:txBody>
          <a:bodyPr vert="horz" lIns="91440" tIns="45720" rIns="91440" bIns="45720" rtlCol="0" anchor="ctr"/>
          <a:lstStyle>
            <a:lvl1pPr algn="l">
              <a:defRPr lang="fr-FR" sz="1540" b="0" i="1" u="none" strike="noStrike" cap="none">
                <a:solidFill>
                  <a:schemeClr val="bg1">
                    <a:lumMod val="75000"/>
                  </a:schemeClr>
                </a:solidFill>
                <a:latin typeface="Calibri Light" panose="020F0302020204030204" pitchFamily="34" charset="0"/>
                <a:ea typeface="Montserrat"/>
                <a:cs typeface="Calibri Light" panose="020F0302020204030204" pitchFamily="34" charset="0"/>
                <a:sym typeface="Arial"/>
              </a:defRPr>
            </a:lvl1pPr>
          </a:lstStyle>
          <a:p>
            <a:fld id="{57B9237A-31CA-7F41-944F-20ECD28CAEC9}" type="slidenum">
              <a:rPr lang="fr-FR"/>
              <a:pPr/>
              <a:t>‹N°›</a:t>
            </a:fld>
            <a:endParaRPr lang="fr-FR"/>
          </a:p>
        </p:txBody>
      </p:sp>
    </p:spTree>
    <p:extLst>
      <p:ext uri="{BB962C8B-B14F-4D97-AF65-F5344CB8AC3E}">
        <p14:creationId xmlns:p14="http://schemas.microsoft.com/office/powerpoint/2010/main" val="2956143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060948" y="918077"/>
            <a:ext cx="16176000" cy="846386"/>
          </a:xfrm>
        </p:spPr>
        <p:txBody>
          <a:bodyPr lIns="0" tIns="0" rIns="0" bIns="0"/>
          <a:lstStyle>
            <a:lvl1pPr>
              <a:defRPr sz="5500" b="0" i="0">
                <a:solidFill>
                  <a:srgbClr val="01416A"/>
                </a:solidFill>
                <a:latin typeface="Verdana"/>
                <a:cs typeface="Verdana"/>
              </a:defRPr>
            </a:lvl1pPr>
          </a:lstStyle>
          <a:p>
            <a:endParaRPr/>
          </a:p>
        </p:txBody>
      </p:sp>
      <p:sp>
        <p:nvSpPr>
          <p:cNvPr id="3" name="Holder 3"/>
          <p:cNvSpPr>
            <a:spLocks noGrp="1"/>
          </p:cNvSpPr>
          <p:nvPr>
            <p:ph type="body" idx="1"/>
          </p:nvPr>
        </p:nvSpPr>
        <p:spPr>
          <a:xfrm>
            <a:off x="1070478" y="2284733"/>
            <a:ext cx="16163400" cy="323166"/>
          </a:xfrm>
        </p:spPr>
        <p:txBody>
          <a:bodyPr lIns="0" tIns="0" rIns="0" bIns="0"/>
          <a:lstStyle>
            <a:lvl1pPr>
              <a:defRPr sz="2100" b="0" i="0">
                <a:solidFill>
                  <a:schemeClr val="tx1"/>
                </a:solidFill>
                <a:latin typeface="Verdana"/>
                <a:cs typeface="Verdan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740491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0"/>
            <a:ext cx="9674226" cy="10287000"/>
          </a:xfrm>
          <a:custGeom>
            <a:avLst/>
            <a:gdLst/>
            <a:ahLst/>
            <a:cxnLst/>
            <a:rect l="l" t="t" r="r" b="b"/>
            <a:pathLst>
              <a:path w="9674225" h="10287000">
                <a:moveTo>
                  <a:pt x="9673927" y="10287000"/>
                </a:moveTo>
                <a:lnTo>
                  <a:pt x="0" y="10287000"/>
                </a:lnTo>
                <a:lnTo>
                  <a:pt x="0" y="0"/>
                </a:lnTo>
                <a:lnTo>
                  <a:pt x="9673927" y="0"/>
                </a:lnTo>
                <a:lnTo>
                  <a:pt x="9673927" y="10287000"/>
                </a:lnTo>
                <a:close/>
              </a:path>
            </a:pathLst>
          </a:custGeom>
          <a:solidFill>
            <a:srgbClr val="2A669D"/>
          </a:solidFill>
        </p:spPr>
        <p:txBody>
          <a:bodyPr wrap="square" lIns="0" tIns="0" rIns="0" bIns="0" rtlCol="0"/>
          <a:lstStyle/>
          <a:p>
            <a:endParaRPr sz="1400"/>
          </a:p>
        </p:txBody>
      </p:sp>
      <p:sp>
        <p:nvSpPr>
          <p:cNvPr id="17" name="bg object 17"/>
          <p:cNvSpPr/>
          <p:nvPr/>
        </p:nvSpPr>
        <p:spPr>
          <a:xfrm>
            <a:off x="2231111" y="2043646"/>
            <a:ext cx="13199110" cy="6170296"/>
          </a:xfrm>
          <a:custGeom>
            <a:avLst/>
            <a:gdLst/>
            <a:ahLst/>
            <a:cxnLst/>
            <a:rect l="l" t="t" r="r" b="b"/>
            <a:pathLst>
              <a:path w="13199110" h="6170295">
                <a:moveTo>
                  <a:pt x="12665599" y="6169872"/>
                </a:moveTo>
                <a:lnTo>
                  <a:pt x="533400" y="6169872"/>
                </a:lnTo>
                <a:lnTo>
                  <a:pt x="480679" y="6167262"/>
                </a:lnTo>
                <a:lnTo>
                  <a:pt x="428852" y="6159529"/>
                </a:lnTo>
                <a:lnTo>
                  <a:pt x="378268" y="6146816"/>
                </a:lnTo>
                <a:lnTo>
                  <a:pt x="329276" y="6129270"/>
                </a:lnTo>
                <a:lnTo>
                  <a:pt x="282227" y="6107034"/>
                </a:lnTo>
                <a:lnTo>
                  <a:pt x="237469" y="6080255"/>
                </a:lnTo>
                <a:lnTo>
                  <a:pt x="195353" y="6049076"/>
                </a:lnTo>
                <a:lnTo>
                  <a:pt x="156229" y="6013643"/>
                </a:lnTo>
                <a:lnTo>
                  <a:pt x="120796" y="5974519"/>
                </a:lnTo>
                <a:lnTo>
                  <a:pt x="89617" y="5932403"/>
                </a:lnTo>
                <a:lnTo>
                  <a:pt x="62837" y="5887645"/>
                </a:lnTo>
                <a:lnTo>
                  <a:pt x="40602" y="5840596"/>
                </a:lnTo>
                <a:lnTo>
                  <a:pt x="23056" y="5791604"/>
                </a:lnTo>
                <a:lnTo>
                  <a:pt x="10343" y="5741020"/>
                </a:lnTo>
                <a:lnTo>
                  <a:pt x="2610" y="5689192"/>
                </a:lnTo>
                <a:lnTo>
                  <a:pt x="0" y="5636472"/>
                </a:lnTo>
                <a:lnTo>
                  <a:pt x="0" y="533400"/>
                </a:lnTo>
                <a:lnTo>
                  <a:pt x="2610" y="480679"/>
                </a:lnTo>
                <a:lnTo>
                  <a:pt x="10343" y="428852"/>
                </a:lnTo>
                <a:lnTo>
                  <a:pt x="23056" y="378268"/>
                </a:lnTo>
                <a:lnTo>
                  <a:pt x="40602" y="329276"/>
                </a:lnTo>
                <a:lnTo>
                  <a:pt x="62837" y="282227"/>
                </a:lnTo>
                <a:lnTo>
                  <a:pt x="89617" y="237469"/>
                </a:lnTo>
                <a:lnTo>
                  <a:pt x="120796" y="195353"/>
                </a:lnTo>
                <a:lnTo>
                  <a:pt x="156229" y="156229"/>
                </a:lnTo>
                <a:lnTo>
                  <a:pt x="195353" y="120796"/>
                </a:lnTo>
                <a:lnTo>
                  <a:pt x="237469" y="89617"/>
                </a:lnTo>
                <a:lnTo>
                  <a:pt x="282227" y="62837"/>
                </a:lnTo>
                <a:lnTo>
                  <a:pt x="329276" y="40602"/>
                </a:lnTo>
                <a:lnTo>
                  <a:pt x="378268" y="23056"/>
                </a:lnTo>
                <a:lnTo>
                  <a:pt x="428852" y="10343"/>
                </a:lnTo>
                <a:lnTo>
                  <a:pt x="480679" y="2610"/>
                </a:lnTo>
                <a:lnTo>
                  <a:pt x="533400" y="0"/>
                </a:lnTo>
                <a:lnTo>
                  <a:pt x="12665599" y="0"/>
                </a:lnTo>
                <a:lnTo>
                  <a:pt x="12718320" y="2610"/>
                </a:lnTo>
                <a:lnTo>
                  <a:pt x="12770147" y="10343"/>
                </a:lnTo>
                <a:lnTo>
                  <a:pt x="12820731" y="23056"/>
                </a:lnTo>
                <a:lnTo>
                  <a:pt x="12869723" y="40602"/>
                </a:lnTo>
                <a:lnTo>
                  <a:pt x="12916773" y="62837"/>
                </a:lnTo>
                <a:lnTo>
                  <a:pt x="12961531" y="89617"/>
                </a:lnTo>
                <a:lnTo>
                  <a:pt x="13003647" y="120796"/>
                </a:lnTo>
                <a:lnTo>
                  <a:pt x="13042771" y="156229"/>
                </a:lnTo>
                <a:lnTo>
                  <a:pt x="13078205" y="195353"/>
                </a:lnTo>
                <a:lnTo>
                  <a:pt x="13109383" y="237469"/>
                </a:lnTo>
                <a:lnTo>
                  <a:pt x="13136163" y="282227"/>
                </a:lnTo>
                <a:lnTo>
                  <a:pt x="13158398" y="329276"/>
                </a:lnTo>
                <a:lnTo>
                  <a:pt x="13175945" y="378268"/>
                </a:lnTo>
                <a:lnTo>
                  <a:pt x="13188657" y="428852"/>
                </a:lnTo>
                <a:lnTo>
                  <a:pt x="13196391" y="480679"/>
                </a:lnTo>
                <a:lnTo>
                  <a:pt x="13199001" y="533400"/>
                </a:lnTo>
                <a:lnTo>
                  <a:pt x="13199001" y="5636472"/>
                </a:lnTo>
                <a:lnTo>
                  <a:pt x="13196391" y="5689192"/>
                </a:lnTo>
                <a:lnTo>
                  <a:pt x="13188657" y="5741020"/>
                </a:lnTo>
                <a:lnTo>
                  <a:pt x="13175945" y="5791604"/>
                </a:lnTo>
                <a:lnTo>
                  <a:pt x="13158398" y="5840596"/>
                </a:lnTo>
                <a:lnTo>
                  <a:pt x="13136163" y="5887645"/>
                </a:lnTo>
                <a:lnTo>
                  <a:pt x="13109383" y="5932403"/>
                </a:lnTo>
                <a:lnTo>
                  <a:pt x="13078205" y="5974519"/>
                </a:lnTo>
                <a:lnTo>
                  <a:pt x="13042771" y="6013643"/>
                </a:lnTo>
                <a:lnTo>
                  <a:pt x="13003647" y="6049076"/>
                </a:lnTo>
                <a:lnTo>
                  <a:pt x="12961531" y="6080255"/>
                </a:lnTo>
                <a:lnTo>
                  <a:pt x="12916773" y="6107034"/>
                </a:lnTo>
                <a:lnTo>
                  <a:pt x="12869723" y="6129270"/>
                </a:lnTo>
                <a:lnTo>
                  <a:pt x="12820731" y="6146816"/>
                </a:lnTo>
                <a:lnTo>
                  <a:pt x="12770147" y="6159529"/>
                </a:lnTo>
                <a:lnTo>
                  <a:pt x="12718320" y="6167262"/>
                </a:lnTo>
                <a:lnTo>
                  <a:pt x="12665599" y="6169872"/>
                </a:lnTo>
                <a:close/>
              </a:path>
            </a:pathLst>
          </a:custGeom>
          <a:solidFill>
            <a:srgbClr val="FFFFFF"/>
          </a:solidFill>
        </p:spPr>
        <p:txBody>
          <a:bodyPr wrap="square" lIns="0" tIns="0" rIns="0" bIns="0" rtlCol="0"/>
          <a:lstStyle/>
          <a:p>
            <a:endParaRPr sz="1400"/>
          </a:p>
        </p:txBody>
      </p:sp>
      <p:sp>
        <p:nvSpPr>
          <p:cNvPr id="18" name="bg object 18"/>
          <p:cNvSpPr/>
          <p:nvPr/>
        </p:nvSpPr>
        <p:spPr>
          <a:xfrm>
            <a:off x="2231111" y="2043644"/>
            <a:ext cx="13199110" cy="6170296"/>
          </a:xfrm>
          <a:custGeom>
            <a:avLst/>
            <a:gdLst/>
            <a:ahLst/>
            <a:cxnLst/>
            <a:rect l="l" t="t" r="r" b="b"/>
            <a:pathLst>
              <a:path w="13199110" h="6170295">
                <a:moveTo>
                  <a:pt x="533438" y="1"/>
                </a:moveTo>
                <a:lnTo>
                  <a:pt x="12665529" y="1"/>
                </a:lnTo>
                <a:lnTo>
                  <a:pt x="12718251" y="2601"/>
                </a:lnTo>
                <a:lnTo>
                  <a:pt x="12770080" y="10329"/>
                </a:lnTo>
                <a:lnTo>
                  <a:pt x="12820668" y="23035"/>
                </a:lnTo>
                <a:lnTo>
                  <a:pt x="12869664" y="40577"/>
                </a:lnTo>
                <a:lnTo>
                  <a:pt x="12916719" y="62808"/>
                </a:lnTo>
                <a:lnTo>
                  <a:pt x="12961483" y="89584"/>
                </a:lnTo>
                <a:lnTo>
                  <a:pt x="13003605" y="120761"/>
                </a:lnTo>
                <a:lnTo>
                  <a:pt x="13042736" y="156194"/>
                </a:lnTo>
                <a:lnTo>
                  <a:pt x="13078176" y="195319"/>
                </a:lnTo>
                <a:lnTo>
                  <a:pt x="13109362" y="237437"/>
                </a:lnTo>
                <a:lnTo>
                  <a:pt x="13136147" y="282198"/>
                </a:lnTo>
                <a:lnTo>
                  <a:pt x="13158387" y="329252"/>
                </a:lnTo>
                <a:lnTo>
                  <a:pt x="13175938" y="378249"/>
                </a:lnTo>
                <a:lnTo>
                  <a:pt x="13188653" y="428840"/>
                </a:lnTo>
                <a:lnTo>
                  <a:pt x="13196389" y="480673"/>
                </a:lnTo>
                <a:lnTo>
                  <a:pt x="13199000" y="533397"/>
                </a:lnTo>
                <a:lnTo>
                  <a:pt x="13199002" y="5636427"/>
                </a:lnTo>
                <a:lnTo>
                  <a:pt x="13196395" y="5689155"/>
                </a:lnTo>
                <a:lnTo>
                  <a:pt x="13188663" y="5740990"/>
                </a:lnTo>
                <a:lnTo>
                  <a:pt x="13175951" y="5791583"/>
                </a:lnTo>
                <a:lnTo>
                  <a:pt x="13158403" y="5840583"/>
                </a:lnTo>
                <a:lnTo>
                  <a:pt x="13136165" y="5887641"/>
                </a:lnTo>
                <a:lnTo>
                  <a:pt x="13109381" y="5932405"/>
                </a:lnTo>
                <a:lnTo>
                  <a:pt x="13078196" y="5974527"/>
                </a:lnTo>
                <a:lnTo>
                  <a:pt x="13042756" y="6013657"/>
                </a:lnTo>
                <a:lnTo>
                  <a:pt x="13003624" y="6049093"/>
                </a:lnTo>
                <a:lnTo>
                  <a:pt x="12961500" y="6080273"/>
                </a:lnTo>
                <a:lnTo>
                  <a:pt x="12916734" y="6107053"/>
                </a:lnTo>
                <a:lnTo>
                  <a:pt x="12869676" y="6129287"/>
                </a:lnTo>
                <a:lnTo>
                  <a:pt x="12820677" y="6146831"/>
                </a:lnTo>
                <a:lnTo>
                  <a:pt x="12770085" y="6159539"/>
                </a:lnTo>
                <a:lnTo>
                  <a:pt x="12718252" y="6167267"/>
                </a:lnTo>
                <a:lnTo>
                  <a:pt x="12665529" y="6169874"/>
                </a:lnTo>
                <a:lnTo>
                  <a:pt x="533435" y="6169875"/>
                </a:lnTo>
                <a:lnTo>
                  <a:pt x="480710" y="6167268"/>
                </a:lnTo>
                <a:lnTo>
                  <a:pt x="428877" y="6159536"/>
                </a:lnTo>
                <a:lnTo>
                  <a:pt x="378286" y="6146824"/>
                </a:lnTo>
                <a:lnTo>
                  <a:pt x="329288" y="6129277"/>
                </a:lnTo>
                <a:lnTo>
                  <a:pt x="282233" y="6107039"/>
                </a:lnTo>
                <a:lnTo>
                  <a:pt x="237470" y="6080257"/>
                </a:lnTo>
                <a:lnTo>
                  <a:pt x="195349" y="6049074"/>
                </a:lnTo>
                <a:lnTo>
                  <a:pt x="156221" y="6013636"/>
                </a:lnTo>
                <a:lnTo>
                  <a:pt x="120785" y="5974506"/>
                </a:lnTo>
                <a:lnTo>
                  <a:pt x="89605" y="5932384"/>
                </a:lnTo>
                <a:lnTo>
                  <a:pt x="62825" y="5887620"/>
                </a:lnTo>
                <a:lnTo>
                  <a:pt x="40591" y="5840565"/>
                </a:lnTo>
                <a:lnTo>
                  <a:pt x="23046" y="5791567"/>
                </a:lnTo>
                <a:lnTo>
                  <a:pt x="10337" y="5740977"/>
                </a:lnTo>
                <a:lnTo>
                  <a:pt x="2607" y="5689145"/>
                </a:lnTo>
                <a:lnTo>
                  <a:pt x="0" y="5636423"/>
                </a:lnTo>
                <a:lnTo>
                  <a:pt x="0" y="533394"/>
                </a:lnTo>
                <a:lnTo>
                  <a:pt x="2611" y="480671"/>
                </a:lnTo>
                <a:lnTo>
                  <a:pt x="10347" y="428840"/>
                </a:lnTo>
                <a:lnTo>
                  <a:pt x="23062" y="378253"/>
                </a:lnTo>
                <a:lnTo>
                  <a:pt x="40611" y="329259"/>
                </a:lnTo>
                <a:lnTo>
                  <a:pt x="62850" y="282208"/>
                </a:lnTo>
                <a:lnTo>
                  <a:pt x="89633" y="237449"/>
                </a:lnTo>
                <a:lnTo>
                  <a:pt x="120815" y="195333"/>
                </a:lnTo>
                <a:lnTo>
                  <a:pt x="156252" y="156209"/>
                </a:lnTo>
                <a:lnTo>
                  <a:pt x="195380" y="120777"/>
                </a:lnTo>
                <a:lnTo>
                  <a:pt x="237499" y="89601"/>
                </a:lnTo>
                <a:lnTo>
                  <a:pt x="282260" y="62824"/>
                </a:lnTo>
                <a:lnTo>
                  <a:pt x="329312" y="40591"/>
                </a:lnTo>
                <a:lnTo>
                  <a:pt x="378306" y="23048"/>
                </a:lnTo>
                <a:lnTo>
                  <a:pt x="428891" y="10339"/>
                </a:lnTo>
                <a:lnTo>
                  <a:pt x="480718" y="2610"/>
                </a:lnTo>
                <a:lnTo>
                  <a:pt x="533438" y="0"/>
                </a:lnTo>
              </a:path>
            </a:pathLst>
          </a:custGeom>
          <a:ln w="76199">
            <a:solidFill>
              <a:srgbClr val="000000"/>
            </a:solidFill>
          </a:ln>
        </p:spPr>
        <p:txBody>
          <a:bodyPr wrap="square" lIns="0" tIns="0" rIns="0" bIns="0" rtlCol="0"/>
          <a:lstStyle/>
          <a:p>
            <a:endParaRPr sz="1400"/>
          </a:p>
        </p:txBody>
      </p:sp>
      <p:pic>
        <p:nvPicPr>
          <p:cNvPr id="19" name="bg object 19"/>
          <p:cNvPicPr/>
          <p:nvPr/>
        </p:nvPicPr>
        <p:blipFill>
          <a:blip r:embed="rId2" cstate="print"/>
          <a:stretch>
            <a:fillRect/>
          </a:stretch>
        </p:blipFill>
        <p:spPr>
          <a:xfrm>
            <a:off x="5512495" y="3304068"/>
            <a:ext cx="9129706" cy="2590800"/>
          </a:xfrm>
          <a:prstGeom prst="rect">
            <a:avLst/>
          </a:prstGeom>
        </p:spPr>
      </p:pic>
      <p:pic>
        <p:nvPicPr>
          <p:cNvPr id="20" name="bg object 20"/>
          <p:cNvPicPr/>
          <p:nvPr/>
        </p:nvPicPr>
        <p:blipFill>
          <a:blip r:embed="rId3" cstate="print"/>
          <a:stretch>
            <a:fillRect/>
          </a:stretch>
        </p:blipFill>
        <p:spPr>
          <a:xfrm>
            <a:off x="3018523" y="3625881"/>
            <a:ext cx="2495550" cy="2266950"/>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8715423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ide" type="blank">
  <p:cSld name="Vide">
    <p:spTree>
      <p:nvGrpSpPr>
        <p:cNvPr id="1" name="Shape 51"/>
        <p:cNvGrpSpPr/>
        <p:nvPr/>
      </p:nvGrpSpPr>
      <p:grpSpPr>
        <a:xfrm>
          <a:off x="0" y="0"/>
          <a:ext cx="0" cy="0"/>
          <a:chOff x="0" y="0"/>
          <a:chExt cx="0" cy="0"/>
        </a:xfrm>
      </p:grpSpPr>
      <p:grpSp>
        <p:nvGrpSpPr>
          <p:cNvPr id="2" name="Groupe 1">
            <a:extLst>
              <a:ext uri="{FF2B5EF4-FFF2-40B4-BE49-F238E27FC236}">
                <a16:creationId xmlns:a16="http://schemas.microsoft.com/office/drawing/2014/main" id="{962DB934-67DC-3D40-760E-145ECC680542}"/>
              </a:ext>
            </a:extLst>
          </p:cNvPr>
          <p:cNvGrpSpPr/>
          <p:nvPr userDrawn="1"/>
        </p:nvGrpSpPr>
        <p:grpSpPr>
          <a:xfrm>
            <a:off x="15476923" y="9218849"/>
            <a:ext cx="2297370" cy="703102"/>
            <a:chOff x="7738461" y="4730467"/>
            <a:chExt cx="1148685" cy="351551"/>
          </a:xfrm>
        </p:grpSpPr>
        <p:pic>
          <p:nvPicPr>
            <p:cNvPr id="3" name="Image 2">
              <a:extLst>
                <a:ext uri="{FF2B5EF4-FFF2-40B4-BE49-F238E27FC236}">
                  <a16:creationId xmlns:a16="http://schemas.microsoft.com/office/drawing/2014/main" id="{DA60D59B-DC03-D0DB-79A7-7C695BEFD0B8}"/>
                </a:ext>
              </a:extLst>
            </p:cNvPr>
            <p:cNvPicPr>
              <a:picLocks noChangeAspect="1"/>
            </p:cNvPicPr>
            <p:nvPr/>
          </p:nvPicPr>
          <p:blipFill>
            <a:blip r:embed="rId2"/>
            <a:stretch>
              <a:fillRect/>
            </a:stretch>
          </p:blipFill>
          <p:spPr>
            <a:xfrm>
              <a:off x="7738461" y="4730467"/>
              <a:ext cx="1148685" cy="296435"/>
            </a:xfrm>
            <a:prstGeom prst="rect">
              <a:avLst/>
            </a:prstGeom>
          </p:spPr>
        </p:pic>
        <p:sp>
          <p:nvSpPr>
            <p:cNvPr id="4" name="Google Shape;97;p3">
              <a:extLst>
                <a:ext uri="{FF2B5EF4-FFF2-40B4-BE49-F238E27FC236}">
                  <a16:creationId xmlns:a16="http://schemas.microsoft.com/office/drawing/2014/main" id="{99D24BBB-FFCB-25E0-2F3E-CBA587F50EE7}"/>
                </a:ext>
              </a:extLst>
            </p:cNvPr>
            <p:cNvSpPr txBox="1"/>
            <p:nvPr/>
          </p:nvSpPr>
          <p:spPr>
            <a:xfrm>
              <a:off x="7787811" y="4963524"/>
              <a:ext cx="1014672" cy="118494"/>
            </a:xfrm>
            <a:prstGeom prst="rect">
              <a:avLst/>
            </a:prstGeom>
            <a:noFill/>
            <a:ln>
              <a:noFill/>
            </a:ln>
          </p:spPr>
          <p:txBody>
            <a:bodyPr spcFirstLastPara="1" wrap="square" lIns="0" tIns="0" rIns="0" bIns="0" anchor="t" anchorCtr="0">
              <a:spAutoFit/>
            </a:bodyPr>
            <a:lstStyle/>
            <a:p>
              <a:pPr marL="0" marR="0" lvl="0" indent="0" algn="r" defTabSz="1828800" rtl="0" eaLnBrk="1" fontAlgn="auto" latinLnBrk="0" hangingPunct="1">
                <a:lnSpc>
                  <a:spcPct val="100000"/>
                </a:lnSpc>
                <a:spcBef>
                  <a:spcPts val="0"/>
                </a:spcBef>
                <a:spcAft>
                  <a:spcPts val="0"/>
                </a:spcAft>
                <a:buClr>
                  <a:srgbClr val="000000"/>
                </a:buClr>
                <a:buSzPts val="800"/>
                <a:buFont typeface="Arial"/>
                <a:buNone/>
                <a:tabLst/>
                <a:defRPr/>
              </a:pPr>
              <a:r>
                <a:rPr kumimoji="0" lang="fr" sz="1540" b="0" i="1" u="none" strike="noStrike" kern="0" cap="none" spc="0" normalizeH="0" baseline="0" noProof="0">
                  <a:ln>
                    <a:noFill/>
                  </a:ln>
                  <a:solidFill>
                    <a:srgbClr val="FFFFFF">
                      <a:lumMod val="75000"/>
                    </a:srgbClr>
                  </a:solidFill>
                  <a:effectLst/>
                  <a:uLnTx/>
                  <a:uFillTx/>
                  <a:latin typeface="Calibri Light" panose="020F0302020204030204" pitchFamily="34" charset="0"/>
                  <a:ea typeface="Montserrat"/>
                  <a:cs typeface="Calibri Light" panose="020F0302020204030204" pitchFamily="34" charset="0"/>
                  <a:sym typeface="Montserrat"/>
                </a:rPr>
                <a:t>©2024 - Confidential</a:t>
              </a:r>
              <a:endParaRPr kumimoji="0" sz="1540" b="0" i="1" u="none" strike="noStrike" kern="0" cap="none" spc="0" normalizeH="0" baseline="0" noProof="0">
                <a:ln>
                  <a:noFill/>
                </a:ln>
                <a:solidFill>
                  <a:srgbClr val="FFFFFF">
                    <a:lumMod val="75000"/>
                  </a:srgbClr>
                </a:solidFill>
                <a:effectLst/>
                <a:uLnTx/>
                <a:uFillTx/>
                <a:latin typeface="Calibri Light" panose="020F0302020204030204" pitchFamily="34" charset="0"/>
                <a:cs typeface="Calibri Light" panose="020F0302020204030204" pitchFamily="34" charset="0"/>
                <a:sym typeface="Arial"/>
              </a:endParaRPr>
            </a:p>
          </p:txBody>
        </p:sp>
      </p:grpSp>
    </p:spTree>
    <p:extLst>
      <p:ext uri="{BB962C8B-B14F-4D97-AF65-F5344CB8AC3E}">
        <p14:creationId xmlns:p14="http://schemas.microsoft.com/office/powerpoint/2010/main" val="812158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ide" type="blank" preserve="1">
  <p:cSld name="1_Vide">
    <p:spTree>
      <p:nvGrpSpPr>
        <p:cNvPr id="1" name="Shape 51"/>
        <p:cNvGrpSpPr/>
        <p:nvPr/>
      </p:nvGrpSpPr>
      <p:grpSpPr>
        <a:xfrm>
          <a:off x="0" y="0"/>
          <a:ext cx="0" cy="0"/>
          <a:chOff x="0" y="0"/>
          <a:chExt cx="0" cy="0"/>
        </a:xfrm>
      </p:grpSpPr>
    </p:spTree>
    <p:extLst>
      <p:ext uri="{BB962C8B-B14F-4D97-AF65-F5344CB8AC3E}">
        <p14:creationId xmlns:p14="http://schemas.microsoft.com/office/powerpoint/2010/main" val="15206435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Disposition personnalisé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04EBDF2-6F89-B6FB-E8A6-38C1A2FB6E4A}"/>
              </a:ext>
            </a:extLst>
          </p:cNvPr>
          <p:cNvSpPr/>
          <p:nvPr userDrawn="1"/>
        </p:nvSpPr>
        <p:spPr>
          <a:xfrm>
            <a:off x="16263259" y="8316686"/>
            <a:ext cx="1698170" cy="1698172"/>
          </a:xfrm>
          <a:prstGeom prst="rect">
            <a:avLst/>
          </a:prstGeom>
          <a:solidFill>
            <a:srgbClr val="0333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fr-FR" sz="28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2">
            <a:extLst>
              <a:ext uri="{FF2B5EF4-FFF2-40B4-BE49-F238E27FC236}">
                <a16:creationId xmlns:a16="http://schemas.microsoft.com/office/drawing/2014/main" id="{873D4EB9-8AAC-2EC7-D461-152E26787DD7}"/>
              </a:ext>
            </a:extLst>
          </p:cNvPr>
          <p:cNvPicPr>
            <a:picLocks noChangeAspect="1" noChangeArrowheads="1"/>
          </p:cNvPicPr>
          <p:nvPr userDrawn="1"/>
        </p:nvPicPr>
        <p:blipFill rotWithShape="1">
          <a:blip r:embed="rId2"/>
          <a:srcRect l="8690" t="3059" r="3069" b="4494"/>
          <a:stretch/>
        </p:blipFill>
        <p:spPr bwMode="auto">
          <a:xfrm>
            <a:off x="0" y="0"/>
            <a:ext cx="14734036"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73D5692-F65F-2827-2F31-01E021916CC3}"/>
              </a:ext>
            </a:extLst>
          </p:cNvPr>
          <p:cNvSpPr/>
          <p:nvPr userDrawn="1"/>
        </p:nvSpPr>
        <p:spPr>
          <a:xfrm>
            <a:off x="5660573" y="0"/>
            <a:ext cx="9231086" cy="10287000"/>
          </a:xfrm>
          <a:prstGeom prst="rect">
            <a:avLst/>
          </a:prstGeom>
          <a:gradFill>
            <a:gsLst>
              <a:gs pos="64000">
                <a:srgbClr val="03336D">
                  <a:alpha val="73000"/>
                </a:srgbClr>
              </a:gs>
              <a:gs pos="3000">
                <a:srgbClr val="032835">
                  <a:alpha val="0"/>
                </a:srgbClr>
              </a:gs>
              <a:gs pos="97000">
                <a:srgbClr val="03336D"/>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fr-FR" sz="28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Image 5">
            <a:extLst>
              <a:ext uri="{FF2B5EF4-FFF2-40B4-BE49-F238E27FC236}">
                <a16:creationId xmlns:a16="http://schemas.microsoft.com/office/drawing/2014/main" id="{9A3753BA-9E25-2C77-D416-7C0BA574BFFE}"/>
              </a:ext>
            </a:extLst>
          </p:cNvPr>
          <p:cNvPicPr>
            <a:picLocks noChangeAspect="1"/>
          </p:cNvPicPr>
          <p:nvPr userDrawn="1"/>
        </p:nvPicPr>
        <p:blipFill>
          <a:blip r:embed="rId3">
            <a:alphaModFix amt="5000"/>
          </a:blip>
          <a:srcRect l="4903" t="15362" r="81095" b="15215"/>
          <a:stretch/>
        </p:blipFill>
        <p:spPr>
          <a:xfrm>
            <a:off x="8712486" y="-595902"/>
            <a:ext cx="8896852" cy="11383768"/>
          </a:xfrm>
          <a:prstGeom prst="rect">
            <a:avLst/>
          </a:prstGeom>
        </p:spPr>
      </p:pic>
    </p:spTree>
    <p:extLst>
      <p:ext uri="{BB962C8B-B14F-4D97-AF65-F5344CB8AC3E}">
        <p14:creationId xmlns:p14="http://schemas.microsoft.com/office/powerpoint/2010/main" val="9878803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Disposition personnalisé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5917DBB-01CB-F70C-000D-B12F94B9B910}"/>
              </a:ext>
            </a:extLst>
          </p:cNvPr>
          <p:cNvPicPr>
            <a:picLocks noChangeAspect="1"/>
          </p:cNvPicPr>
          <p:nvPr userDrawn="1"/>
        </p:nvPicPr>
        <p:blipFill>
          <a:blip r:embed="rId2">
            <a:alphaModFix amt="50000"/>
          </a:blip>
          <a:stretch>
            <a:fillRect/>
          </a:stretch>
        </p:blipFill>
        <p:spPr>
          <a:xfrm rot="5400000">
            <a:off x="13775145" y="5325148"/>
            <a:ext cx="4869342" cy="4203864"/>
          </a:xfrm>
          <a:prstGeom prst="rect">
            <a:avLst/>
          </a:prstGeom>
        </p:spPr>
      </p:pic>
      <p:pic>
        <p:nvPicPr>
          <p:cNvPr id="5" name="Image 4">
            <a:extLst>
              <a:ext uri="{FF2B5EF4-FFF2-40B4-BE49-F238E27FC236}">
                <a16:creationId xmlns:a16="http://schemas.microsoft.com/office/drawing/2014/main" id="{9D206B02-612D-0CDA-10D8-E8417DF89C21}"/>
              </a:ext>
            </a:extLst>
          </p:cNvPr>
          <p:cNvPicPr>
            <a:picLocks noChangeAspect="1"/>
          </p:cNvPicPr>
          <p:nvPr userDrawn="1"/>
        </p:nvPicPr>
        <p:blipFill>
          <a:blip r:embed="rId3">
            <a:alphaModFix amt="50000"/>
          </a:blip>
          <a:stretch>
            <a:fillRect/>
          </a:stretch>
        </p:blipFill>
        <p:spPr>
          <a:xfrm>
            <a:off x="-23750" y="1172194"/>
            <a:ext cx="1828800" cy="3810000"/>
          </a:xfrm>
          <a:prstGeom prst="rect">
            <a:avLst/>
          </a:prstGeom>
        </p:spPr>
      </p:pic>
      <p:pic>
        <p:nvPicPr>
          <p:cNvPr id="2" name="Image 1">
            <a:extLst>
              <a:ext uri="{FF2B5EF4-FFF2-40B4-BE49-F238E27FC236}">
                <a16:creationId xmlns:a16="http://schemas.microsoft.com/office/drawing/2014/main" id="{B3A1D21F-575C-3A1E-32D1-2FB01A986A69}"/>
              </a:ext>
            </a:extLst>
          </p:cNvPr>
          <p:cNvPicPr>
            <a:picLocks noChangeAspect="1"/>
          </p:cNvPicPr>
          <p:nvPr userDrawn="1"/>
        </p:nvPicPr>
        <p:blipFill>
          <a:blip r:embed="rId4"/>
          <a:stretch>
            <a:fillRect/>
          </a:stretch>
        </p:blipFill>
        <p:spPr>
          <a:xfrm>
            <a:off x="15476923" y="9218849"/>
            <a:ext cx="2297370" cy="592870"/>
          </a:xfrm>
          <a:prstGeom prst="rect">
            <a:avLst/>
          </a:prstGeom>
        </p:spPr>
      </p:pic>
      <p:sp>
        <p:nvSpPr>
          <p:cNvPr id="3" name="Google Shape;97;p3">
            <a:extLst>
              <a:ext uri="{FF2B5EF4-FFF2-40B4-BE49-F238E27FC236}">
                <a16:creationId xmlns:a16="http://schemas.microsoft.com/office/drawing/2014/main" id="{33D8E66F-FCF4-EFDA-F709-2ED8318FED5A}"/>
              </a:ext>
            </a:extLst>
          </p:cNvPr>
          <p:cNvSpPr txBox="1"/>
          <p:nvPr userDrawn="1"/>
        </p:nvSpPr>
        <p:spPr>
          <a:xfrm>
            <a:off x="14798676" y="9744194"/>
            <a:ext cx="2589556" cy="236988"/>
          </a:xfrm>
          <a:prstGeom prst="rect">
            <a:avLst/>
          </a:prstGeom>
          <a:noFill/>
          <a:ln>
            <a:noFill/>
          </a:ln>
        </p:spPr>
        <p:txBody>
          <a:bodyPr spcFirstLastPara="1" wrap="square" lIns="0" tIns="0" rIns="0" bIns="0" anchor="t" anchorCtr="0">
            <a:spAutoFit/>
          </a:bodyPr>
          <a:lstStyle/>
          <a:p>
            <a:pPr marL="0" marR="0" lvl="0" indent="0" algn="r" defTabSz="1828800" rtl="0" eaLnBrk="1" fontAlgn="auto" latinLnBrk="0" hangingPunct="1">
              <a:lnSpc>
                <a:spcPct val="100000"/>
              </a:lnSpc>
              <a:spcBef>
                <a:spcPts val="0"/>
              </a:spcBef>
              <a:spcAft>
                <a:spcPts val="0"/>
              </a:spcAft>
              <a:buClr>
                <a:srgbClr val="000000"/>
              </a:buClr>
              <a:buSzPts val="800"/>
              <a:buFont typeface="Arial"/>
              <a:buNone/>
              <a:tabLst/>
              <a:defRPr/>
            </a:pPr>
            <a:r>
              <a:rPr kumimoji="0" lang="fr" sz="1540" b="0" i="1" u="none" strike="noStrike" kern="0" cap="none" spc="0" normalizeH="0" baseline="0" noProof="0">
                <a:ln>
                  <a:noFill/>
                </a:ln>
                <a:solidFill>
                  <a:srgbClr val="FFFFFF">
                    <a:lumMod val="75000"/>
                  </a:srgbClr>
                </a:solidFill>
                <a:effectLst/>
                <a:uLnTx/>
                <a:uFillTx/>
                <a:latin typeface="Calibri Light" panose="020F0302020204030204" pitchFamily="34" charset="0"/>
                <a:ea typeface="Montserrat"/>
                <a:cs typeface="Calibri Light" panose="020F0302020204030204" pitchFamily="34" charset="0"/>
                <a:sym typeface="Montserrat"/>
              </a:rPr>
              <a:t>©2024 – Confidential -</a:t>
            </a:r>
            <a:endParaRPr kumimoji="0" sz="1540" b="0" i="1" u="none" strike="noStrike" kern="0" cap="none" spc="0" normalizeH="0" baseline="0" noProof="0">
              <a:ln>
                <a:noFill/>
              </a:ln>
              <a:solidFill>
                <a:srgbClr val="FFFFFF">
                  <a:lumMod val="75000"/>
                </a:srgbClr>
              </a:solidFill>
              <a:effectLst/>
              <a:uLnTx/>
              <a:uFillTx/>
              <a:latin typeface="Calibri Light" panose="020F0302020204030204" pitchFamily="34" charset="0"/>
              <a:cs typeface="Calibri Light" panose="020F0302020204030204" pitchFamily="34" charset="0"/>
              <a:sym typeface="Arial"/>
            </a:endParaRPr>
          </a:p>
        </p:txBody>
      </p:sp>
      <p:sp>
        <p:nvSpPr>
          <p:cNvPr id="9" name="Espace réservé du numéro de diapositive 5">
            <a:extLst>
              <a:ext uri="{FF2B5EF4-FFF2-40B4-BE49-F238E27FC236}">
                <a16:creationId xmlns:a16="http://schemas.microsoft.com/office/drawing/2014/main" id="{5A2ECDE3-20AF-0722-BA27-02E259120F2B}"/>
              </a:ext>
            </a:extLst>
          </p:cNvPr>
          <p:cNvSpPr>
            <a:spLocks noGrp="1"/>
          </p:cNvSpPr>
          <p:nvPr>
            <p:ph type="sldNum" sz="quarter" idx="4"/>
          </p:nvPr>
        </p:nvSpPr>
        <p:spPr>
          <a:xfrm>
            <a:off x="17245364" y="9570231"/>
            <a:ext cx="886728" cy="549274"/>
          </a:xfrm>
          <a:prstGeom prst="rect">
            <a:avLst/>
          </a:prstGeom>
        </p:spPr>
        <p:txBody>
          <a:bodyPr vert="horz" lIns="91440" tIns="45720" rIns="91440" bIns="45720" rtlCol="0" anchor="ctr"/>
          <a:lstStyle>
            <a:lvl1pPr algn="l">
              <a:defRPr lang="fr-FR" sz="1540" b="0" i="1" u="none" strike="noStrike" cap="none">
                <a:solidFill>
                  <a:schemeClr val="bg1">
                    <a:lumMod val="75000"/>
                  </a:schemeClr>
                </a:solidFill>
                <a:latin typeface="Calibri Light" panose="020F0302020204030204" pitchFamily="34" charset="0"/>
                <a:ea typeface="Montserrat"/>
                <a:cs typeface="Calibri Light" panose="020F0302020204030204" pitchFamily="34" charset="0"/>
                <a:sym typeface="Arial"/>
              </a:defRPr>
            </a:lvl1pPr>
          </a:lstStyle>
          <a:p>
            <a:pPr defTabSz="1828800">
              <a:buClr>
                <a:srgbClr val="000000"/>
              </a:buClr>
              <a:defRPr/>
            </a:pPr>
            <a:fld id="{57B9237A-31CA-7F41-944F-20ECD28CAEC9}" type="slidenum">
              <a:rPr lang="fr-FR" kern="0" smtClean="0">
                <a:solidFill>
                  <a:srgbClr val="FFFFFF">
                    <a:lumMod val="75000"/>
                  </a:srgbClr>
                </a:solidFill>
              </a:rPr>
              <a:pPr defTabSz="1828800">
                <a:buClr>
                  <a:srgbClr val="000000"/>
                </a:buClr>
                <a:defRPr/>
              </a:pPr>
              <a:t>‹N°›</a:t>
            </a:fld>
            <a:endParaRPr lang="fr-FR" kern="0">
              <a:solidFill>
                <a:srgbClr val="FFFFFF">
                  <a:lumMod val="75000"/>
                </a:srgbClr>
              </a:solidFill>
            </a:endParaRPr>
          </a:p>
        </p:txBody>
      </p:sp>
    </p:spTree>
    <p:extLst>
      <p:ext uri="{BB962C8B-B14F-4D97-AF65-F5344CB8AC3E}">
        <p14:creationId xmlns:p14="http://schemas.microsoft.com/office/powerpoint/2010/main" val="31158458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Disposition personnalisé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8CDB380-C7E1-0E5E-D3D3-3A1B1EFAC670}"/>
              </a:ext>
            </a:extLst>
          </p:cNvPr>
          <p:cNvPicPr>
            <a:picLocks noChangeAspect="1" noChangeArrowheads="1"/>
          </p:cNvPicPr>
          <p:nvPr userDrawn="1"/>
        </p:nvPicPr>
        <p:blipFill>
          <a:blip r:embed="rId2"/>
          <a:srcRect l="13420" r="13420"/>
          <a:stretch/>
        </p:blipFill>
        <p:spPr bwMode="auto">
          <a:xfrm>
            <a:off x="-22035" y="0"/>
            <a:ext cx="11323610" cy="103187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AF72A8A-4A31-8151-CA18-845EA246F0E9}"/>
              </a:ext>
            </a:extLst>
          </p:cNvPr>
          <p:cNvSpPr/>
          <p:nvPr userDrawn="1"/>
        </p:nvSpPr>
        <p:spPr>
          <a:xfrm>
            <a:off x="6729985" y="0"/>
            <a:ext cx="5509642" cy="10287000"/>
          </a:xfrm>
          <a:prstGeom prst="rect">
            <a:avLst/>
          </a:prstGeom>
          <a:gradFill>
            <a:gsLst>
              <a:gs pos="54000">
                <a:srgbClr val="FFFFFF"/>
              </a:gs>
              <a:gs pos="0">
                <a:schemeClr val="bg1">
                  <a:alpha val="0"/>
                </a:schemeClr>
              </a:gs>
              <a:gs pos="94000">
                <a:schemeClr val="bg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fr-FR" sz="28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6" name="Groupe 5">
            <a:extLst>
              <a:ext uri="{FF2B5EF4-FFF2-40B4-BE49-F238E27FC236}">
                <a16:creationId xmlns:a16="http://schemas.microsoft.com/office/drawing/2014/main" id="{F3FA59C2-48B3-1F61-0DC4-A89370C42A7A}"/>
              </a:ext>
            </a:extLst>
          </p:cNvPr>
          <p:cNvGrpSpPr/>
          <p:nvPr userDrawn="1"/>
        </p:nvGrpSpPr>
        <p:grpSpPr>
          <a:xfrm>
            <a:off x="-38968" y="1"/>
            <a:ext cx="11391440" cy="10286998"/>
            <a:chOff x="492866" y="0"/>
            <a:chExt cx="2558743" cy="5143499"/>
          </a:xfrm>
        </p:grpSpPr>
        <p:sp>
          <p:nvSpPr>
            <p:cNvPr id="7" name="Rectangle 6">
              <a:extLst>
                <a:ext uri="{FF2B5EF4-FFF2-40B4-BE49-F238E27FC236}">
                  <a16:creationId xmlns:a16="http://schemas.microsoft.com/office/drawing/2014/main" id="{3B06C54F-2ECA-92A8-EAF6-CFAB3A6A4D99}"/>
                </a:ext>
              </a:extLst>
            </p:cNvPr>
            <p:cNvSpPr/>
            <p:nvPr/>
          </p:nvSpPr>
          <p:spPr>
            <a:xfrm>
              <a:off x="492866" y="0"/>
              <a:ext cx="2558743" cy="5143499"/>
            </a:xfrm>
            <a:prstGeom prst="rect">
              <a:avLst/>
            </a:prstGeom>
            <a:solidFill>
              <a:schemeClr val="tx2">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fr-FR" sz="2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F61AC4EA-9EDD-74B5-EA0C-7DF7D4A9F8E4}"/>
                </a:ext>
              </a:extLst>
            </p:cNvPr>
            <p:cNvSpPr/>
            <p:nvPr/>
          </p:nvSpPr>
          <p:spPr>
            <a:xfrm>
              <a:off x="494945" y="0"/>
              <a:ext cx="2556664" cy="3143892"/>
            </a:xfrm>
            <a:prstGeom prst="rect">
              <a:avLst/>
            </a:prstGeom>
            <a:gradFill flip="none" rotWithShape="1">
              <a:gsLst>
                <a:gs pos="0">
                  <a:schemeClr val="tx2"/>
                </a:gs>
                <a:gs pos="100000">
                  <a:schemeClr val="tx2">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fr-FR" sz="28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9" name="Triangle 8">
            <a:extLst>
              <a:ext uri="{FF2B5EF4-FFF2-40B4-BE49-F238E27FC236}">
                <a16:creationId xmlns:a16="http://schemas.microsoft.com/office/drawing/2014/main" id="{3EBC5F70-28B2-80BA-F7E4-BFA8840CA537}"/>
              </a:ext>
            </a:extLst>
          </p:cNvPr>
          <p:cNvSpPr/>
          <p:nvPr userDrawn="1"/>
        </p:nvSpPr>
        <p:spPr>
          <a:xfrm rot="5400000">
            <a:off x="10869701" y="4897085"/>
            <a:ext cx="1458170" cy="492830"/>
          </a:xfrm>
          <a:prstGeom prst="triangle">
            <a:avLst/>
          </a:prstGeom>
          <a:solidFill>
            <a:schemeClr val="tx2">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fr-FR" sz="28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Image 1">
            <a:extLst>
              <a:ext uri="{FF2B5EF4-FFF2-40B4-BE49-F238E27FC236}">
                <a16:creationId xmlns:a16="http://schemas.microsoft.com/office/drawing/2014/main" id="{0D1457BB-06E2-C570-553E-67DF22691384}"/>
              </a:ext>
            </a:extLst>
          </p:cNvPr>
          <p:cNvPicPr>
            <a:picLocks noChangeAspect="1"/>
          </p:cNvPicPr>
          <p:nvPr userDrawn="1"/>
        </p:nvPicPr>
        <p:blipFill>
          <a:blip r:embed="rId3"/>
          <a:stretch>
            <a:fillRect/>
          </a:stretch>
        </p:blipFill>
        <p:spPr>
          <a:xfrm>
            <a:off x="15476923" y="9218849"/>
            <a:ext cx="2297370" cy="592870"/>
          </a:xfrm>
          <a:prstGeom prst="rect">
            <a:avLst/>
          </a:prstGeom>
        </p:spPr>
      </p:pic>
      <p:sp>
        <p:nvSpPr>
          <p:cNvPr id="3" name="Google Shape;97;p3">
            <a:extLst>
              <a:ext uri="{FF2B5EF4-FFF2-40B4-BE49-F238E27FC236}">
                <a16:creationId xmlns:a16="http://schemas.microsoft.com/office/drawing/2014/main" id="{052C4235-A7A7-DD12-B2DF-E09FF5CB8D47}"/>
              </a:ext>
            </a:extLst>
          </p:cNvPr>
          <p:cNvSpPr txBox="1"/>
          <p:nvPr userDrawn="1"/>
        </p:nvSpPr>
        <p:spPr>
          <a:xfrm>
            <a:off x="14798676" y="9744194"/>
            <a:ext cx="2589556" cy="236988"/>
          </a:xfrm>
          <a:prstGeom prst="rect">
            <a:avLst/>
          </a:prstGeom>
          <a:noFill/>
          <a:ln>
            <a:noFill/>
          </a:ln>
        </p:spPr>
        <p:txBody>
          <a:bodyPr spcFirstLastPara="1" wrap="square" lIns="0" tIns="0" rIns="0" bIns="0" anchor="t" anchorCtr="0">
            <a:spAutoFit/>
          </a:bodyPr>
          <a:lstStyle/>
          <a:p>
            <a:pPr marL="0" marR="0" lvl="0" indent="0" algn="r" defTabSz="1828800" rtl="0" eaLnBrk="1" fontAlgn="auto" latinLnBrk="0" hangingPunct="1">
              <a:lnSpc>
                <a:spcPct val="100000"/>
              </a:lnSpc>
              <a:spcBef>
                <a:spcPts val="0"/>
              </a:spcBef>
              <a:spcAft>
                <a:spcPts val="0"/>
              </a:spcAft>
              <a:buClr>
                <a:srgbClr val="000000"/>
              </a:buClr>
              <a:buSzPts val="800"/>
              <a:buFont typeface="Arial"/>
              <a:buNone/>
              <a:tabLst/>
              <a:defRPr/>
            </a:pPr>
            <a:r>
              <a:rPr kumimoji="0" lang="fr-FR" sz="1540" b="0" i="1" u="none" strike="noStrike" kern="0" cap="none" spc="0" normalizeH="0" baseline="0" noProof="0" dirty="0">
                <a:ln>
                  <a:noFill/>
                </a:ln>
                <a:solidFill>
                  <a:srgbClr val="FFFFFF">
                    <a:lumMod val="75000"/>
                  </a:srgbClr>
                </a:solidFill>
                <a:effectLst/>
                <a:uLnTx/>
                <a:uFillTx/>
                <a:latin typeface="Calibri Light" panose="020F0302020204030204" pitchFamily="34" charset="0"/>
                <a:ea typeface="Montserrat"/>
                <a:cs typeface="Calibri Light" panose="020F0302020204030204" pitchFamily="34" charset="0"/>
                <a:sym typeface="Montserrat"/>
              </a:rPr>
              <a:t>©2025 – </a:t>
            </a:r>
            <a:r>
              <a:rPr kumimoji="0" lang="fr-FR" sz="1540" b="0" i="1" u="none" strike="noStrike" kern="0" cap="none" spc="0" normalizeH="0" baseline="0" noProof="0" dirty="0" err="1">
                <a:ln>
                  <a:noFill/>
                </a:ln>
                <a:solidFill>
                  <a:srgbClr val="FFFFFF">
                    <a:lumMod val="75000"/>
                  </a:srgbClr>
                </a:solidFill>
                <a:effectLst/>
                <a:uLnTx/>
                <a:uFillTx/>
                <a:latin typeface="Calibri Light" panose="020F0302020204030204" pitchFamily="34" charset="0"/>
                <a:ea typeface="Montserrat"/>
                <a:cs typeface="Calibri Light" panose="020F0302020204030204" pitchFamily="34" charset="0"/>
                <a:sym typeface="Montserrat"/>
              </a:rPr>
              <a:t>Nàn-confidential</a:t>
            </a:r>
            <a:r>
              <a:rPr kumimoji="0" lang="fr-FR" sz="1540" b="0" i="1" u="none" strike="noStrike" kern="0" cap="none" spc="0" normalizeH="0" baseline="0" noProof="0" dirty="0">
                <a:ln>
                  <a:noFill/>
                </a:ln>
                <a:solidFill>
                  <a:srgbClr val="FFFFFF">
                    <a:lumMod val="75000"/>
                  </a:srgbClr>
                </a:solidFill>
                <a:effectLst/>
                <a:uLnTx/>
                <a:uFillTx/>
                <a:latin typeface="Calibri Light" panose="020F0302020204030204" pitchFamily="34" charset="0"/>
                <a:ea typeface="Montserrat"/>
                <a:cs typeface="Calibri Light" panose="020F0302020204030204" pitchFamily="34" charset="0"/>
                <a:sym typeface="Montserrat"/>
              </a:rPr>
              <a:t> -</a:t>
            </a:r>
            <a:endParaRPr kumimoji="0" lang="fr-FR" sz="1540" b="0" i="1" u="none" strike="noStrike" kern="0" cap="none" spc="0" normalizeH="0" baseline="0" noProof="0" dirty="0">
              <a:ln>
                <a:noFill/>
              </a:ln>
              <a:solidFill>
                <a:srgbClr val="FFFFFF">
                  <a:lumMod val="75000"/>
                </a:srgbClr>
              </a:solidFill>
              <a:effectLst/>
              <a:uLnTx/>
              <a:uFillTx/>
              <a:latin typeface="Calibri Light" panose="020F0302020204030204" pitchFamily="34" charset="0"/>
              <a:cs typeface="Calibri Light" panose="020F0302020204030204" pitchFamily="34" charset="0"/>
              <a:sym typeface="Arial"/>
            </a:endParaRPr>
          </a:p>
        </p:txBody>
      </p:sp>
      <p:sp>
        <p:nvSpPr>
          <p:cNvPr id="13" name="Espace réservé du numéro de diapositive 5">
            <a:extLst>
              <a:ext uri="{FF2B5EF4-FFF2-40B4-BE49-F238E27FC236}">
                <a16:creationId xmlns:a16="http://schemas.microsoft.com/office/drawing/2014/main" id="{527C031A-5C8C-0262-1C98-D9693294F1B1}"/>
              </a:ext>
            </a:extLst>
          </p:cNvPr>
          <p:cNvSpPr>
            <a:spLocks noGrp="1"/>
          </p:cNvSpPr>
          <p:nvPr>
            <p:ph type="sldNum" sz="quarter" idx="4"/>
          </p:nvPr>
        </p:nvSpPr>
        <p:spPr>
          <a:xfrm>
            <a:off x="17245364" y="9570231"/>
            <a:ext cx="886728" cy="549274"/>
          </a:xfrm>
          <a:prstGeom prst="rect">
            <a:avLst/>
          </a:prstGeom>
        </p:spPr>
        <p:txBody>
          <a:bodyPr vert="horz" lIns="91440" tIns="45720" rIns="91440" bIns="45720" rtlCol="0" anchor="ctr"/>
          <a:lstStyle>
            <a:lvl1pPr algn="l">
              <a:defRPr lang="fr-FR" sz="1540" b="0" i="1" u="none" strike="noStrike" cap="none">
                <a:solidFill>
                  <a:schemeClr val="bg1">
                    <a:lumMod val="75000"/>
                  </a:schemeClr>
                </a:solidFill>
                <a:latin typeface="Calibri Light" panose="020F0302020204030204" pitchFamily="34" charset="0"/>
                <a:ea typeface="Montserrat"/>
                <a:cs typeface="Calibri Light" panose="020F0302020204030204" pitchFamily="34" charset="0"/>
                <a:sym typeface="Arial"/>
              </a:defRPr>
            </a:lvl1pPr>
          </a:lstStyle>
          <a:p>
            <a:pPr marL="50800" defTabSz="1828800">
              <a:buClr>
                <a:srgbClr val="000000"/>
              </a:buClr>
              <a:buSzPts val="800"/>
              <a:defRPr/>
            </a:pPr>
            <a:fld id="{57B9237A-31CA-7F41-944F-20ECD28CAEC9}" type="slidenum">
              <a:rPr lang="fr-FR" kern="0" smtClean="0">
                <a:solidFill>
                  <a:srgbClr val="FFFFFF">
                    <a:lumMod val="75000"/>
                  </a:srgbClr>
                </a:solidFill>
              </a:rPr>
              <a:pPr marL="50800" defTabSz="1828800">
                <a:buClr>
                  <a:srgbClr val="000000"/>
                </a:buClr>
                <a:buSzPts val="800"/>
                <a:defRPr/>
              </a:pPr>
              <a:t>‹N°›</a:t>
            </a:fld>
            <a:endParaRPr lang="fr-FR" kern="0">
              <a:solidFill>
                <a:srgbClr val="FFFFFF">
                  <a:lumMod val="75000"/>
                </a:srgbClr>
              </a:solidFill>
            </a:endParaRPr>
          </a:p>
        </p:txBody>
      </p:sp>
    </p:spTree>
    <p:extLst>
      <p:ext uri="{BB962C8B-B14F-4D97-AF65-F5344CB8AC3E}">
        <p14:creationId xmlns:p14="http://schemas.microsoft.com/office/powerpoint/2010/main" val="42516900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ide" type="blank">
  <p:cSld name="Vide">
    <p:spTree>
      <p:nvGrpSpPr>
        <p:cNvPr id="1" name="Shape 49"/>
        <p:cNvGrpSpPr/>
        <p:nvPr/>
      </p:nvGrpSpPr>
      <p:grpSpPr>
        <a:xfrm>
          <a:off x="0" y="0"/>
          <a:ext cx="0" cy="0"/>
          <a:chOff x="0" y="0"/>
          <a:chExt cx="0" cy="0"/>
        </a:xfrm>
      </p:grpSpPr>
      <p:pic>
        <p:nvPicPr>
          <p:cNvPr id="5" name="Image 4">
            <a:extLst>
              <a:ext uri="{FF2B5EF4-FFF2-40B4-BE49-F238E27FC236}">
                <a16:creationId xmlns:a16="http://schemas.microsoft.com/office/drawing/2014/main" id="{AC68A7AD-8254-EC01-74CC-2E64845DCCD3}"/>
              </a:ext>
            </a:extLst>
          </p:cNvPr>
          <p:cNvPicPr>
            <a:picLocks noChangeAspect="1"/>
          </p:cNvPicPr>
          <p:nvPr userDrawn="1"/>
        </p:nvPicPr>
        <p:blipFill>
          <a:blip r:embed="rId2"/>
          <a:stretch>
            <a:fillRect/>
          </a:stretch>
        </p:blipFill>
        <p:spPr>
          <a:xfrm>
            <a:off x="15476923" y="9218849"/>
            <a:ext cx="2297370" cy="592870"/>
          </a:xfrm>
          <a:prstGeom prst="rect">
            <a:avLst/>
          </a:prstGeom>
        </p:spPr>
      </p:pic>
      <p:sp>
        <p:nvSpPr>
          <p:cNvPr id="6" name="Google Shape;97;p3">
            <a:extLst>
              <a:ext uri="{FF2B5EF4-FFF2-40B4-BE49-F238E27FC236}">
                <a16:creationId xmlns:a16="http://schemas.microsoft.com/office/drawing/2014/main" id="{FA820502-CFEA-7F9E-78BA-BD8E18B19D3D}"/>
              </a:ext>
            </a:extLst>
          </p:cNvPr>
          <p:cNvSpPr txBox="1"/>
          <p:nvPr userDrawn="1"/>
        </p:nvSpPr>
        <p:spPr>
          <a:xfrm>
            <a:off x="14798676" y="9744194"/>
            <a:ext cx="2589556" cy="236988"/>
          </a:xfrm>
          <a:prstGeom prst="rect">
            <a:avLst/>
          </a:prstGeom>
          <a:noFill/>
          <a:ln>
            <a:noFill/>
          </a:ln>
        </p:spPr>
        <p:txBody>
          <a:bodyPr spcFirstLastPara="1" wrap="square" lIns="0" tIns="0" rIns="0" bIns="0" anchor="t" anchorCtr="0">
            <a:spAutoFit/>
          </a:bodyPr>
          <a:lstStyle/>
          <a:p>
            <a:pPr marL="0" marR="0" lvl="0" indent="0" algn="r" defTabSz="1828800" rtl="0" eaLnBrk="1" fontAlgn="auto" latinLnBrk="0" hangingPunct="1">
              <a:lnSpc>
                <a:spcPct val="100000"/>
              </a:lnSpc>
              <a:spcBef>
                <a:spcPts val="0"/>
              </a:spcBef>
              <a:spcAft>
                <a:spcPts val="0"/>
              </a:spcAft>
              <a:buClr>
                <a:srgbClr val="000000"/>
              </a:buClr>
              <a:buSzPts val="800"/>
              <a:buFont typeface="Arial"/>
              <a:buNone/>
              <a:tabLst/>
              <a:defRPr/>
            </a:pPr>
            <a:r>
              <a:rPr kumimoji="0" lang="fr" sz="1540" b="0" i="1" u="none" strike="noStrike" kern="0" cap="none" spc="0" normalizeH="0" baseline="0" noProof="0">
                <a:ln>
                  <a:noFill/>
                </a:ln>
                <a:solidFill>
                  <a:srgbClr val="FFFFFF">
                    <a:lumMod val="75000"/>
                  </a:srgbClr>
                </a:solidFill>
                <a:effectLst/>
                <a:uLnTx/>
                <a:uFillTx/>
                <a:latin typeface="Calibri Light" panose="020F0302020204030204" pitchFamily="34" charset="0"/>
                <a:ea typeface="Montserrat"/>
                <a:cs typeface="Calibri Light" panose="020F0302020204030204" pitchFamily="34" charset="0"/>
                <a:sym typeface="Montserrat"/>
              </a:rPr>
              <a:t>©2024 – Confidential -</a:t>
            </a:r>
            <a:endParaRPr kumimoji="0" sz="1540" b="0" i="1" u="none" strike="noStrike" kern="0" cap="none" spc="0" normalizeH="0" baseline="0" noProof="0">
              <a:ln>
                <a:noFill/>
              </a:ln>
              <a:solidFill>
                <a:srgbClr val="FFFFFF">
                  <a:lumMod val="75000"/>
                </a:srgbClr>
              </a:solidFill>
              <a:effectLst/>
              <a:uLnTx/>
              <a:uFillTx/>
              <a:latin typeface="Calibri Light" panose="020F0302020204030204" pitchFamily="34" charset="0"/>
              <a:cs typeface="Calibri Light" panose="020F0302020204030204" pitchFamily="34" charset="0"/>
              <a:sym typeface="Arial"/>
            </a:endParaRPr>
          </a:p>
        </p:txBody>
      </p:sp>
      <p:sp>
        <p:nvSpPr>
          <p:cNvPr id="7" name="Espace réservé du numéro de diapositive 5">
            <a:extLst>
              <a:ext uri="{FF2B5EF4-FFF2-40B4-BE49-F238E27FC236}">
                <a16:creationId xmlns:a16="http://schemas.microsoft.com/office/drawing/2014/main" id="{17197009-7745-4187-0D20-6EB7F420BCA2}"/>
              </a:ext>
            </a:extLst>
          </p:cNvPr>
          <p:cNvSpPr>
            <a:spLocks noGrp="1"/>
          </p:cNvSpPr>
          <p:nvPr>
            <p:ph type="sldNum" sz="quarter" idx="4"/>
          </p:nvPr>
        </p:nvSpPr>
        <p:spPr>
          <a:xfrm>
            <a:off x="17245364" y="9680207"/>
            <a:ext cx="886728" cy="329321"/>
          </a:xfrm>
          <a:prstGeom prst="rect">
            <a:avLst/>
          </a:prstGeom>
        </p:spPr>
        <p:txBody>
          <a:bodyPr vert="horz" lIns="91440" tIns="45720" rIns="91440" bIns="45720" rtlCol="0" anchor="ctr"/>
          <a:lstStyle>
            <a:lvl1pPr algn="l">
              <a:defRPr lang="fr-FR" sz="1540" b="0" i="1" u="none" strike="noStrike" cap="none">
                <a:solidFill>
                  <a:schemeClr val="bg1">
                    <a:lumMod val="75000"/>
                  </a:schemeClr>
                </a:solidFill>
                <a:latin typeface="Calibri Light" panose="020F0302020204030204" pitchFamily="34" charset="0"/>
                <a:ea typeface="Montserrat"/>
                <a:cs typeface="Calibri Light" panose="020F0302020204030204" pitchFamily="34" charset="0"/>
                <a:sym typeface="Arial"/>
              </a:defRPr>
            </a:lvl1pPr>
          </a:lstStyle>
          <a:p>
            <a:pPr defTabSz="1828800">
              <a:defRPr/>
            </a:pPr>
            <a:fld id="{57B9237A-31CA-7F41-944F-20ECD28CAEC9}" type="slidenum">
              <a:rPr lang="fr-FR" kern="0" smtClean="0">
                <a:solidFill>
                  <a:srgbClr val="FFFFFF">
                    <a:lumMod val="75000"/>
                  </a:srgbClr>
                </a:solidFill>
              </a:rPr>
              <a:pPr defTabSz="1828800">
                <a:defRPr/>
              </a:pPr>
              <a:t>‹N°›</a:t>
            </a:fld>
            <a:endParaRPr lang="fr-FR" kern="0">
              <a:solidFill>
                <a:srgbClr val="FFFFFF">
                  <a:lumMod val="75000"/>
                </a:srgbClr>
              </a:solidFill>
            </a:endParaRPr>
          </a:p>
        </p:txBody>
      </p:sp>
    </p:spTree>
    <p:extLst>
      <p:ext uri="{BB962C8B-B14F-4D97-AF65-F5344CB8AC3E}">
        <p14:creationId xmlns:p14="http://schemas.microsoft.com/office/powerpoint/2010/main" val="3967171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ide" type="blank" preserve="1">
  <p:cSld name="1_Vide">
    <p:spTree>
      <p:nvGrpSpPr>
        <p:cNvPr id="1" name="Shape 49"/>
        <p:cNvGrpSpPr/>
        <p:nvPr/>
      </p:nvGrpSpPr>
      <p:grpSpPr>
        <a:xfrm>
          <a:off x="0" y="0"/>
          <a:ext cx="0" cy="0"/>
          <a:chOff x="0" y="0"/>
          <a:chExt cx="0" cy="0"/>
        </a:xfrm>
      </p:grpSpPr>
    </p:spTree>
    <p:extLst>
      <p:ext uri="{BB962C8B-B14F-4D97-AF65-F5344CB8AC3E}">
        <p14:creationId xmlns:p14="http://schemas.microsoft.com/office/powerpoint/2010/main" val="2818982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chemeClr val="bg2"/>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9A3AF1D-5A6B-40FA-096C-2C95AF80EF08}"/>
              </a:ext>
            </a:extLst>
          </p:cNvPr>
          <p:cNvPicPr>
            <a:picLocks noChangeAspect="1" noChangeArrowheads="1"/>
          </p:cNvPicPr>
          <p:nvPr userDrawn="1"/>
        </p:nvPicPr>
        <p:blipFill rotWithShape="1">
          <a:blip r:embed="rId2"/>
          <a:srcRect l="8690" t="3059" r="3069" b="4494"/>
          <a:stretch/>
        </p:blipFill>
        <p:spPr bwMode="auto">
          <a:xfrm>
            <a:off x="0" y="0"/>
            <a:ext cx="14734036" cy="10287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6AC4AEA-1672-4B1B-5998-8B516FCB8581}"/>
              </a:ext>
            </a:extLst>
          </p:cNvPr>
          <p:cNvSpPr/>
          <p:nvPr userDrawn="1"/>
        </p:nvSpPr>
        <p:spPr>
          <a:xfrm>
            <a:off x="5660573" y="0"/>
            <a:ext cx="9231086" cy="10287000"/>
          </a:xfrm>
          <a:prstGeom prst="rect">
            <a:avLst/>
          </a:prstGeom>
          <a:gradFill>
            <a:gsLst>
              <a:gs pos="64000">
                <a:srgbClr val="03336D">
                  <a:alpha val="73000"/>
                </a:srgbClr>
              </a:gs>
              <a:gs pos="3000">
                <a:srgbClr val="032835">
                  <a:alpha val="0"/>
                </a:srgbClr>
              </a:gs>
              <a:gs pos="97000">
                <a:srgbClr val="03336D"/>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fr-FR" sz="28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3" name="Image 12">
            <a:extLst>
              <a:ext uri="{FF2B5EF4-FFF2-40B4-BE49-F238E27FC236}">
                <a16:creationId xmlns:a16="http://schemas.microsoft.com/office/drawing/2014/main" id="{B1E8468A-5CE4-6B2A-F355-E2AFF99CBC64}"/>
              </a:ext>
            </a:extLst>
          </p:cNvPr>
          <p:cNvPicPr>
            <a:picLocks noChangeAspect="1"/>
          </p:cNvPicPr>
          <p:nvPr userDrawn="1"/>
        </p:nvPicPr>
        <p:blipFill>
          <a:blip r:embed="rId3">
            <a:alphaModFix amt="5000"/>
            <a:extLst>
              <a:ext uri="{BEBA8EAE-BF5A-486C-A8C5-ECC9F3942E4B}">
                <a14:imgProps xmlns:a14="http://schemas.microsoft.com/office/drawing/2010/main">
                  <a14:imgLayer r:embed="rId4">
                    <a14:imgEffect>
                      <a14:brightnessContrast bright="100000"/>
                    </a14:imgEffect>
                  </a14:imgLayer>
                </a14:imgProps>
              </a:ext>
            </a:extLst>
          </a:blip>
          <a:srcRect l="4903" t="15362" r="81095" b="15215"/>
          <a:stretch/>
        </p:blipFill>
        <p:spPr>
          <a:xfrm>
            <a:off x="8712486" y="-595902"/>
            <a:ext cx="8896852" cy="11383768"/>
          </a:xfrm>
          <a:prstGeom prst="rect">
            <a:avLst/>
          </a:prstGeom>
        </p:spPr>
      </p:pic>
    </p:spTree>
    <p:extLst>
      <p:ext uri="{BB962C8B-B14F-4D97-AF65-F5344CB8AC3E}">
        <p14:creationId xmlns:p14="http://schemas.microsoft.com/office/powerpoint/2010/main" val="36597615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5810E7A-A86C-1C06-3E9A-8A50F8F41490}"/>
              </a:ext>
            </a:extLst>
          </p:cNvPr>
          <p:cNvPicPr>
            <a:picLocks noChangeAspect="1" noChangeArrowheads="1"/>
          </p:cNvPicPr>
          <p:nvPr userDrawn="1"/>
        </p:nvPicPr>
        <p:blipFill rotWithShape="1">
          <a:blip r:embed="rId2"/>
          <a:srcRect l="37528" r="36089" b="3321"/>
          <a:stretch/>
        </p:blipFill>
        <p:spPr bwMode="auto">
          <a:xfrm>
            <a:off x="2" y="0"/>
            <a:ext cx="6048376" cy="103280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e 4">
            <a:extLst>
              <a:ext uri="{FF2B5EF4-FFF2-40B4-BE49-F238E27FC236}">
                <a16:creationId xmlns:a16="http://schemas.microsoft.com/office/drawing/2014/main" id="{4E68D2E1-9E30-ADB1-0C70-18443B4511BC}"/>
              </a:ext>
            </a:extLst>
          </p:cNvPr>
          <p:cNvGrpSpPr/>
          <p:nvPr userDrawn="1"/>
        </p:nvGrpSpPr>
        <p:grpSpPr>
          <a:xfrm>
            <a:off x="2" y="1"/>
            <a:ext cx="6048376" cy="10286998"/>
            <a:chOff x="53241" y="0"/>
            <a:chExt cx="2749262" cy="5143499"/>
          </a:xfrm>
        </p:grpSpPr>
        <p:sp>
          <p:nvSpPr>
            <p:cNvPr id="6" name="Rectangle 5">
              <a:extLst>
                <a:ext uri="{FF2B5EF4-FFF2-40B4-BE49-F238E27FC236}">
                  <a16:creationId xmlns:a16="http://schemas.microsoft.com/office/drawing/2014/main" id="{4C544FF0-2DB2-4D20-52D9-F60BE05BFC46}"/>
                </a:ext>
              </a:extLst>
            </p:cNvPr>
            <p:cNvSpPr/>
            <p:nvPr/>
          </p:nvSpPr>
          <p:spPr>
            <a:xfrm>
              <a:off x="53241" y="0"/>
              <a:ext cx="2749261" cy="5143499"/>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fr-FR" sz="2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id="{FC8DFCF7-24A3-D114-82FC-E68D2F53F88C}"/>
                </a:ext>
              </a:extLst>
            </p:cNvPr>
            <p:cNvSpPr/>
            <p:nvPr/>
          </p:nvSpPr>
          <p:spPr>
            <a:xfrm>
              <a:off x="53241" y="0"/>
              <a:ext cx="2749262" cy="3143892"/>
            </a:xfrm>
            <a:prstGeom prst="rect">
              <a:avLst/>
            </a:prstGeom>
            <a:gradFill flip="none" rotWithShape="1">
              <a:gsLst>
                <a:gs pos="0">
                  <a:schemeClr val="tx2"/>
                </a:gs>
                <a:gs pos="100000">
                  <a:schemeClr val="tx2">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fr-FR" sz="2800"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2" name="Image 1">
            <a:extLst>
              <a:ext uri="{FF2B5EF4-FFF2-40B4-BE49-F238E27FC236}">
                <a16:creationId xmlns:a16="http://schemas.microsoft.com/office/drawing/2014/main" id="{37AFD0E6-D099-A36B-BDE9-AEA5369D730C}"/>
              </a:ext>
            </a:extLst>
          </p:cNvPr>
          <p:cNvPicPr>
            <a:picLocks noChangeAspect="1"/>
          </p:cNvPicPr>
          <p:nvPr userDrawn="1"/>
        </p:nvPicPr>
        <p:blipFill>
          <a:blip r:embed="rId3"/>
          <a:stretch>
            <a:fillRect/>
          </a:stretch>
        </p:blipFill>
        <p:spPr>
          <a:xfrm>
            <a:off x="15476923" y="9218849"/>
            <a:ext cx="2297370" cy="592870"/>
          </a:xfrm>
          <a:prstGeom prst="rect">
            <a:avLst/>
          </a:prstGeom>
        </p:spPr>
      </p:pic>
      <p:sp>
        <p:nvSpPr>
          <p:cNvPr id="3" name="Google Shape;97;p3">
            <a:extLst>
              <a:ext uri="{FF2B5EF4-FFF2-40B4-BE49-F238E27FC236}">
                <a16:creationId xmlns:a16="http://schemas.microsoft.com/office/drawing/2014/main" id="{FAB9BC25-4F4F-AA0A-2BCE-BF267E262662}"/>
              </a:ext>
            </a:extLst>
          </p:cNvPr>
          <p:cNvSpPr txBox="1"/>
          <p:nvPr userDrawn="1"/>
        </p:nvSpPr>
        <p:spPr>
          <a:xfrm>
            <a:off x="14798676" y="9744194"/>
            <a:ext cx="2589556" cy="236988"/>
          </a:xfrm>
          <a:prstGeom prst="rect">
            <a:avLst/>
          </a:prstGeom>
          <a:noFill/>
          <a:ln>
            <a:noFill/>
          </a:ln>
        </p:spPr>
        <p:txBody>
          <a:bodyPr spcFirstLastPara="1" wrap="square" lIns="0" tIns="0" rIns="0" bIns="0" anchor="t" anchorCtr="0">
            <a:spAutoFit/>
          </a:bodyPr>
          <a:lstStyle/>
          <a:p>
            <a:pPr marL="0" marR="0" lvl="0" indent="0" algn="r" defTabSz="1828800" rtl="0" eaLnBrk="1" fontAlgn="auto" latinLnBrk="0" hangingPunct="1">
              <a:lnSpc>
                <a:spcPct val="100000"/>
              </a:lnSpc>
              <a:spcBef>
                <a:spcPts val="0"/>
              </a:spcBef>
              <a:spcAft>
                <a:spcPts val="0"/>
              </a:spcAft>
              <a:buClr>
                <a:srgbClr val="000000"/>
              </a:buClr>
              <a:buSzPts val="800"/>
              <a:buFont typeface="Arial"/>
              <a:buNone/>
              <a:tabLst/>
              <a:defRPr/>
            </a:pPr>
            <a:r>
              <a:rPr kumimoji="0" lang="fr" sz="1540" b="0" i="1" u="none" strike="noStrike" kern="0" cap="none" spc="0" normalizeH="0" baseline="0" noProof="0">
                <a:ln>
                  <a:noFill/>
                </a:ln>
                <a:solidFill>
                  <a:srgbClr val="FFFFFF">
                    <a:lumMod val="75000"/>
                  </a:srgbClr>
                </a:solidFill>
                <a:effectLst/>
                <a:uLnTx/>
                <a:uFillTx/>
                <a:latin typeface="Calibri Light" panose="020F0302020204030204" pitchFamily="34" charset="0"/>
                <a:ea typeface="Montserrat"/>
                <a:cs typeface="Calibri Light" panose="020F0302020204030204" pitchFamily="34" charset="0"/>
                <a:sym typeface="Montserrat"/>
              </a:rPr>
              <a:t>©2024 – Confidential -</a:t>
            </a:r>
            <a:endParaRPr kumimoji="0" sz="1540" b="0" i="1" u="none" strike="noStrike" kern="0" cap="none" spc="0" normalizeH="0" baseline="0" noProof="0">
              <a:ln>
                <a:noFill/>
              </a:ln>
              <a:solidFill>
                <a:srgbClr val="FFFFFF">
                  <a:lumMod val="75000"/>
                </a:srgbClr>
              </a:solidFill>
              <a:effectLst/>
              <a:uLnTx/>
              <a:uFillTx/>
              <a:latin typeface="Calibri Light" panose="020F0302020204030204" pitchFamily="34" charset="0"/>
              <a:cs typeface="Calibri Light" panose="020F0302020204030204" pitchFamily="34" charset="0"/>
              <a:sym typeface="Arial"/>
            </a:endParaRPr>
          </a:p>
        </p:txBody>
      </p:sp>
      <p:sp>
        <p:nvSpPr>
          <p:cNvPr id="11" name="Espace réservé du numéro de diapositive 5">
            <a:extLst>
              <a:ext uri="{FF2B5EF4-FFF2-40B4-BE49-F238E27FC236}">
                <a16:creationId xmlns:a16="http://schemas.microsoft.com/office/drawing/2014/main" id="{E0D6DED3-C8FF-E61B-1B0C-36980BF7FAF0}"/>
              </a:ext>
            </a:extLst>
          </p:cNvPr>
          <p:cNvSpPr>
            <a:spLocks noGrp="1"/>
          </p:cNvSpPr>
          <p:nvPr>
            <p:ph type="sldNum" sz="quarter" idx="4"/>
          </p:nvPr>
        </p:nvSpPr>
        <p:spPr>
          <a:xfrm>
            <a:off x="17245364" y="9680207"/>
            <a:ext cx="886728" cy="329321"/>
          </a:xfrm>
          <a:prstGeom prst="rect">
            <a:avLst/>
          </a:prstGeom>
        </p:spPr>
        <p:txBody>
          <a:bodyPr vert="horz" lIns="91440" tIns="45720" rIns="91440" bIns="45720" rtlCol="0" anchor="ctr"/>
          <a:lstStyle>
            <a:lvl1pPr algn="l">
              <a:defRPr lang="fr-FR" sz="1540" b="0" i="1" u="none" strike="noStrike" cap="none">
                <a:solidFill>
                  <a:schemeClr val="bg1">
                    <a:lumMod val="75000"/>
                  </a:schemeClr>
                </a:solidFill>
                <a:latin typeface="Calibri Light" panose="020F0302020204030204" pitchFamily="34" charset="0"/>
                <a:ea typeface="Montserrat"/>
                <a:cs typeface="Calibri Light" panose="020F0302020204030204" pitchFamily="34" charset="0"/>
                <a:sym typeface="Arial"/>
              </a:defRPr>
            </a:lvl1pPr>
          </a:lstStyle>
          <a:p>
            <a:pPr defTabSz="1828800">
              <a:defRPr/>
            </a:pPr>
            <a:fld id="{57B9237A-31CA-7F41-944F-20ECD28CAEC9}" type="slidenum">
              <a:rPr lang="fr-FR" kern="0" smtClean="0">
                <a:solidFill>
                  <a:srgbClr val="FFFFFF">
                    <a:lumMod val="75000"/>
                  </a:srgbClr>
                </a:solidFill>
              </a:rPr>
              <a:pPr defTabSz="1828800">
                <a:defRPr/>
              </a:pPr>
              <a:t>‹N°›</a:t>
            </a:fld>
            <a:endParaRPr lang="fr-FR" kern="0">
              <a:solidFill>
                <a:srgbClr val="FFFFFF">
                  <a:lumMod val="75000"/>
                </a:srgbClr>
              </a:solidFill>
            </a:endParaRPr>
          </a:p>
        </p:txBody>
      </p:sp>
    </p:spTree>
    <p:extLst>
      <p:ext uri="{BB962C8B-B14F-4D97-AF65-F5344CB8AC3E}">
        <p14:creationId xmlns:p14="http://schemas.microsoft.com/office/powerpoint/2010/main" val="16990294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ADE15A-3D5D-C49E-3C06-58A0A326A185}"/>
              </a:ext>
            </a:extLst>
          </p:cNvPr>
          <p:cNvSpPr/>
          <p:nvPr userDrawn="1"/>
        </p:nvSpPr>
        <p:spPr>
          <a:xfrm>
            <a:off x="0" y="9164320"/>
            <a:ext cx="18288000" cy="11226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fr-FR" sz="28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Image 3">
            <a:extLst>
              <a:ext uri="{FF2B5EF4-FFF2-40B4-BE49-F238E27FC236}">
                <a16:creationId xmlns:a16="http://schemas.microsoft.com/office/drawing/2014/main" id="{2B187339-459A-7D20-5C55-A7E088583778}"/>
              </a:ext>
            </a:extLst>
          </p:cNvPr>
          <p:cNvPicPr>
            <a:picLocks noChangeAspect="1"/>
          </p:cNvPicPr>
          <p:nvPr userDrawn="1"/>
        </p:nvPicPr>
        <p:blipFill>
          <a:blip r:embed="rId2">
            <a:alphaModFix/>
          </a:blip>
          <a:srcRect b="8524"/>
          <a:stretch/>
        </p:blipFill>
        <p:spPr>
          <a:xfrm flipH="1">
            <a:off x="0" y="1"/>
            <a:ext cx="6328880" cy="10307550"/>
          </a:xfrm>
          <a:prstGeom prst="rect">
            <a:avLst/>
          </a:prstGeom>
        </p:spPr>
      </p:pic>
    </p:spTree>
    <p:extLst>
      <p:ext uri="{BB962C8B-B14F-4D97-AF65-F5344CB8AC3E}">
        <p14:creationId xmlns:p14="http://schemas.microsoft.com/office/powerpoint/2010/main" val="20143689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5917DBB-01CB-F70C-000D-B12F94B9B910}"/>
              </a:ext>
            </a:extLst>
          </p:cNvPr>
          <p:cNvPicPr>
            <a:picLocks noChangeAspect="1"/>
          </p:cNvPicPr>
          <p:nvPr userDrawn="1"/>
        </p:nvPicPr>
        <p:blipFill>
          <a:blip r:embed="rId2">
            <a:alphaModFix amt="50000"/>
          </a:blip>
          <a:stretch>
            <a:fillRect/>
          </a:stretch>
        </p:blipFill>
        <p:spPr>
          <a:xfrm rot="5400000">
            <a:off x="13775145" y="5325148"/>
            <a:ext cx="4869342" cy="4203864"/>
          </a:xfrm>
          <a:prstGeom prst="rect">
            <a:avLst/>
          </a:prstGeom>
        </p:spPr>
      </p:pic>
      <p:pic>
        <p:nvPicPr>
          <p:cNvPr id="5" name="Image 4">
            <a:extLst>
              <a:ext uri="{FF2B5EF4-FFF2-40B4-BE49-F238E27FC236}">
                <a16:creationId xmlns:a16="http://schemas.microsoft.com/office/drawing/2014/main" id="{9D206B02-612D-0CDA-10D8-E8417DF89C21}"/>
              </a:ext>
            </a:extLst>
          </p:cNvPr>
          <p:cNvPicPr>
            <a:picLocks noChangeAspect="1"/>
          </p:cNvPicPr>
          <p:nvPr userDrawn="1"/>
        </p:nvPicPr>
        <p:blipFill>
          <a:blip r:embed="rId3">
            <a:alphaModFix amt="50000"/>
          </a:blip>
          <a:stretch>
            <a:fillRect/>
          </a:stretch>
        </p:blipFill>
        <p:spPr>
          <a:xfrm>
            <a:off x="-23750" y="1172194"/>
            <a:ext cx="1828800" cy="3810000"/>
          </a:xfrm>
          <a:prstGeom prst="rect">
            <a:avLst/>
          </a:prstGeom>
        </p:spPr>
      </p:pic>
      <p:pic>
        <p:nvPicPr>
          <p:cNvPr id="2" name="Image 1">
            <a:extLst>
              <a:ext uri="{FF2B5EF4-FFF2-40B4-BE49-F238E27FC236}">
                <a16:creationId xmlns:a16="http://schemas.microsoft.com/office/drawing/2014/main" id="{B3A1D21F-575C-3A1E-32D1-2FB01A986A69}"/>
              </a:ext>
            </a:extLst>
          </p:cNvPr>
          <p:cNvPicPr>
            <a:picLocks noChangeAspect="1"/>
          </p:cNvPicPr>
          <p:nvPr userDrawn="1"/>
        </p:nvPicPr>
        <p:blipFill>
          <a:blip r:embed="rId4"/>
          <a:stretch>
            <a:fillRect/>
          </a:stretch>
        </p:blipFill>
        <p:spPr>
          <a:xfrm>
            <a:off x="15476923" y="9218849"/>
            <a:ext cx="2297370" cy="592870"/>
          </a:xfrm>
          <a:prstGeom prst="rect">
            <a:avLst/>
          </a:prstGeom>
        </p:spPr>
      </p:pic>
      <p:sp>
        <p:nvSpPr>
          <p:cNvPr id="3" name="Google Shape;97;p3">
            <a:extLst>
              <a:ext uri="{FF2B5EF4-FFF2-40B4-BE49-F238E27FC236}">
                <a16:creationId xmlns:a16="http://schemas.microsoft.com/office/drawing/2014/main" id="{33D8E66F-FCF4-EFDA-F709-2ED8318FED5A}"/>
              </a:ext>
            </a:extLst>
          </p:cNvPr>
          <p:cNvSpPr txBox="1"/>
          <p:nvPr userDrawn="1"/>
        </p:nvSpPr>
        <p:spPr>
          <a:xfrm>
            <a:off x="14798676" y="9744194"/>
            <a:ext cx="2589556" cy="236988"/>
          </a:xfrm>
          <a:prstGeom prst="rect">
            <a:avLst/>
          </a:prstGeom>
          <a:noFill/>
          <a:ln>
            <a:noFill/>
          </a:ln>
        </p:spPr>
        <p:txBody>
          <a:bodyPr spcFirstLastPara="1" wrap="square" lIns="0" tIns="0" rIns="0" bIns="0" anchor="t" anchorCtr="0">
            <a:spAutoFit/>
          </a:bodyPr>
          <a:lstStyle/>
          <a:p>
            <a:pPr marL="0" marR="0" lvl="0" indent="0" algn="r" defTabSz="1828800" rtl="0" eaLnBrk="1" fontAlgn="auto" latinLnBrk="0" hangingPunct="1">
              <a:lnSpc>
                <a:spcPct val="100000"/>
              </a:lnSpc>
              <a:spcBef>
                <a:spcPts val="0"/>
              </a:spcBef>
              <a:spcAft>
                <a:spcPts val="0"/>
              </a:spcAft>
              <a:buClr>
                <a:srgbClr val="000000"/>
              </a:buClr>
              <a:buSzPts val="800"/>
              <a:buFont typeface="Arial"/>
              <a:buNone/>
              <a:tabLst/>
              <a:defRPr/>
            </a:pPr>
            <a:r>
              <a:rPr kumimoji="0" lang="fr" sz="1540" b="0" i="1" u="none" strike="noStrike" kern="0" cap="none" spc="0" normalizeH="0" baseline="0" noProof="0">
                <a:ln>
                  <a:noFill/>
                </a:ln>
                <a:solidFill>
                  <a:srgbClr val="FFFFFF">
                    <a:lumMod val="75000"/>
                  </a:srgbClr>
                </a:solidFill>
                <a:effectLst/>
                <a:uLnTx/>
                <a:uFillTx/>
                <a:latin typeface="Calibri Light" panose="020F0302020204030204" pitchFamily="34" charset="0"/>
                <a:ea typeface="Montserrat"/>
                <a:cs typeface="Calibri Light" panose="020F0302020204030204" pitchFamily="34" charset="0"/>
                <a:sym typeface="Montserrat"/>
              </a:rPr>
              <a:t>©2024 – Confidential -</a:t>
            </a:r>
            <a:endParaRPr kumimoji="0" sz="1540" b="0" i="1" u="none" strike="noStrike" kern="0" cap="none" spc="0" normalizeH="0" baseline="0" noProof="0">
              <a:ln>
                <a:noFill/>
              </a:ln>
              <a:solidFill>
                <a:srgbClr val="FFFFFF">
                  <a:lumMod val="75000"/>
                </a:srgbClr>
              </a:solidFill>
              <a:effectLst/>
              <a:uLnTx/>
              <a:uFillTx/>
              <a:latin typeface="Calibri Light" panose="020F0302020204030204" pitchFamily="34" charset="0"/>
              <a:cs typeface="Calibri Light" panose="020F0302020204030204" pitchFamily="34" charset="0"/>
              <a:sym typeface="Arial"/>
            </a:endParaRPr>
          </a:p>
        </p:txBody>
      </p:sp>
      <p:sp>
        <p:nvSpPr>
          <p:cNvPr id="9" name="Espace réservé du numéro de diapositive 5">
            <a:extLst>
              <a:ext uri="{FF2B5EF4-FFF2-40B4-BE49-F238E27FC236}">
                <a16:creationId xmlns:a16="http://schemas.microsoft.com/office/drawing/2014/main" id="{5A2ECDE3-20AF-0722-BA27-02E259120F2B}"/>
              </a:ext>
            </a:extLst>
          </p:cNvPr>
          <p:cNvSpPr>
            <a:spLocks noGrp="1"/>
          </p:cNvSpPr>
          <p:nvPr>
            <p:ph type="sldNum" sz="quarter" idx="4"/>
          </p:nvPr>
        </p:nvSpPr>
        <p:spPr>
          <a:xfrm>
            <a:off x="17245364" y="9680207"/>
            <a:ext cx="886728" cy="329321"/>
          </a:xfrm>
          <a:prstGeom prst="rect">
            <a:avLst/>
          </a:prstGeom>
        </p:spPr>
        <p:txBody>
          <a:bodyPr vert="horz" lIns="91440" tIns="45720" rIns="91440" bIns="45720" rtlCol="0" anchor="ctr"/>
          <a:lstStyle>
            <a:lvl1pPr algn="l">
              <a:defRPr lang="fr-FR" sz="1540" b="0" i="1" u="none" strike="noStrike" cap="none">
                <a:solidFill>
                  <a:schemeClr val="bg1">
                    <a:lumMod val="75000"/>
                  </a:schemeClr>
                </a:solidFill>
                <a:latin typeface="Calibri Light" panose="020F0302020204030204" pitchFamily="34" charset="0"/>
                <a:ea typeface="Montserrat"/>
                <a:cs typeface="Calibri Light" panose="020F0302020204030204" pitchFamily="34" charset="0"/>
                <a:sym typeface="Arial"/>
              </a:defRPr>
            </a:lvl1pPr>
          </a:lstStyle>
          <a:p>
            <a:pPr defTabSz="1828800">
              <a:defRPr/>
            </a:pPr>
            <a:fld id="{57B9237A-31CA-7F41-944F-20ECD28CAEC9}" type="slidenum">
              <a:rPr lang="fr-FR" kern="0" smtClean="0">
                <a:solidFill>
                  <a:srgbClr val="FFFFFF">
                    <a:lumMod val="75000"/>
                  </a:srgbClr>
                </a:solidFill>
              </a:rPr>
              <a:pPr defTabSz="1828800">
                <a:defRPr/>
              </a:pPr>
              <a:t>‹N°›</a:t>
            </a:fld>
            <a:endParaRPr lang="fr-FR" kern="0">
              <a:solidFill>
                <a:srgbClr val="FFFFFF">
                  <a:lumMod val="75000"/>
                </a:srgbClr>
              </a:solidFill>
            </a:endParaRPr>
          </a:p>
        </p:txBody>
      </p:sp>
    </p:spTree>
    <p:extLst>
      <p:ext uri="{BB962C8B-B14F-4D97-AF65-F5344CB8AC3E}">
        <p14:creationId xmlns:p14="http://schemas.microsoft.com/office/powerpoint/2010/main" val="31376105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8CDB380-C7E1-0E5E-D3D3-3A1B1EFAC670}"/>
              </a:ext>
            </a:extLst>
          </p:cNvPr>
          <p:cNvPicPr>
            <a:picLocks noChangeAspect="1" noChangeArrowheads="1"/>
          </p:cNvPicPr>
          <p:nvPr userDrawn="1"/>
        </p:nvPicPr>
        <p:blipFill>
          <a:blip r:embed="rId2"/>
          <a:srcRect l="13420" r="13420"/>
          <a:stretch/>
        </p:blipFill>
        <p:spPr bwMode="auto">
          <a:xfrm>
            <a:off x="-22035" y="0"/>
            <a:ext cx="11323610" cy="103187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AF72A8A-4A31-8151-CA18-845EA246F0E9}"/>
              </a:ext>
            </a:extLst>
          </p:cNvPr>
          <p:cNvSpPr/>
          <p:nvPr userDrawn="1"/>
        </p:nvSpPr>
        <p:spPr>
          <a:xfrm>
            <a:off x="6729985" y="0"/>
            <a:ext cx="5509642" cy="10287000"/>
          </a:xfrm>
          <a:prstGeom prst="rect">
            <a:avLst/>
          </a:prstGeom>
          <a:gradFill>
            <a:gsLst>
              <a:gs pos="54000">
                <a:srgbClr val="FFFFFF"/>
              </a:gs>
              <a:gs pos="0">
                <a:schemeClr val="bg1">
                  <a:alpha val="0"/>
                </a:schemeClr>
              </a:gs>
              <a:gs pos="94000">
                <a:schemeClr val="bg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fr-FR" sz="28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6" name="Groupe 5">
            <a:extLst>
              <a:ext uri="{FF2B5EF4-FFF2-40B4-BE49-F238E27FC236}">
                <a16:creationId xmlns:a16="http://schemas.microsoft.com/office/drawing/2014/main" id="{F3FA59C2-48B3-1F61-0DC4-A89370C42A7A}"/>
              </a:ext>
            </a:extLst>
          </p:cNvPr>
          <p:cNvGrpSpPr/>
          <p:nvPr userDrawn="1"/>
        </p:nvGrpSpPr>
        <p:grpSpPr>
          <a:xfrm>
            <a:off x="-38968" y="1"/>
            <a:ext cx="11391440" cy="10286998"/>
            <a:chOff x="492866" y="0"/>
            <a:chExt cx="2558743" cy="5143499"/>
          </a:xfrm>
        </p:grpSpPr>
        <p:sp>
          <p:nvSpPr>
            <p:cNvPr id="7" name="Rectangle 6">
              <a:extLst>
                <a:ext uri="{FF2B5EF4-FFF2-40B4-BE49-F238E27FC236}">
                  <a16:creationId xmlns:a16="http://schemas.microsoft.com/office/drawing/2014/main" id="{3B06C54F-2ECA-92A8-EAF6-CFAB3A6A4D99}"/>
                </a:ext>
              </a:extLst>
            </p:cNvPr>
            <p:cNvSpPr/>
            <p:nvPr/>
          </p:nvSpPr>
          <p:spPr>
            <a:xfrm>
              <a:off x="492866" y="0"/>
              <a:ext cx="2558743" cy="5143499"/>
            </a:xfrm>
            <a:prstGeom prst="rect">
              <a:avLst/>
            </a:prstGeom>
            <a:solidFill>
              <a:schemeClr val="tx2">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fr-FR" sz="2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F61AC4EA-9EDD-74B5-EA0C-7DF7D4A9F8E4}"/>
                </a:ext>
              </a:extLst>
            </p:cNvPr>
            <p:cNvSpPr/>
            <p:nvPr/>
          </p:nvSpPr>
          <p:spPr>
            <a:xfrm>
              <a:off x="494945" y="0"/>
              <a:ext cx="2556664" cy="3143892"/>
            </a:xfrm>
            <a:prstGeom prst="rect">
              <a:avLst/>
            </a:prstGeom>
            <a:gradFill flip="none" rotWithShape="1">
              <a:gsLst>
                <a:gs pos="0">
                  <a:schemeClr val="tx2"/>
                </a:gs>
                <a:gs pos="100000">
                  <a:schemeClr val="tx2">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fr-FR" sz="28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9" name="Triangle 8">
            <a:extLst>
              <a:ext uri="{FF2B5EF4-FFF2-40B4-BE49-F238E27FC236}">
                <a16:creationId xmlns:a16="http://schemas.microsoft.com/office/drawing/2014/main" id="{3EBC5F70-28B2-80BA-F7E4-BFA8840CA537}"/>
              </a:ext>
            </a:extLst>
          </p:cNvPr>
          <p:cNvSpPr/>
          <p:nvPr userDrawn="1"/>
        </p:nvSpPr>
        <p:spPr>
          <a:xfrm rot="5400000">
            <a:off x="10869701" y="4897085"/>
            <a:ext cx="1458170" cy="492830"/>
          </a:xfrm>
          <a:prstGeom prst="triangle">
            <a:avLst/>
          </a:prstGeom>
          <a:solidFill>
            <a:schemeClr val="tx2">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fr-FR" sz="28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Image 1">
            <a:extLst>
              <a:ext uri="{FF2B5EF4-FFF2-40B4-BE49-F238E27FC236}">
                <a16:creationId xmlns:a16="http://schemas.microsoft.com/office/drawing/2014/main" id="{0D1457BB-06E2-C570-553E-67DF22691384}"/>
              </a:ext>
            </a:extLst>
          </p:cNvPr>
          <p:cNvPicPr>
            <a:picLocks noChangeAspect="1"/>
          </p:cNvPicPr>
          <p:nvPr userDrawn="1"/>
        </p:nvPicPr>
        <p:blipFill>
          <a:blip r:embed="rId3"/>
          <a:stretch>
            <a:fillRect/>
          </a:stretch>
        </p:blipFill>
        <p:spPr>
          <a:xfrm>
            <a:off x="15476923" y="9218849"/>
            <a:ext cx="2297370" cy="592870"/>
          </a:xfrm>
          <a:prstGeom prst="rect">
            <a:avLst/>
          </a:prstGeom>
        </p:spPr>
      </p:pic>
      <p:sp>
        <p:nvSpPr>
          <p:cNvPr id="3" name="Google Shape;97;p3">
            <a:extLst>
              <a:ext uri="{FF2B5EF4-FFF2-40B4-BE49-F238E27FC236}">
                <a16:creationId xmlns:a16="http://schemas.microsoft.com/office/drawing/2014/main" id="{052C4235-A7A7-DD12-B2DF-E09FF5CB8D47}"/>
              </a:ext>
            </a:extLst>
          </p:cNvPr>
          <p:cNvSpPr txBox="1"/>
          <p:nvPr userDrawn="1"/>
        </p:nvSpPr>
        <p:spPr>
          <a:xfrm>
            <a:off x="14798676" y="9744194"/>
            <a:ext cx="2589556" cy="236988"/>
          </a:xfrm>
          <a:prstGeom prst="rect">
            <a:avLst/>
          </a:prstGeom>
          <a:noFill/>
          <a:ln>
            <a:noFill/>
          </a:ln>
        </p:spPr>
        <p:txBody>
          <a:bodyPr spcFirstLastPara="1" wrap="square" lIns="0" tIns="0" rIns="0" bIns="0" anchor="t" anchorCtr="0">
            <a:spAutoFit/>
          </a:bodyPr>
          <a:lstStyle/>
          <a:p>
            <a:pPr marL="0" marR="0" lvl="0" indent="0" algn="r" defTabSz="1828800" rtl="0" eaLnBrk="1" fontAlgn="auto" latinLnBrk="0" hangingPunct="1">
              <a:lnSpc>
                <a:spcPct val="100000"/>
              </a:lnSpc>
              <a:spcBef>
                <a:spcPts val="0"/>
              </a:spcBef>
              <a:spcAft>
                <a:spcPts val="0"/>
              </a:spcAft>
              <a:buClr>
                <a:srgbClr val="000000"/>
              </a:buClr>
              <a:buSzPts val="800"/>
              <a:buFont typeface="Arial"/>
              <a:buNone/>
              <a:tabLst/>
              <a:defRPr/>
            </a:pPr>
            <a:r>
              <a:rPr kumimoji="0" lang="fr" sz="1540" b="0" i="1" u="none" strike="noStrike" kern="0" cap="none" spc="0" normalizeH="0" baseline="0" noProof="0">
                <a:ln>
                  <a:noFill/>
                </a:ln>
                <a:solidFill>
                  <a:srgbClr val="FFFFFF">
                    <a:lumMod val="75000"/>
                  </a:srgbClr>
                </a:solidFill>
                <a:effectLst/>
                <a:uLnTx/>
                <a:uFillTx/>
                <a:latin typeface="Calibri Light" panose="020F0302020204030204" pitchFamily="34" charset="0"/>
                <a:ea typeface="Montserrat"/>
                <a:cs typeface="Calibri Light" panose="020F0302020204030204" pitchFamily="34" charset="0"/>
                <a:sym typeface="Montserrat"/>
              </a:rPr>
              <a:t>©2024 – Confidential -</a:t>
            </a:r>
            <a:endParaRPr kumimoji="0" sz="1540" b="0" i="1" u="none" strike="noStrike" kern="0" cap="none" spc="0" normalizeH="0" baseline="0" noProof="0">
              <a:ln>
                <a:noFill/>
              </a:ln>
              <a:solidFill>
                <a:srgbClr val="FFFFFF">
                  <a:lumMod val="75000"/>
                </a:srgbClr>
              </a:solidFill>
              <a:effectLst/>
              <a:uLnTx/>
              <a:uFillTx/>
              <a:latin typeface="Calibri Light" panose="020F0302020204030204" pitchFamily="34" charset="0"/>
              <a:cs typeface="Calibri Light" panose="020F0302020204030204" pitchFamily="34" charset="0"/>
              <a:sym typeface="Arial"/>
            </a:endParaRPr>
          </a:p>
        </p:txBody>
      </p:sp>
      <p:sp>
        <p:nvSpPr>
          <p:cNvPr id="13" name="Espace réservé du numéro de diapositive 5">
            <a:extLst>
              <a:ext uri="{FF2B5EF4-FFF2-40B4-BE49-F238E27FC236}">
                <a16:creationId xmlns:a16="http://schemas.microsoft.com/office/drawing/2014/main" id="{527C031A-5C8C-0262-1C98-D9693294F1B1}"/>
              </a:ext>
            </a:extLst>
          </p:cNvPr>
          <p:cNvSpPr>
            <a:spLocks noGrp="1"/>
          </p:cNvSpPr>
          <p:nvPr>
            <p:ph type="sldNum" sz="quarter" idx="4"/>
          </p:nvPr>
        </p:nvSpPr>
        <p:spPr>
          <a:xfrm>
            <a:off x="17245364" y="9680207"/>
            <a:ext cx="886728" cy="329321"/>
          </a:xfrm>
          <a:prstGeom prst="rect">
            <a:avLst/>
          </a:prstGeom>
        </p:spPr>
        <p:txBody>
          <a:bodyPr vert="horz" lIns="91440" tIns="45720" rIns="91440" bIns="45720" rtlCol="0" anchor="ctr"/>
          <a:lstStyle>
            <a:lvl1pPr algn="l">
              <a:defRPr lang="fr-FR" sz="1540" b="0" i="1" u="none" strike="noStrike" cap="none">
                <a:solidFill>
                  <a:schemeClr val="bg1">
                    <a:lumMod val="75000"/>
                  </a:schemeClr>
                </a:solidFill>
                <a:latin typeface="Calibri Light" panose="020F0302020204030204" pitchFamily="34" charset="0"/>
                <a:ea typeface="Montserrat"/>
                <a:cs typeface="Calibri Light" panose="020F0302020204030204" pitchFamily="34" charset="0"/>
                <a:sym typeface="Arial"/>
              </a:defRPr>
            </a:lvl1pPr>
          </a:lstStyle>
          <a:p>
            <a:pPr defTabSz="1828800">
              <a:defRPr/>
            </a:pPr>
            <a:fld id="{57B9237A-31CA-7F41-944F-20ECD28CAEC9}" type="slidenum">
              <a:rPr lang="fr-FR" kern="0" smtClean="0">
                <a:solidFill>
                  <a:srgbClr val="FFFFFF">
                    <a:lumMod val="75000"/>
                  </a:srgbClr>
                </a:solidFill>
              </a:rPr>
              <a:pPr defTabSz="1828800">
                <a:defRPr/>
              </a:pPr>
              <a:t>‹N°›</a:t>
            </a:fld>
            <a:endParaRPr lang="fr-FR" kern="0">
              <a:solidFill>
                <a:srgbClr val="FFFFFF">
                  <a:lumMod val="75000"/>
                </a:srgbClr>
              </a:solidFill>
            </a:endParaRPr>
          </a:p>
        </p:txBody>
      </p:sp>
    </p:spTree>
    <p:extLst>
      <p:ext uri="{BB962C8B-B14F-4D97-AF65-F5344CB8AC3E}">
        <p14:creationId xmlns:p14="http://schemas.microsoft.com/office/powerpoint/2010/main" val="5811665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7893993-5E11-D9D3-261F-010F476132DA}"/>
              </a:ext>
            </a:extLst>
          </p:cNvPr>
          <p:cNvPicPr>
            <a:picLocks noChangeAspect="1" noChangeArrowheads="1"/>
          </p:cNvPicPr>
          <p:nvPr userDrawn="1"/>
        </p:nvPicPr>
        <p:blipFill rotWithShape="1">
          <a:blip r:embed="rId2"/>
          <a:srcRect l="-10031" r="30953"/>
          <a:stretch/>
        </p:blipFill>
        <p:spPr bwMode="auto">
          <a:xfrm flipH="1">
            <a:off x="-22035" y="0"/>
            <a:ext cx="12239626" cy="103187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F1C3068-AFC3-3AAC-99BE-FBECE66A6A0E}"/>
              </a:ext>
            </a:extLst>
          </p:cNvPr>
          <p:cNvSpPr/>
          <p:nvPr userDrawn="1"/>
        </p:nvSpPr>
        <p:spPr>
          <a:xfrm>
            <a:off x="6729985" y="0"/>
            <a:ext cx="5509642" cy="10287000"/>
          </a:xfrm>
          <a:prstGeom prst="rect">
            <a:avLst/>
          </a:prstGeom>
          <a:gradFill>
            <a:gsLst>
              <a:gs pos="54000">
                <a:srgbClr val="FFFFFF"/>
              </a:gs>
              <a:gs pos="0">
                <a:schemeClr val="bg1">
                  <a:alpha val="0"/>
                </a:schemeClr>
              </a:gs>
              <a:gs pos="94000">
                <a:schemeClr val="bg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fr-FR" sz="28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6" name="Groupe 5">
            <a:extLst>
              <a:ext uri="{FF2B5EF4-FFF2-40B4-BE49-F238E27FC236}">
                <a16:creationId xmlns:a16="http://schemas.microsoft.com/office/drawing/2014/main" id="{8C7FB1C3-6496-4E04-29F5-804D1D90B938}"/>
              </a:ext>
            </a:extLst>
          </p:cNvPr>
          <p:cNvGrpSpPr/>
          <p:nvPr userDrawn="1"/>
        </p:nvGrpSpPr>
        <p:grpSpPr>
          <a:xfrm>
            <a:off x="-27989" y="507"/>
            <a:ext cx="11398726" cy="10286998"/>
            <a:chOff x="965496" y="0"/>
            <a:chExt cx="2560380" cy="5143499"/>
          </a:xfrm>
        </p:grpSpPr>
        <p:sp>
          <p:nvSpPr>
            <p:cNvPr id="7" name="Rectangle 6">
              <a:extLst>
                <a:ext uri="{FF2B5EF4-FFF2-40B4-BE49-F238E27FC236}">
                  <a16:creationId xmlns:a16="http://schemas.microsoft.com/office/drawing/2014/main" id="{33D19200-E2DD-5937-176F-7E49D7C73CC1}"/>
                </a:ext>
              </a:extLst>
            </p:cNvPr>
            <p:cNvSpPr/>
            <p:nvPr/>
          </p:nvSpPr>
          <p:spPr>
            <a:xfrm>
              <a:off x="967133" y="0"/>
              <a:ext cx="2558743" cy="5143499"/>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fr-FR" sz="2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E4BA2812-F44F-A2E4-793B-98DD7170A882}"/>
                </a:ext>
              </a:extLst>
            </p:cNvPr>
            <p:cNvSpPr/>
            <p:nvPr/>
          </p:nvSpPr>
          <p:spPr>
            <a:xfrm>
              <a:off x="965496" y="0"/>
              <a:ext cx="2556664" cy="3143892"/>
            </a:xfrm>
            <a:prstGeom prst="rect">
              <a:avLst/>
            </a:prstGeom>
            <a:gradFill flip="none" rotWithShape="1">
              <a:gsLst>
                <a:gs pos="0">
                  <a:schemeClr val="tx2"/>
                </a:gs>
                <a:gs pos="100000">
                  <a:schemeClr val="tx2">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fr-FR" sz="28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9" name="Triangle 8">
            <a:extLst>
              <a:ext uri="{FF2B5EF4-FFF2-40B4-BE49-F238E27FC236}">
                <a16:creationId xmlns:a16="http://schemas.microsoft.com/office/drawing/2014/main" id="{D85EDE0A-B2BE-F67C-3D4B-501278051709}"/>
              </a:ext>
            </a:extLst>
          </p:cNvPr>
          <p:cNvSpPr/>
          <p:nvPr userDrawn="1"/>
        </p:nvSpPr>
        <p:spPr>
          <a:xfrm rot="5400000">
            <a:off x="10876879" y="4897085"/>
            <a:ext cx="1458170" cy="492830"/>
          </a:xfrm>
          <a:prstGeom prst="triangle">
            <a:avLst/>
          </a:prstGeom>
          <a:solidFill>
            <a:schemeClr val="tx2">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fr-FR" sz="28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Image 1">
            <a:extLst>
              <a:ext uri="{FF2B5EF4-FFF2-40B4-BE49-F238E27FC236}">
                <a16:creationId xmlns:a16="http://schemas.microsoft.com/office/drawing/2014/main" id="{97343C00-2DC2-8188-68B8-AB125A1F0038}"/>
              </a:ext>
            </a:extLst>
          </p:cNvPr>
          <p:cNvPicPr>
            <a:picLocks noChangeAspect="1"/>
          </p:cNvPicPr>
          <p:nvPr userDrawn="1"/>
        </p:nvPicPr>
        <p:blipFill>
          <a:blip r:embed="rId3"/>
          <a:stretch>
            <a:fillRect/>
          </a:stretch>
        </p:blipFill>
        <p:spPr>
          <a:xfrm>
            <a:off x="15476923" y="9218849"/>
            <a:ext cx="2297370" cy="592870"/>
          </a:xfrm>
          <a:prstGeom prst="rect">
            <a:avLst/>
          </a:prstGeom>
        </p:spPr>
      </p:pic>
      <p:sp>
        <p:nvSpPr>
          <p:cNvPr id="3" name="Google Shape;97;p3">
            <a:extLst>
              <a:ext uri="{FF2B5EF4-FFF2-40B4-BE49-F238E27FC236}">
                <a16:creationId xmlns:a16="http://schemas.microsoft.com/office/drawing/2014/main" id="{8E79791C-19C6-0A80-E89D-2505B2AB579A}"/>
              </a:ext>
            </a:extLst>
          </p:cNvPr>
          <p:cNvSpPr txBox="1"/>
          <p:nvPr userDrawn="1"/>
        </p:nvSpPr>
        <p:spPr>
          <a:xfrm>
            <a:off x="14798676" y="9744194"/>
            <a:ext cx="2589556" cy="236988"/>
          </a:xfrm>
          <a:prstGeom prst="rect">
            <a:avLst/>
          </a:prstGeom>
          <a:noFill/>
          <a:ln>
            <a:noFill/>
          </a:ln>
        </p:spPr>
        <p:txBody>
          <a:bodyPr spcFirstLastPara="1" wrap="square" lIns="0" tIns="0" rIns="0" bIns="0" anchor="t" anchorCtr="0">
            <a:spAutoFit/>
          </a:bodyPr>
          <a:lstStyle/>
          <a:p>
            <a:pPr marL="0" marR="0" lvl="0" indent="0" algn="r" defTabSz="1828800" rtl="0" eaLnBrk="1" fontAlgn="auto" latinLnBrk="0" hangingPunct="1">
              <a:lnSpc>
                <a:spcPct val="100000"/>
              </a:lnSpc>
              <a:spcBef>
                <a:spcPts val="0"/>
              </a:spcBef>
              <a:spcAft>
                <a:spcPts val="0"/>
              </a:spcAft>
              <a:buClr>
                <a:srgbClr val="000000"/>
              </a:buClr>
              <a:buSzPts val="800"/>
              <a:buFont typeface="Arial"/>
              <a:buNone/>
              <a:tabLst/>
              <a:defRPr/>
            </a:pPr>
            <a:r>
              <a:rPr kumimoji="0" lang="fr" sz="1540" b="0" i="1" u="none" strike="noStrike" kern="0" cap="none" spc="0" normalizeH="0" baseline="0" noProof="0">
                <a:ln>
                  <a:noFill/>
                </a:ln>
                <a:solidFill>
                  <a:srgbClr val="FFFFFF">
                    <a:lumMod val="75000"/>
                  </a:srgbClr>
                </a:solidFill>
                <a:effectLst/>
                <a:uLnTx/>
                <a:uFillTx/>
                <a:latin typeface="Calibri Light" panose="020F0302020204030204" pitchFamily="34" charset="0"/>
                <a:ea typeface="Montserrat"/>
                <a:cs typeface="Calibri Light" panose="020F0302020204030204" pitchFamily="34" charset="0"/>
                <a:sym typeface="Montserrat"/>
              </a:rPr>
              <a:t>©2024 – Confidential -</a:t>
            </a:r>
            <a:endParaRPr kumimoji="0" sz="1540" b="0" i="1" u="none" strike="noStrike" kern="0" cap="none" spc="0" normalizeH="0" baseline="0" noProof="0">
              <a:ln>
                <a:noFill/>
              </a:ln>
              <a:solidFill>
                <a:srgbClr val="FFFFFF">
                  <a:lumMod val="75000"/>
                </a:srgbClr>
              </a:solidFill>
              <a:effectLst/>
              <a:uLnTx/>
              <a:uFillTx/>
              <a:latin typeface="Calibri Light" panose="020F0302020204030204" pitchFamily="34" charset="0"/>
              <a:cs typeface="Calibri Light" panose="020F0302020204030204" pitchFamily="34" charset="0"/>
              <a:sym typeface="Arial"/>
            </a:endParaRPr>
          </a:p>
        </p:txBody>
      </p:sp>
      <p:sp>
        <p:nvSpPr>
          <p:cNvPr id="13" name="Espace réservé du numéro de diapositive 5">
            <a:extLst>
              <a:ext uri="{FF2B5EF4-FFF2-40B4-BE49-F238E27FC236}">
                <a16:creationId xmlns:a16="http://schemas.microsoft.com/office/drawing/2014/main" id="{AA816F9F-2713-2B21-06F5-3860B6D18399}"/>
              </a:ext>
            </a:extLst>
          </p:cNvPr>
          <p:cNvSpPr>
            <a:spLocks noGrp="1"/>
          </p:cNvSpPr>
          <p:nvPr>
            <p:ph type="sldNum" sz="quarter" idx="4"/>
          </p:nvPr>
        </p:nvSpPr>
        <p:spPr>
          <a:xfrm>
            <a:off x="17245364" y="9680207"/>
            <a:ext cx="886728" cy="329321"/>
          </a:xfrm>
          <a:prstGeom prst="rect">
            <a:avLst/>
          </a:prstGeom>
        </p:spPr>
        <p:txBody>
          <a:bodyPr vert="horz" lIns="91440" tIns="45720" rIns="91440" bIns="45720" rtlCol="0" anchor="ctr"/>
          <a:lstStyle>
            <a:lvl1pPr algn="l">
              <a:defRPr lang="fr-FR" sz="1540" b="0" i="1" u="none" strike="noStrike" cap="none">
                <a:solidFill>
                  <a:schemeClr val="bg1">
                    <a:lumMod val="75000"/>
                  </a:schemeClr>
                </a:solidFill>
                <a:latin typeface="Calibri Light" panose="020F0302020204030204" pitchFamily="34" charset="0"/>
                <a:ea typeface="Montserrat"/>
                <a:cs typeface="Calibri Light" panose="020F0302020204030204" pitchFamily="34" charset="0"/>
                <a:sym typeface="Arial"/>
              </a:defRPr>
            </a:lvl1pPr>
          </a:lstStyle>
          <a:p>
            <a:pPr defTabSz="1828800">
              <a:defRPr/>
            </a:pPr>
            <a:fld id="{57B9237A-31CA-7F41-944F-20ECD28CAEC9}" type="slidenum">
              <a:rPr lang="fr-FR" kern="0" smtClean="0">
                <a:solidFill>
                  <a:srgbClr val="FFFFFF">
                    <a:lumMod val="75000"/>
                  </a:srgbClr>
                </a:solidFill>
              </a:rPr>
              <a:pPr defTabSz="1828800">
                <a:defRPr/>
              </a:pPr>
              <a:t>‹N°›</a:t>
            </a:fld>
            <a:endParaRPr lang="fr-FR" kern="0">
              <a:solidFill>
                <a:srgbClr val="FFFFFF">
                  <a:lumMod val="75000"/>
                </a:srgbClr>
              </a:solidFill>
            </a:endParaRPr>
          </a:p>
        </p:txBody>
      </p:sp>
    </p:spTree>
    <p:extLst>
      <p:ext uri="{BB962C8B-B14F-4D97-AF65-F5344CB8AC3E}">
        <p14:creationId xmlns:p14="http://schemas.microsoft.com/office/powerpoint/2010/main" val="34432879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EA5F77-A10C-6E67-F575-75BFD088CB0B}"/>
              </a:ext>
            </a:extLst>
          </p:cNvPr>
          <p:cNvSpPr/>
          <p:nvPr userDrawn="1"/>
        </p:nvSpPr>
        <p:spPr>
          <a:xfrm flipV="1">
            <a:off x="0" y="0"/>
            <a:ext cx="18288000" cy="916432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fr-FR" sz="28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Image 4">
            <a:extLst>
              <a:ext uri="{FF2B5EF4-FFF2-40B4-BE49-F238E27FC236}">
                <a16:creationId xmlns:a16="http://schemas.microsoft.com/office/drawing/2014/main" id="{D290778E-9DB2-3E88-221B-29B5A5DE4510}"/>
              </a:ext>
            </a:extLst>
          </p:cNvPr>
          <p:cNvPicPr>
            <a:picLocks noChangeAspect="1"/>
          </p:cNvPicPr>
          <p:nvPr userDrawn="1"/>
        </p:nvPicPr>
        <p:blipFill>
          <a:blip r:embed="rId2">
            <a:alphaModFix amt="37000"/>
          </a:blip>
          <a:srcRect b="20383"/>
          <a:stretch/>
        </p:blipFill>
        <p:spPr>
          <a:xfrm>
            <a:off x="-22034" y="5750803"/>
            <a:ext cx="2734828" cy="4536198"/>
          </a:xfrm>
          <a:prstGeom prst="rect">
            <a:avLst/>
          </a:prstGeom>
        </p:spPr>
      </p:pic>
      <p:pic>
        <p:nvPicPr>
          <p:cNvPr id="6" name="Image 5">
            <a:extLst>
              <a:ext uri="{FF2B5EF4-FFF2-40B4-BE49-F238E27FC236}">
                <a16:creationId xmlns:a16="http://schemas.microsoft.com/office/drawing/2014/main" id="{F07F545A-507F-FF5D-6CC2-8CB7CC7B6D18}"/>
              </a:ext>
            </a:extLst>
          </p:cNvPr>
          <p:cNvPicPr>
            <a:picLocks noChangeAspect="1"/>
          </p:cNvPicPr>
          <p:nvPr userDrawn="1"/>
        </p:nvPicPr>
        <p:blipFill>
          <a:blip r:embed="rId3">
            <a:alphaModFix amt="45000"/>
          </a:blip>
          <a:stretch>
            <a:fillRect/>
          </a:stretch>
        </p:blipFill>
        <p:spPr>
          <a:xfrm rot="5400000" flipH="1">
            <a:off x="12829029" y="181666"/>
            <a:ext cx="5883010" cy="5079000"/>
          </a:xfrm>
          <a:prstGeom prst="rect">
            <a:avLst/>
          </a:prstGeom>
        </p:spPr>
      </p:pic>
    </p:spTree>
    <p:extLst>
      <p:ext uri="{BB962C8B-B14F-4D97-AF65-F5344CB8AC3E}">
        <p14:creationId xmlns:p14="http://schemas.microsoft.com/office/powerpoint/2010/main" val="29409849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8DA50B28-EF15-17D5-95A6-8F2D33309916}"/>
              </a:ext>
            </a:extLst>
          </p:cNvPr>
          <p:cNvGrpSpPr/>
          <p:nvPr userDrawn="1"/>
        </p:nvGrpSpPr>
        <p:grpSpPr>
          <a:xfrm>
            <a:off x="1" y="1"/>
            <a:ext cx="13167358" cy="10287002"/>
            <a:chOff x="0" y="0"/>
            <a:chExt cx="6583679" cy="5143501"/>
          </a:xfrm>
        </p:grpSpPr>
        <p:pic>
          <p:nvPicPr>
            <p:cNvPr id="5" name="Image 4">
              <a:extLst>
                <a:ext uri="{FF2B5EF4-FFF2-40B4-BE49-F238E27FC236}">
                  <a16:creationId xmlns:a16="http://schemas.microsoft.com/office/drawing/2014/main" id="{C5D3758C-E403-72A9-48C2-327B55A8EBD0}"/>
                </a:ext>
              </a:extLst>
            </p:cNvPr>
            <p:cNvPicPr>
              <a:picLocks noChangeAspect="1"/>
            </p:cNvPicPr>
            <p:nvPr/>
          </p:nvPicPr>
          <p:blipFill>
            <a:blip r:embed="rId2"/>
            <a:srcRect l="23762" r="3641"/>
            <a:stretch/>
          </p:blipFill>
          <p:spPr>
            <a:xfrm>
              <a:off x="0" y="0"/>
              <a:ext cx="6505304" cy="5143500"/>
            </a:xfrm>
            <a:prstGeom prst="rect">
              <a:avLst/>
            </a:prstGeom>
          </p:spPr>
        </p:pic>
        <p:sp>
          <p:nvSpPr>
            <p:cNvPr id="6" name="Rectangle 5">
              <a:extLst>
                <a:ext uri="{FF2B5EF4-FFF2-40B4-BE49-F238E27FC236}">
                  <a16:creationId xmlns:a16="http://schemas.microsoft.com/office/drawing/2014/main" id="{E2BAD3D9-0FA9-11EE-8A1C-9E050DDB35A2}"/>
                </a:ext>
              </a:extLst>
            </p:cNvPr>
            <p:cNvSpPr/>
            <p:nvPr/>
          </p:nvSpPr>
          <p:spPr>
            <a:xfrm>
              <a:off x="156754" y="0"/>
              <a:ext cx="5995852" cy="5143500"/>
            </a:xfrm>
            <a:prstGeom prst="rect">
              <a:avLst/>
            </a:prstGeom>
            <a:gradFill flip="none" rotWithShape="1">
              <a:gsLst>
                <a:gs pos="22000">
                  <a:schemeClr val="bg1"/>
                </a:gs>
                <a:gs pos="57000">
                  <a:schemeClr val="bg1">
                    <a:alpha val="0"/>
                  </a:scheme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fr-FR" sz="2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id="{FC9B0BFA-A338-0F5E-AAC6-2A6E19B21807}"/>
                </a:ext>
              </a:extLst>
            </p:cNvPr>
            <p:cNvSpPr/>
            <p:nvPr/>
          </p:nvSpPr>
          <p:spPr>
            <a:xfrm>
              <a:off x="966650" y="1"/>
              <a:ext cx="5617029" cy="5143500"/>
            </a:xfrm>
            <a:prstGeom prst="rect">
              <a:avLst/>
            </a:prstGeom>
            <a:gradFill flip="none" rotWithShape="1">
              <a:gsLst>
                <a:gs pos="8000">
                  <a:schemeClr val="bg1"/>
                </a:gs>
                <a:gs pos="100000">
                  <a:schemeClr val="bg1">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fr-FR" sz="2800"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8" name="Image 7">
            <a:extLst>
              <a:ext uri="{FF2B5EF4-FFF2-40B4-BE49-F238E27FC236}">
                <a16:creationId xmlns:a16="http://schemas.microsoft.com/office/drawing/2014/main" id="{6B8A8D9D-0885-7D0E-D7F6-5386C5D39CDF}"/>
              </a:ext>
            </a:extLst>
          </p:cNvPr>
          <p:cNvPicPr>
            <a:picLocks noChangeAspect="1"/>
          </p:cNvPicPr>
          <p:nvPr userDrawn="1"/>
        </p:nvPicPr>
        <p:blipFill>
          <a:blip r:embed="rId3">
            <a:alphaModFix/>
          </a:blip>
          <a:srcRect l="-9536" t="4561" b="-200"/>
          <a:stretch/>
        </p:blipFill>
        <p:spPr>
          <a:xfrm rot="5400000" flipV="1">
            <a:off x="1591837" y="2954049"/>
            <a:ext cx="5741122" cy="8924790"/>
          </a:xfrm>
          <a:prstGeom prst="rect">
            <a:avLst/>
          </a:prstGeom>
        </p:spPr>
      </p:pic>
      <p:pic>
        <p:nvPicPr>
          <p:cNvPr id="2" name="Image 1">
            <a:extLst>
              <a:ext uri="{FF2B5EF4-FFF2-40B4-BE49-F238E27FC236}">
                <a16:creationId xmlns:a16="http://schemas.microsoft.com/office/drawing/2014/main" id="{B484EF07-AD50-180D-CCDE-0F99E9192352}"/>
              </a:ext>
            </a:extLst>
          </p:cNvPr>
          <p:cNvPicPr>
            <a:picLocks noChangeAspect="1"/>
          </p:cNvPicPr>
          <p:nvPr userDrawn="1"/>
        </p:nvPicPr>
        <p:blipFill>
          <a:blip r:embed="rId4"/>
          <a:stretch>
            <a:fillRect/>
          </a:stretch>
        </p:blipFill>
        <p:spPr>
          <a:xfrm>
            <a:off x="15476923" y="9218849"/>
            <a:ext cx="2297370" cy="592870"/>
          </a:xfrm>
          <a:prstGeom prst="rect">
            <a:avLst/>
          </a:prstGeom>
        </p:spPr>
      </p:pic>
      <p:sp>
        <p:nvSpPr>
          <p:cNvPr id="3" name="Google Shape;97;p3">
            <a:extLst>
              <a:ext uri="{FF2B5EF4-FFF2-40B4-BE49-F238E27FC236}">
                <a16:creationId xmlns:a16="http://schemas.microsoft.com/office/drawing/2014/main" id="{2B6D0E84-2C7D-23DA-339B-4957FC5E9612}"/>
              </a:ext>
            </a:extLst>
          </p:cNvPr>
          <p:cNvSpPr txBox="1"/>
          <p:nvPr userDrawn="1"/>
        </p:nvSpPr>
        <p:spPr>
          <a:xfrm>
            <a:off x="14798676" y="9744194"/>
            <a:ext cx="2589556" cy="236988"/>
          </a:xfrm>
          <a:prstGeom prst="rect">
            <a:avLst/>
          </a:prstGeom>
          <a:noFill/>
          <a:ln>
            <a:noFill/>
          </a:ln>
        </p:spPr>
        <p:txBody>
          <a:bodyPr spcFirstLastPara="1" wrap="square" lIns="0" tIns="0" rIns="0" bIns="0" anchor="t" anchorCtr="0">
            <a:spAutoFit/>
          </a:bodyPr>
          <a:lstStyle/>
          <a:p>
            <a:pPr marL="0" marR="0" lvl="0" indent="0" algn="r" defTabSz="1828800" rtl="0" eaLnBrk="1" fontAlgn="auto" latinLnBrk="0" hangingPunct="1">
              <a:lnSpc>
                <a:spcPct val="100000"/>
              </a:lnSpc>
              <a:spcBef>
                <a:spcPts val="0"/>
              </a:spcBef>
              <a:spcAft>
                <a:spcPts val="0"/>
              </a:spcAft>
              <a:buClr>
                <a:srgbClr val="000000"/>
              </a:buClr>
              <a:buSzPts val="800"/>
              <a:buFont typeface="Arial"/>
              <a:buNone/>
              <a:tabLst/>
              <a:defRPr/>
            </a:pPr>
            <a:r>
              <a:rPr kumimoji="0" lang="fr" sz="1540" b="0" i="1" u="none" strike="noStrike" kern="0" cap="none" spc="0" normalizeH="0" baseline="0" noProof="0">
                <a:ln>
                  <a:noFill/>
                </a:ln>
                <a:solidFill>
                  <a:srgbClr val="FFFFFF">
                    <a:lumMod val="75000"/>
                  </a:srgbClr>
                </a:solidFill>
                <a:effectLst/>
                <a:uLnTx/>
                <a:uFillTx/>
                <a:latin typeface="Calibri Light" panose="020F0302020204030204" pitchFamily="34" charset="0"/>
                <a:ea typeface="Montserrat"/>
                <a:cs typeface="Calibri Light" panose="020F0302020204030204" pitchFamily="34" charset="0"/>
                <a:sym typeface="Montserrat"/>
              </a:rPr>
              <a:t>©2024 – Confidential -</a:t>
            </a:r>
            <a:endParaRPr kumimoji="0" sz="1540" b="0" i="1" u="none" strike="noStrike" kern="0" cap="none" spc="0" normalizeH="0" baseline="0" noProof="0">
              <a:ln>
                <a:noFill/>
              </a:ln>
              <a:solidFill>
                <a:srgbClr val="FFFFFF">
                  <a:lumMod val="75000"/>
                </a:srgbClr>
              </a:solidFill>
              <a:effectLst/>
              <a:uLnTx/>
              <a:uFillTx/>
              <a:latin typeface="Calibri Light" panose="020F0302020204030204" pitchFamily="34" charset="0"/>
              <a:cs typeface="Calibri Light" panose="020F0302020204030204" pitchFamily="34" charset="0"/>
              <a:sym typeface="Arial"/>
            </a:endParaRPr>
          </a:p>
        </p:txBody>
      </p:sp>
      <p:sp>
        <p:nvSpPr>
          <p:cNvPr id="12" name="Espace réservé du numéro de diapositive 5">
            <a:extLst>
              <a:ext uri="{FF2B5EF4-FFF2-40B4-BE49-F238E27FC236}">
                <a16:creationId xmlns:a16="http://schemas.microsoft.com/office/drawing/2014/main" id="{480775C4-BE19-8966-8ECB-0009E1D73398}"/>
              </a:ext>
            </a:extLst>
          </p:cNvPr>
          <p:cNvSpPr>
            <a:spLocks noGrp="1"/>
          </p:cNvSpPr>
          <p:nvPr>
            <p:ph type="sldNum" sz="quarter" idx="4"/>
          </p:nvPr>
        </p:nvSpPr>
        <p:spPr>
          <a:xfrm>
            <a:off x="17245364" y="9680207"/>
            <a:ext cx="886728" cy="329321"/>
          </a:xfrm>
          <a:prstGeom prst="rect">
            <a:avLst/>
          </a:prstGeom>
        </p:spPr>
        <p:txBody>
          <a:bodyPr vert="horz" lIns="91440" tIns="45720" rIns="91440" bIns="45720" rtlCol="0" anchor="ctr"/>
          <a:lstStyle>
            <a:lvl1pPr algn="l">
              <a:defRPr lang="fr-FR" sz="1540" b="0" i="1" u="none" strike="noStrike" cap="none">
                <a:solidFill>
                  <a:schemeClr val="bg1">
                    <a:lumMod val="75000"/>
                  </a:schemeClr>
                </a:solidFill>
                <a:latin typeface="Calibri Light" panose="020F0302020204030204" pitchFamily="34" charset="0"/>
                <a:ea typeface="Montserrat"/>
                <a:cs typeface="Calibri Light" panose="020F0302020204030204" pitchFamily="34" charset="0"/>
                <a:sym typeface="Arial"/>
              </a:defRPr>
            </a:lvl1pPr>
          </a:lstStyle>
          <a:p>
            <a:pPr defTabSz="1828800">
              <a:defRPr/>
            </a:pPr>
            <a:fld id="{57B9237A-31CA-7F41-944F-20ECD28CAEC9}" type="slidenum">
              <a:rPr lang="fr-FR" kern="0" smtClean="0">
                <a:solidFill>
                  <a:srgbClr val="FFFFFF">
                    <a:lumMod val="75000"/>
                  </a:srgbClr>
                </a:solidFill>
              </a:rPr>
              <a:pPr defTabSz="1828800">
                <a:defRPr/>
              </a:pPr>
              <a:t>‹N°›</a:t>
            </a:fld>
            <a:endParaRPr lang="fr-FR" kern="0">
              <a:solidFill>
                <a:srgbClr val="FFFFFF">
                  <a:lumMod val="75000"/>
                </a:srgbClr>
              </a:solidFill>
            </a:endParaRPr>
          </a:p>
        </p:txBody>
      </p:sp>
    </p:spTree>
    <p:extLst>
      <p:ext uri="{BB962C8B-B14F-4D97-AF65-F5344CB8AC3E}">
        <p14:creationId xmlns:p14="http://schemas.microsoft.com/office/powerpoint/2010/main" val="13870178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ide" type="blank">
  <p:cSld name="Vide">
    <p:spTree>
      <p:nvGrpSpPr>
        <p:cNvPr id="1" name="Shape 49"/>
        <p:cNvGrpSpPr/>
        <p:nvPr/>
      </p:nvGrpSpPr>
      <p:grpSpPr>
        <a:xfrm>
          <a:off x="0" y="0"/>
          <a:ext cx="0" cy="0"/>
          <a:chOff x="0" y="0"/>
          <a:chExt cx="0" cy="0"/>
        </a:xfrm>
      </p:grpSpPr>
      <p:pic>
        <p:nvPicPr>
          <p:cNvPr id="5" name="Image 4">
            <a:extLst>
              <a:ext uri="{FF2B5EF4-FFF2-40B4-BE49-F238E27FC236}">
                <a16:creationId xmlns:a16="http://schemas.microsoft.com/office/drawing/2014/main" id="{AC68A7AD-8254-EC01-74CC-2E64845DCCD3}"/>
              </a:ext>
            </a:extLst>
          </p:cNvPr>
          <p:cNvPicPr>
            <a:picLocks noChangeAspect="1"/>
          </p:cNvPicPr>
          <p:nvPr userDrawn="1"/>
        </p:nvPicPr>
        <p:blipFill>
          <a:blip r:embed="rId2"/>
          <a:stretch>
            <a:fillRect/>
          </a:stretch>
        </p:blipFill>
        <p:spPr>
          <a:xfrm>
            <a:off x="15476923" y="9218849"/>
            <a:ext cx="2297370" cy="592870"/>
          </a:xfrm>
          <a:prstGeom prst="rect">
            <a:avLst/>
          </a:prstGeom>
        </p:spPr>
      </p:pic>
      <p:sp>
        <p:nvSpPr>
          <p:cNvPr id="6" name="Google Shape;97;p3">
            <a:extLst>
              <a:ext uri="{FF2B5EF4-FFF2-40B4-BE49-F238E27FC236}">
                <a16:creationId xmlns:a16="http://schemas.microsoft.com/office/drawing/2014/main" id="{FA820502-CFEA-7F9E-78BA-BD8E18B19D3D}"/>
              </a:ext>
            </a:extLst>
          </p:cNvPr>
          <p:cNvSpPr txBox="1"/>
          <p:nvPr userDrawn="1"/>
        </p:nvSpPr>
        <p:spPr>
          <a:xfrm>
            <a:off x="14798676" y="9744194"/>
            <a:ext cx="2589556" cy="236988"/>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fr-FR" sz="1540" i="1" u="none" strike="noStrike" cap="none" dirty="0">
                <a:solidFill>
                  <a:schemeClr val="bg1">
                    <a:lumMod val="75000"/>
                  </a:schemeClr>
                </a:solidFill>
                <a:latin typeface="Calibri Light" panose="020F0302020204030204" pitchFamily="34" charset="0"/>
                <a:ea typeface="Montserrat"/>
                <a:cs typeface="Calibri Light" panose="020F0302020204030204" pitchFamily="34" charset="0"/>
                <a:sym typeface="Montserrat"/>
              </a:rPr>
              <a:t>©2025 – Non-</a:t>
            </a:r>
            <a:r>
              <a:rPr lang="fr-FR" sz="1540" i="1" u="none" strike="noStrike" cap="none" dirty="0" err="1">
                <a:solidFill>
                  <a:schemeClr val="bg1">
                    <a:lumMod val="75000"/>
                  </a:schemeClr>
                </a:solidFill>
                <a:latin typeface="Calibri Light" panose="020F0302020204030204" pitchFamily="34" charset="0"/>
                <a:ea typeface="Montserrat"/>
                <a:cs typeface="Calibri Light" panose="020F0302020204030204" pitchFamily="34" charset="0"/>
                <a:sym typeface="Montserrat"/>
              </a:rPr>
              <a:t>confidential</a:t>
            </a:r>
            <a:r>
              <a:rPr lang="fr-FR" sz="1540" i="1" u="none" strike="noStrike" cap="none" dirty="0">
                <a:solidFill>
                  <a:schemeClr val="bg1">
                    <a:lumMod val="75000"/>
                  </a:schemeClr>
                </a:solidFill>
                <a:latin typeface="Calibri Light" panose="020F0302020204030204" pitchFamily="34" charset="0"/>
                <a:ea typeface="Montserrat"/>
                <a:cs typeface="Calibri Light" panose="020F0302020204030204" pitchFamily="34" charset="0"/>
                <a:sym typeface="Montserrat"/>
              </a:rPr>
              <a:t> -</a:t>
            </a:r>
            <a:endParaRPr lang="fr-FR" sz="1540" i="1" u="none" strike="noStrike" cap="none" dirty="0">
              <a:solidFill>
                <a:schemeClr val="bg1">
                  <a:lumMod val="75000"/>
                </a:schemeClr>
              </a:solidFill>
              <a:latin typeface="Calibri Light" panose="020F0302020204030204" pitchFamily="34" charset="0"/>
              <a:cs typeface="Calibri Light" panose="020F0302020204030204" pitchFamily="34" charset="0"/>
              <a:sym typeface="Arial"/>
            </a:endParaRPr>
          </a:p>
        </p:txBody>
      </p:sp>
      <p:sp>
        <p:nvSpPr>
          <p:cNvPr id="7" name="Espace réservé du numéro de diapositive 5">
            <a:extLst>
              <a:ext uri="{FF2B5EF4-FFF2-40B4-BE49-F238E27FC236}">
                <a16:creationId xmlns:a16="http://schemas.microsoft.com/office/drawing/2014/main" id="{17197009-7745-4187-0D20-6EB7F420BCA2}"/>
              </a:ext>
            </a:extLst>
          </p:cNvPr>
          <p:cNvSpPr>
            <a:spLocks noGrp="1"/>
          </p:cNvSpPr>
          <p:nvPr>
            <p:ph type="sldNum" sz="quarter" idx="4"/>
          </p:nvPr>
        </p:nvSpPr>
        <p:spPr>
          <a:xfrm>
            <a:off x="17245364" y="9680207"/>
            <a:ext cx="886728" cy="329321"/>
          </a:xfrm>
          <a:prstGeom prst="rect">
            <a:avLst/>
          </a:prstGeom>
        </p:spPr>
        <p:txBody>
          <a:bodyPr vert="horz" lIns="91440" tIns="45720" rIns="91440" bIns="45720" rtlCol="0" anchor="ctr"/>
          <a:lstStyle>
            <a:lvl1pPr algn="l">
              <a:defRPr lang="fr-FR" sz="1540" b="0" i="1" u="none" strike="noStrike" cap="none">
                <a:solidFill>
                  <a:schemeClr val="bg1">
                    <a:lumMod val="75000"/>
                  </a:schemeClr>
                </a:solidFill>
                <a:latin typeface="Calibri Light" panose="020F0302020204030204" pitchFamily="34" charset="0"/>
                <a:ea typeface="Montserrat"/>
                <a:cs typeface="Calibri Light" panose="020F0302020204030204" pitchFamily="34" charset="0"/>
                <a:sym typeface="Arial"/>
              </a:defRPr>
            </a:lvl1pPr>
          </a:lstStyle>
          <a:p>
            <a:pPr defTabSz="1828800">
              <a:defRPr/>
            </a:pPr>
            <a:fld id="{57B9237A-31CA-7F41-944F-20ECD28CAEC9}" type="slidenum">
              <a:rPr lang="fr-FR" kern="0" smtClean="0">
                <a:solidFill>
                  <a:srgbClr val="FFFFFF">
                    <a:lumMod val="75000"/>
                  </a:srgbClr>
                </a:solidFill>
              </a:rPr>
              <a:pPr defTabSz="1828800">
                <a:defRPr/>
              </a:pPr>
              <a:t>‹N°›</a:t>
            </a:fld>
            <a:endParaRPr lang="fr-FR" kern="0">
              <a:solidFill>
                <a:srgbClr val="FFFFFF">
                  <a:lumMod val="75000"/>
                </a:srgbClr>
              </a:solidFill>
            </a:endParaRPr>
          </a:p>
        </p:txBody>
      </p:sp>
    </p:spTree>
    <p:extLst>
      <p:ext uri="{BB962C8B-B14F-4D97-AF65-F5344CB8AC3E}">
        <p14:creationId xmlns:p14="http://schemas.microsoft.com/office/powerpoint/2010/main" val="662245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ide" type="blank" preserve="1">
  <p:cSld name="1_Vide">
    <p:spTree>
      <p:nvGrpSpPr>
        <p:cNvPr id="1" name="Shape 49"/>
        <p:cNvGrpSpPr/>
        <p:nvPr/>
      </p:nvGrpSpPr>
      <p:grpSpPr>
        <a:xfrm>
          <a:off x="0" y="0"/>
          <a:ext cx="0" cy="0"/>
          <a:chOff x="0" y="0"/>
          <a:chExt cx="0" cy="0"/>
        </a:xfrm>
      </p:grpSpPr>
    </p:spTree>
    <p:extLst>
      <p:ext uri="{BB962C8B-B14F-4D97-AF65-F5344CB8AC3E}">
        <p14:creationId xmlns:p14="http://schemas.microsoft.com/office/powerpoint/2010/main" val="9708428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chemeClr val="bg2"/>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9A3AF1D-5A6B-40FA-096C-2C95AF80EF08}"/>
              </a:ext>
            </a:extLst>
          </p:cNvPr>
          <p:cNvPicPr>
            <a:picLocks noChangeAspect="1" noChangeArrowheads="1"/>
          </p:cNvPicPr>
          <p:nvPr userDrawn="1"/>
        </p:nvPicPr>
        <p:blipFill rotWithShape="1">
          <a:blip r:embed="rId2"/>
          <a:srcRect l="8690" t="3059" r="3069" b="4494"/>
          <a:stretch/>
        </p:blipFill>
        <p:spPr bwMode="auto">
          <a:xfrm>
            <a:off x="0" y="0"/>
            <a:ext cx="14734036" cy="10287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6AC4AEA-1672-4B1B-5998-8B516FCB8581}"/>
              </a:ext>
            </a:extLst>
          </p:cNvPr>
          <p:cNvSpPr/>
          <p:nvPr userDrawn="1"/>
        </p:nvSpPr>
        <p:spPr>
          <a:xfrm>
            <a:off x="5660573" y="0"/>
            <a:ext cx="9231086" cy="10287000"/>
          </a:xfrm>
          <a:prstGeom prst="rect">
            <a:avLst/>
          </a:prstGeom>
          <a:gradFill>
            <a:gsLst>
              <a:gs pos="64000">
                <a:srgbClr val="03336D">
                  <a:alpha val="73000"/>
                </a:srgbClr>
              </a:gs>
              <a:gs pos="3000">
                <a:srgbClr val="032835">
                  <a:alpha val="0"/>
                </a:srgbClr>
              </a:gs>
              <a:gs pos="97000">
                <a:srgbClr val="03336D"/>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fr-FR" sz="28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3" name="Image 12">
            <a:extLst>
              <a:ext uri="{FF2B5EF4-FFF2-40B4-BE49-F238E27FC236}">
                <a16:creationId xmlns:a16="http://schemas.microsoft.com/office/drawing/2014/main" id="{B1E8468A-5CE4-6B2A-F355-E2AFF99CBC64}"/>
              </a:ext>
            </a:extLst>
          </p:cNvPr>
          <p:cNvPicPr>
            <a:picLocks noChangeAspect="1"/>
          </p:cNvPicPr>
          <p:nvPr userDrawn="1"/>
        </p:nvPicPr>
        <p:blipFill>
          <a:blip r:embed="rId3">
            <a:alphaModFix amt="5000"/>
          </a:blip>
          <a:srcRect l="4903" t="15362" r="81095" b="15215"/>
          <a:stretch/>
        </p:blipFill>
        <p:spPr>
          <a:xfrm>
            <a:off x="8712486" y="-595902"/>
            <a:ext cx="8896852" cy="11383768"/>
          </a:xfrm>
          <a:prstGeom prst="rect">
            <a:avLst/>
          </a:prstGeom>
        </p:spPr>
      </p:pic>
    </p:spTree>
    <p:extLst>
      <p:ext uri="{BB962C8B-B14F-4D97-AF65-F5344CB8AC3E}">
        <p14:creationId xmlns:p14="http://schemas.microsoft.com/office/powerpoint/2010/main" val="14150936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5810E7A-A86C-1C06-3E9A-8A50F8F41490}"/>
              </a:ext>
            </a:extLst>
          </p:cNvPr>
          <p:cNvPicPr>
            <a:picLocks noChangeAspect="1" noChangeArrowheads="1"/>
          </p:cNvPicPr>
          <p:nvPr userDrawn="1"/>
        </p:nvPicPr>
        <p:blipFill rotWithShape="1">
          <a:blip r:embed="rId2"/>
          <a:srcRect l="37528" r="36089" b="3321"/>
          <a:stretch/>
        </p:blipFill>
        <p:spPr bwMode="auto">
          <a:xfrm>
            <a:off x="2" y="0"/>
            <a:ext cx="6048376" cy="103280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e 4">
            <a:extLst>
              <a:ext uri="{FF2B5EF4-FFF2-40B4-BE49-F238E27FC236}">
                <a16:creationId xmlns:a16="http://schemas.microsoft.com/office/drawing/2014/main" id="{4E68D2E1-9E30-ADB1-0C70-18443B4511BC}"/>
              </a:ext>
            </a:extLst>
          </p:cNvPr>
          <p:cNvGrpSpPr/>
          <p:nvPr userDrawn="1"/>
        </p:nvGrpSpPr>
        <p:grpSpPr>
          <a:xfrm>
            <a:off x="2" y="1"/>
            <a:ext cx="6048376" cy="10286998"/>
            <a:chOff x="53241" y="0"/>
            <a:chExt cx="2749262" cy="5143499"/>
          </a:xfrm>
        </p:grpSpPr>
        <p:sp>
          <p:nvSpPr>
            <p:cNvPr id="6" name="Rectangle 5">
              <a:extLst>
                <a:ext uri="{FF2B5EF4-FFF2-40B4-BE49-F238E27FC236}">
                  <a16:creationId xmlns:a16="http://schemas.microsoft.com/office/drawing/2014/main" id="{4C544FF0-2DB2-4D20-52D9-F60BE05BFC46}"/>
                </a:ext>
              </a:extLst>
            </p:cNvPr>
            <p:cNvSpPr/>
            <p:nvPr/>
          </p:nvSpPr>
          <p:spPr>
            <a:xfrm>
              <a:off x="53241" y="0"/>
              <a:ext cx="2749261" cy="5143499"/>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fr-FR" sz="2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id="{FC8DFCF7-24A3-D114-82FC-E68D2F53F88C}"/>
                </a:ext>
              </a:extLst>
            </p:cNvPr>
            <p:cNvSpPr/>
            <p:nvPr/>
          </p:nvSpPr>
          <p:spPr>
            <a:xfrm>
              <a:off x="53241" y="0"/>
              <a:ext cx="2749262" cy="3143892"/>
            </a:xfrm>
            <a:prstGeom prst="rect">
              <a:avLst/>
            </a:prstGeom>
            <a:gradFill flip="none" rotWithShape="1">
              <a:gsLst>
                <a:gs pos="0">
                  <a:schemeClr val="tx2"/>
                </a:gs>
                <a:gs pos="100000">
                  <a:schemeClr val="tx2">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fr-FR" sz="2800"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2" name="Image 1">
            <a:extLst>
              <a:ext uri="{FF2B5EF4-FFF2-40B4-BE49-F238E27FC236}">
                <a16:creationId xmlns:a16="http://schemas.microsoft.com/office/drawing/2014/main" id="{37AFD0E6-D099-A36B-BDE9-AEA5369D730C}"/>
              </a:ext>
            </a:extLst>
          </p:cNvPr>
          <p:cNvPicPr>
            <a:picLocks noChangeAspect="1"/>
          </p:cNvPicPr>
          <p:nvPr userDrawn="1"/>
        </p:nvPicPr>
        <p:blipFill>
          <a:blip r:embed="rId3"/>
          <a:stretch>
            <a:fillRect/>
          </a:stretch>
        </p:blipFill>
        <p:spPr>
          <a:xfrm>
            <a:off x="15476923" y="9218849"/>
            <a:ext cx="2297370" cy="592870"/>
          </a:xfrm>
          <a:prstGeom prst="rect">
            <a:avLst/>
          </a:prstGeom>
        </p:spPr>
      </p:pic>
      <p:sp>
        <p:nvSpPr>
          <p:cNvPr id="3" name="Google Shape;97;p3">
            <a:extLst>
              <a:ext uri="{FF2B5EF4-FFF2-40B4-BE49-F238E27FC236}">
                <a16:creationId xmlns:a16="http://schemas.microsoft.com/office/drawing/2014/main" id="{FAB9BC25-4F4F-AA0A-2BCE-BF267E262662}"/>
              </a:ext>
            </a:extLst>
          </p:cNvPr>
          <p:cNvSpPr txBox="1"/>
          <p:nvPr userDrawn="1"/>
        </p:nvSpPr>
        <p:spPr>
          <a:xfrm>
            <a:off x="14798676" y="9744194"/>
            <a:ext cx="2589556" cy="236988"/>
          </a:xfrm>
          <a:prstGeom prst="rect">
            <a:avLst/>
          </a:prstGeom>
          <a:noFill/>
          <a:ln>
            <a:noFill/>
          </a:ln>
        </p:spPr>
        <p:txBody>
          <a:bodyPr spcFirstLastPara="1" wrap="square" lIns="0" tIns="0" rIns="0" bIns="0" anchor="t" anchorCtr="0">
            <a:spAutoFit/>
          </a:bodyPr>
          <a:lstStyle/>
          <a:p>
            <a:pPr marL="0" marR="0" lvl="0" indent="0" algn="r" defTabSz="1828800" rtl="0" eaLnBrk="1" fontAlgn="auto" latinLnBrk="0" hangingPunct="1">
              <a:lnSpc>
                <a:spcPct val="100000"/>
              </a:lnSpc>
              <a:spcBef>
                <a:spcPts val="0"/>
              </a:spcBef>
              <a:spcAft>
                <a:spcPts val="0"/>
              </a:spcAft>
              <a:buClr>
                <a:srgbClr val="000000"/>
              </a:buClr>
              <a:buSzPts val="800"/>
              <a:buFont typeface="Arial"/>
              <a:buNone/>
              <a:tabLst/>
              <a:defRPr/>
            </a:pPr>
            <a:r>
              <a:rPr kumimoji="0" lang="fr" sz="1540" b="0" i="1" u="none" strike="noStrike" kern="0" cap="none" spc="0" normalizeH="0" baseline="0" noProof="0">
                <a:ln>
                  <a:noFill/>
                </a:ln>
                <a:solidFill>
                  <a:srgbClr val="FFFFFF">
                    <a:lumMod val="75000"/>
                  </a:srgbClr>
                </a:solidFill>
                <a:effectLst/>
                <a:uLnTx/>
                <a:uFillTx/>
                <a:latin typeface="Calibri Light" panose="020F0302020204030204" pitchFamily="34" charset="0"/>
                <a:ea typeface="Montserrat"/>
                <a:cs typeface="Calibri Light" panose="020F0302020204030204" pitchFamily="34" charset="0"/>
                <a:sym typeface="Montserrat"/>
              </a:rPr>
              <a:t>©2024 – Confidential -</a:t>
            </a:r>
            <a:endParaRPr kumimoji="0" sz="1540" b="0" i="1" u="none" strike="noStrike" kern="0" cap="none" spc="0" normalizeH="0" baseline="0" noProof="0">
              <a:ln>
                <a:noFill/>
              </a:ln>
              <a:solidFill>
                <a:srgbClr val="FFFFFF">
                  <a:lumMod val="75000"/>
                </a:srgbClr>
              </a:solidFill>
              <a:effectLst/>
              <a:uLnTx/>
              <a:uFillTx/>
              <a:latin typeface="Calibri Light" panose="020F0302020204030204" pitchFamily="34" charset="0"/>
              <a:cs typeface="Calibri Light" panose="020F0302020204030204" pitchFamily="34" charset="0"/>
              <a:sym typeface="Arial"/>
            </a:endParaRPr>
          </a:p>
        </p:txBody>
      </p:sp>
      <p:sp>
        <p:nvSpPr>
          <p:cNvPr id="11" name="Espace réservé du numéro de diapositive 5">
            <a:extLst>
              <a:ext uri="{FF2B5EF4-FFF2-40B4-BE49-F238E27FC236}">
                <a16:creationId xmlns:a16="http://schemas.microsoft.com/office/drawing/2014/main" id="{E0D6DED3-C8FF-E61B-1B0C-36980BF7FAF0}"/>
              </a:ext>
            </a:extLst>
          </p:cNvPr>
          <p:cNvSpPr>
            <a:spLocks noGrp="1"/>
          </p:cNvSpPr>
          <p:nvPr>
            <p:ph type="sldNum" sz="quarter" idx="4"/>
          </p:nvPr>
        </p:nvSpPr>
        <p:spPr>
          <a:xfrm>
            <a:off x="17245364" y="9680207"/>
            <a:ext cx="886728" cy="329321"/>
          </a:xfrm>
          <a:prstGeom prst="rect">
            <a:avLst/>
          </a:prstGeom>
        </p:spPr>
        <p:txBody>
          <a:bodyPr vert="horz" lIns="91440" tIns="45720" rIns="91440" bIns="45720" rtlCol="0" anchor="ctr"/>
          <a:lstStyle>
            <a:lvl1pPr algn="l">
              <a:defRPr lang="fr-FR" sz="1540" b="0" i="1" u="none" strike="noStrike" cap="none">
                <a:solidFill>
                  <a:schemeClr val="bg1">
                    <a:lumMod val="75000"/>
                  </a:schemeClr>
                </a:solidFill>
                <a:latin typeface="Calibri Light" panose="020F0302020204030204" pitchFamily="34" charset="0"/>
                <a:ea typeface="Montserrat"/>
                <a:cs typeface="Calibri Light" panose="020F0302020204030204" pitchFamily="34" charset="0"/>
                <a:sym typeface="Arial"/>
              </a:defRPr>
            </a:lvl1pPr>
          </a:lstStyle>
          <a:p>
            <a:pPr defTabSz="1828800">
              <a:defRPr/>
            </a:pPr>
            <a:fld id="{57B9237A-31CA-7F41-944F-20ECD28CAEC9}" type="slidenum">
              <a:rPr lang="fr-FR" kern="0" smtClean="0">
                <a:solidFill>
                  <a:srgbClr val="FFFFFF">
                    <a:lumMod val="75000"/>
                  </a:srgbClr>
                </a:solidFill>
              </a:rPr>
              <a:pPr defTabSz="1828800">
                <a:defRPr/>
              </a:pPr>
              <a:t>‹N°›</a:t>
            </a:fld>
            <a:endParaRPr lang="fr-FR" kern="0">
              <a:solidFill>
                <a:srgbClr val="FFFFFF">
                  <a:lumMod val="75000"/>
                </a:srgbClr>
              </a:solidFill>
            </a:endParaRPr>
          </a:p>
        </p:txBody>
      </p:sp>
    </p:spTree>
    <p:extLst>
      <p:ext uri="{BB962C8B-B14F-4D97-AF65-F5344CB8AC3E}">
        <p14:creationId xmlns:p14="http://schemas.microsoft.com/office/powerpoint/2010/main" val="20189190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ADE15A-3D5D-C49E-3C06-58A0A326A185}"/>
              </a:ext>
            </a:extLst>
          </p:cNvPr>
          <p:cNvSpPr/>
          <p:nvPr userDrawn="1"/>
        </p:nvSpPr>
        <p:spPr>
          <a:xfrm>
            <a:off x="0" y="9164320"/>
            <a:ext cx="18288000" cy="11226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fr-FR" sz="28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Image 3">
            <a:extLst>
              <a:ext uri="{FF2B5EF4-FFF2-40B4-BE49-F238E27FC236}">
                <a16:creationId xmlns:a16="http://schemas.microsoft.com/office/drawing/2014/main" id="{2B187339-459A-7D20-5C55-A7E088583778}"/>
              </a:ext>
            </a:extLst>
          </p:cNvPr>
          <p:cNvPicPr>
            <a:picLocks noChangeAspect="1"/>
          </p:cNvPicPr>
          <p:nvPr userDrawn="1"/>
        </p:nvPicPr>
        <p:blipFill>
          <a:blip r:embed="rId2">
            <a:alphaModFix/>
          </a:blip>
          <a:srcRect b="8524"/>
          <a:stretch/>
        </p:blipFill>
        <p:spPr>
          <a:xfrm flipH="1">
            <a:off x="0" y="1"/>
            <a:ext cx="6328880" cy="10307550"/>
          </a:xfrm>
          <a:prstGeom prst="rect">
            <a:avLst/>
          </a:prstGeom>
        </p:spPr>
      </p:pic>
    </p:spTree>
    <p:extLst>
      <p:ext uri="{BB962C8B-B14F-4D97-AF65-F5344CB8AC3E}">
        <p14:creationId xmlns:p14="http://schemas.microsoft.com/office/powerpoint/2010/main" val="30162043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5917DBB-01CB-F70C-000D-B12F94B9B910}"/>
              </a:ext>
            </a:extLst>
          </p:cNvPr>
          <p:cNvPicPr>
            <a:picLocks noChangeAspect="1"/>
          </p:cNvPicPr>
          <p:nvPr userDrawn="1"/>
        </p:nvPicPr>
        <p:blipFill>
          <a:blip r:embed="rId2">
            <a:alphaModFix amt="50000"/>
          </a:blip>
          <a:stretch>
            <a:fillRect/>
          </a:stretch>
        </p:blipFill>
        <p:spPr>
          <a:xfrm rot="5400000">
            <a:off x="13775145" y="5325148"/>
            <a:ext cx="4869342" cy="4203864"/>
          </a:xfrm>
          <a:prstGeom prst="rect">
            <a:avLst/>
          </a:prstGeom>
        </p:spPr>
      </p:pic>
      <p:pic>
        <p:nvPicPr>
          <p:cNvPr id="5" name="Image 4">
            <a:extLst>
              <a:ext uri="{FF2B5EF4-FFF2-40B4-BE49-F238E27FC236}">
                <a16:creationId xmlns:a16="http://schemas.microsoft.com/office/drawing/2014/main" id="{9D206B02-612D-0CDA-10D8-E8417DF89C21}"/>
              </a:ext>
            </a:extLst>
          </p:cNvPr>
          <p:cNvPicPr>
            <a:picLocks noChangeAspect="1"/>
          </p:cNvPicPr>
          <p:nvPr userDrawn="1"/>
        </p:nvPicPr>
        <p:blipFill>
          <a:blip r:embed="rId3">
            <a:alphaModFix amt="50000"/>
          </a:blip>
          <a:stretch>
            <a:fillRect/>
          </a:stretch>
        </p:blipFill>
        <p:spPr>
          <a:xfrm>
            <a:off x="-23750" y="1172194"/>
            <a:ext cx="1828800" cy="3810000"/>
          </a:xfrm>
          <a:prstGeom prst="rect">
            <a:avLst/>
          </a:prstGeom>
        </p:spPr>
      </p:pic>
      <p:pic>
        <p:nvPicPr>
          <p:cNvPr id="2" name="Image 1">
            <a:extLst>
              <a:ext uri="{FF2B5EF4-FFF2-40B4-BE49-F238E27FC236}">
                <a16:creationId xmlns:a16="http://schemas.microsoft.com/office/drawing/2014/main" id="{B3A1D21F-575C-3A1E-32D1-2FB01A986A69}"/>
              </a:ext>
            </a:extLst>
          </p:cNvPr>
          <p:cNvPicPr>
            <a:picLocks noChangeAspect="1"/>
          </p:cNvPicPr>
          <p:nvPr userDrawn="1"/>
        </p:nvPicPr>
        <p:blipFill>
          <a:blip r:embed="rId4"/>
          <a:stretch>
            <a:fillRect/>
          </a:stretch>
        </p:blipFill>
        <p:spPr>
          <a:xfrm>
            <a:off x="15476923" y="9218849"/>
            <a:ext cx="2297370" cy="592870"/>
          </a:xfrm>
          <a:prstGeom prst="rect">
            <a:avLst/>
          </a:prstGeom>
        </p:spPr>
      </p:pic>
      <p:sp>
        <p:nvSpPr>
          <p:cNvPr id="3" name="Google Shape;97;p3">
            <a:extLst>
              <a:ext uri="{FF2B5EF4-FFF2-40B4-BE49-F238E27FC236}">
                <a16:creationId xmlns:a16="http://schemas.microsoft.com/office/drawing/2014/main" id="{33D8E66F-FCF4-EFDA-F709-2ED8318FED5A}"/>
              </a:ext>
            </a:extLst>
          </p:cNvPr>
          <p:cNvSpPr txBox="1"/>
          <p:nvPr userDrawn="1"/>
        </p:nvSpPr>
        <p:spPr>
          <a:xfrm>
            <a:off x="14798676" y="9744194"/>
            <a:ext cx="2589556" cy="236988"/>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fr-FR" sz="1540" i="1" u="none" strike="noStrike" cap="none" dirty="0">
                <a:solidFill>
                  <a:schemeClr val="bg1">
                    <a:lumMod val="75000"/>
                  </a:schemeClr>
                </a:solidFill>
                <a:latin typeface="Calibri Light" panose="020F0302020204030204" pitchFamily="34" charset="0"/>
                <a:ea typeface="Montserrat"/>
                <a:cs typeface="Calibri Light" panose="020F0302020204030204" pitchFamily="34" charset="0"/>
                <a:sym typeface="Montserrat"/>
              </a:rPr>
              <a:t>©2025 – Non-</a:t>
            </a:r>
            <a:r>
              <a:rPr lang="fr-FR" sz="1540" i="1" u="none" strike="noStrike" cap="none" dirty="0" err="1">
                <a:solidFill>
                  <a:schemeClr val="bg1">
                    <a:lumMod val="75000"/>
                  </a:schemeClr>
                </a:solidFill>
                <a:latin typeface="Calibri Light" panose="020F0302020204030204" pitchFamily="34" charset="0"/>
                <a:ea typeface="Montserrat"/>
                <a:cs typeface="Calibri Light" panose="020F0302020204030204" pitchFamily="34" charset="0"/>
                <a:sym typeface="Montserrat"/>
              </a:rPr>
              <a:t>confidential</a:t>
            </a:r>
            <a:r>
              <a:rPr lang="fr-FR" sz="1540" i="1" u="none" strike="noStrike" cap="none" dirty="0">
                <a:solidFill>
                  <a:schemeClr val="bg1">
                    <a:lumMod val="75000"/>
                  </a:schemeClr>
                </a:solidFill>
                <a:latin typeface="Calibri Light" panose="020F0302020204030204" pitchFamily="34" charset="0"/>
                <a:ea typeface="Montserrat"/>
                <a:cs typeface="Calibri Light" panose="020F0302020204030204" pitchFamily="34" charset="0"/>
                <a:sym typeface="Montserrat"/>
              </a:rPr>
              <a:t> -</a:t>
            </a:r>
            <a:endParaRPr lang="fr-FR" sz="1540" i="1" u="none" strike="noStrike" cap="none" dirty="0">
              <a:solidFill>
                <a:schemeClr val="bg1">
                  <a:lumMod val="75000"/>
                </a:schemeClr>
              </a:solidFill>
              <a:latin typeface="Calibri Light" panose="020F0302020204030204" pitchFamily="34" charset="0"/>
              <a:cs typeface="Calibri Light" panose="020F0302020204030204" pitchFamily="34" charset="0"/>
              <a:sym typeface="Arial"/>
            </a:endParaRPr>
          </a:p>
        </p:txBody>
      </p:sp>
      <p:sp>
        <p:nvSpPr>
          <p:cNvPr id="9" name="Espace réservé du numéro de diapositive 5">
            <a:extLst>
              <a:ext uri="{FF2B5EF4-FFF2-40B4-BE49-F238E27FC236}">
                <a16:creationId xmlns:a16="http://schemas.microsoft.com/office/drawing/2014/main" id="{5A2ECDE3-20AF-0722-BA27-02E259120F2B}"/>
              </a:ext>
            </a:extLst>
          </p:cNvPr>
          <p:cNvSpPr>
            <a:spLocks noGrp="1"/>
          </p:cNvSpPr>
          <p:nvPr>
            <p:ph type="sldNum" sz="quarter" idx="4"/>
          </p:nvPr>
        </p:nvSpPr>
        <p:spPr>
          <a:xfrm>
            <a:off x="17245364" y="9680207"/>
            <a:ext cx="886728" cy="329321"/>
          </a:xfrm>
          <a:prstGeom prst="rect">
            <a:avLst/>
          </a:prstGeom>
        </p:spPr>
        <p:txBody>
          <a:bodyPr vert="horz" lIns="91440" tIns="45720" rIns="91440" bIns="45720" rtlCol="0" anchor="ctr"/>
          <a:lstStyle>
            <a:lvl1pPr algn="l">
              <a:defRPr lang="fr-FR" sz="1540" b="0" i="1" u="none" strike="noStrike" cap="none">
                <a:solidFill>
                  <a:schemeClr val="bg1">
                    <a:lumMod val="75000"/>
                  </a:schemeClr>
                </a:solidFill>
                <a:latin typeface="Calibri Light" panose="020F0302020204030204" pitchFamily="34" charset="0"/>
                <a:ea typeface="Montserrat"/>
                <a:cs typeface="Calibri Light" panose="020F0302020204030204" pitchFamily="34" charset="0"/>
                <a:sym typeface="Arial"/>
              </a:defRPr>
            </a:lvl1pPr>
          </a:lstStyle>
          <a:p>
            <a:pPr defTabSz="1828800">
              <a:defRPr/>
            </a:pPr>
            <a:fld id="{57B9237A-31CA-7F41-944F-20ECD28CAEC9}" type="slidenum">
              <a:rPr lang="fr-FR" kern="0" smtClean="0">
                <a:solidFill>
                  <a:srgbClr val="FFFFFF">
                    <a:lumMod val="75000"/>
                  </a:srgbClr>
                </a:solidFill>
              </a:rPr>
              <a:pPr defTabSz="1828800">
                <a:defRPr/>
              </a:pPr>
              <a:t>‹N°›</a:t>
            </a:fld>
            <a:endParaRPr lang="fr-FR" kern="0">
              <a:solidFill>
                <a:srgbClr val="FFFFFF">
                  <a:lumMod val="75000"/>
                </a:srgbClr>
              </a:solidFill>
            </a:endParaRPr>
          </a:p>
        </p:txBody>
      </p:sp>
    </p:spTree>
    <p:extLst>
      <p:ext uri="{BB962C8B-B14F-4D97-AF65-F5344CB8AC3E}">
        <p14:creationId xmlns:p14="http://schemas.microsoft.com/office/powerpoint/2010/main" val="38155602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8CDB380-C7E1-0E5E-D3D3-3A1B1EFAC670}"/>
              </a:ext>
            </a:extLst>
          </p:cNvPr>
          <p:cNvPicPr>
            <a:picLocks noChangeAspect="1" noChangeArrowheads="1"/>
          </p:cNvPicPr>
          <p:nvPr userDrawn="1"/>
        </p:nvPicPr>
        <p:blipFill>
          <a:blip r:embed="rId2"/>
          <a:srcRect l="13420" r="13420"/>
          <a:stretch/>
        </p:blipFill>
        <p:spPr bwMode="auto">
          <a:xfrm>
            <a:off x="-22035" y="0"/>
            <a:ext cx="11323610" cy="103187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AF72A8A-4A31-8151-CA18-845EA246F0E9}"/>
              </a:ext>
            </a:extLst>
          </p:cNvPr>
          <p:cNvSpPr/>
          <p:nvPr userDrawn="1"/>
        </p:nvSpPr>
        <p:spPr>
          <a:xfrm>
            <a:off x="6729985" y="0"/>
            <a:ext cx="5509642" cy="10287000"/>
          </a:xfrm>
          <a:prstGeom prst="rect">
            <a:avLst/>
          </a:prstGeom>
          <a:gradFill>
            <a:gsLst>
              <a:gs pos="54000">
                <a:srgbClr val="FFFFFF"/>
              </a:gs>
              <a:gs pos="0">
                <a:schemeClr val="bg1">
                  <a:alpha val="0"/>
                </a:schemeClr>
              </a:gs>
              <a:gs pos="94000">
                <a:schemeClr val="bg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fr-FR" sz="28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6" name="Groupe 5">
            <a:extLst>
              <a:ext uri="{FF2B5EF4-FFF2-40B4-BE49-F238E27FC236}">
                <a16:creationId xmlns:a16="http://schemas.microsoft.com/office/drawing/2014/main" id="{F3FA59C2-48B3-1F61-0DC4-A89370C42A7A}"/>
              </a:ext>
            </a:extLst>
          </p:cNvPr>
          <p:cNvGrpSpPr/>
          <p:nvPr userDrawn="1"/>
        </p:nvGrpSpPr>
        <p:grpSpPr>
          <a:xfrm>
            <a:off x="-38968" y="1"/>
            <a:ext cx="11391440" cy="10286998"/>
            <a:chOff x="492866" y="0"/>
            <a:chExt cx="2558743" cy="5143499"/>
          </a:xfrm>
        </p:grpSpPr>
        <p:sp>
          <p:nvSpPr>
            <p:cNvPr id="7" name="Rectangle 6">
              <a:extLst>
                <a:ext uri="{FF2B5EF4-FFF2-40B4-BE49-F238E27FC236}">
                  <a16:creationId xmlns:a16="http://schemas.microsoft.com/office/drawing/2014/main" id="{3B06C54F-2ECA-92A8-EAF6-CFAB3A6A4D99}"/>
                </a:ext>
              </a:extLst>
            </p:cNvPr>
            <p:cNvSpPr/>
            <p:nvPr/>
          </p:nvSpPr>
          <p:spPr>
            <a:xfrm>
              <a:off x="492866" y="0"/>
              <a:ext cx="2558743" cy="5143499"/>
            </a:xfrm>
            <a:prstGeom prst="rect">
              <a:avLst/>
            </a:prstGeom>
            <a:solidFill>
              <a:schemeClr val="tx2">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fr-FR" sz="2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F61AC4EA-9EDD-74B5-EA0C-7DF7D4A9F8E4}"/>
                </a:ext>
              </a:extLst>
            </p:cNvPr>
            <p:cNvSpPr/>
            <p:nvPr/>
          </p:nvSpPr>
          <p:spPr>
            <a:xfrm>
              <a:off x="494945" y="0"/>
              <a:ext cx="2556664" cy="3143892"/>
            </a:xfrm>
            <a:prstGeom prst="rect">
              <a:avLst/>
            </a:prstGeom>
            <a:gradFill flip="none" rotWithShape="1">
              <a:gsLst>
                <a:gs pos="0">
                  <a:schemeClr val="tx2"/>
                </a:gs>
                <a:gs pos="100000">
                  <a:schemeClr val="tx2">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fr-FR" sz="28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9" name="Triangle 8">
            <a:extLst>
              <a:ext uri="{FF2B5EF4-FFF2-40B4-BE49-F238E27FC236}">
                <a16:creationId xmlns:a16="http://schemas.microsoft.com/office/drawing/2014/main" id="{3EBC5F70-28B2-80BA-F7E4-BFA8840CA537}"/>
              </a:ext>
            </a:extLst>
          </p:cNvPr>
          <p:cNvSpPr/>
          <p:nvPr userDrawn="1"/>
        </p:nvSpPr>
        <p:spPr>
          <a:xfrm rot="5400000">
            <a:off x="10869701" y="4897085"/>
            <a:ext cx="1458170" cy="492830"/>
          </a:xfrm>
          <a:prstGeom prst="triangle">
            <a:avLst/>
          </a:prstGeom>
          <a:solidFill>
            <a:schemeClr val="tx2">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fr-FR" sz="28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Image 1">
            <a:extLst>
              <a:ext uri="{FF2B5EF4-FFF2-40B4-BE49-F238E27FC236}">
                <a16:creationId xmlns:a16="http://schemas.microsoft.com/office/drawing/2014/main" id="{0D1457BB-06E2-C570-553E-67DF22691384}"/>
              </a:ext>
            </a:extLst>
          </p:cNvPr>
          <p:cNvPicPr>
            <a:picLocks noChangeAspect="1"/>
          </p:cNvPicPr>
          <p:nvPr userDrawn="1"/>
        </p:nvPicPr>
        <p:blipFill>
          <a:blip r:embed="rId3"/>
          <a:stretch>
            <a:fillRect/>
          </a:stretch>
        </p:blipFill>
        <p:spPr>
          <a:xfrm>
            <a:off x="15476923" y="9218849"/>
            <a:ext cx="2297370" cy="592870"/>
          </a:xfrm>
          <a:prstGeom prst="rect">
            <a:avLst/>
          </a:prstGeom>
        </p:spPr>
      </p:pic>
      <p:sp>
        <p:nvSpPr>
          <p:cNvPr id="3" name="Google Shape;97;p3">
            <a:extLst>
              <a:ext uri="{FF2B5EF4-FFF2-40B4-BE49-F238E27FC236}">
                <a16:creationId xmlns:a16="http://schemas.microsoft.com/office/drawing/2014/main" id="{052C4235-A7A7-DD12-B2DF-E09FF5CB8D47}"/>
              </a:ext>
            </a:extLst>
          </p:cNvPr>
          <p:cNvSpPr txBox="1"/>
          <p:nvPr userDrawn="1"/>
        </p:nvSpPr>
        <p:spPr>
          <a:xfrm>
            <a:off x="14798676" y="9744194"/>
            <a:ext cx="2589556" cy="236988"/>
          </a:xfrm>
          <a:prstGeom prst="rect">
            <a:avLst/>
          </a:prstGeom>
          <a:noFill/>
          <a:ln>
            <a:noFill/>
          </a:ln>
        </p:spPr>
        <p:txBody>
          <a:bodyPr spcFirstLastPara="1" wrap="square" lIns="0" tIns="0" rIns="0" bIns="0" anchor="t" anchorCtr="0">
            <a:spAutoFit/>
          </a:bodyPr>
          <a:lstStyle/>
          <a:p>
            <a:pPr marL="0" marR="0" lvl="0" indent="0" algn="r" defTabSz="1828800" rtl="0" eaLnBrk="1" fontAlgn="auto" latinLnBrk="0" hangingPunct="1">
              <a:lnSpc>
                <a:spcPct val="100000"/>
              </a:lnSpc>
              <a:spcBef>
                <a:spcPts val="0"/>
              </a:spcBef>
              <a:spcAft>
                <a:spcPts val="0"/>
              </a:spcAft>
              <a:buClr>
                <a:srgbClr val="000000"/>
              </a:buClr>
              <a:buSzPts val="800"/>
              <a:buFont typeface="Arial"/>
              <a:buNone/>
              <a:tabLst/>
              <a:defRPr/>
            </a:pPr>
            <a:r>
              <a:rPr kumimoji="0" lang="fr" sz="1540" b="0" i="1" u="none" strike="noStrike" kern="0" cap="none" spc="0" normalizeH="0" baseline="0" noProof="0">
                <a:ln>
                  <a:noFill/>
                </a:ln>
                <a:solidFill>
                  <a:srgbClr val="FFFFFF">
                    <a:lumMod val="75000"/>
                  </a:srgbClr>
                </a:solidFill>
                <a:effectLst/>
                <a:uLnTx/>
                <a:uFillTx/>
                <a:latin typeface="Calibri Light" panose="020F0302020204030204" pitchFamily="34" charset="0"/>
                <a:ea typeface="Montserrat"/>
                <a:cs typeface="Calibri Light" panose="020F0302020204030204" pitchFamily="34" charset="0"/>
                <a:sym typeface="Montserrat"/>
              </a:rPr>
              <a:t>©2024 – Confidential -</a:t>
            </a:r>
            <a:endParaRPr kumimoji="0" sz="1540" b="0" i="1" u="none" strike="noStrike" kern="0" cap="none" spc="0" normalizeH="0" baseline="0" noProof="0">
              <a:ln>
                <a:noFill/>
              </a:ln>
              <a:solidFill>
                <a:srgbClr val="FFFFFF">
                  <a:lumMod val="75000"/>
                </a:srgbClr>
              </a:solidFill>
              <a:effectLst/>
              <a:uLnTx/>
              <a:uFillTx/>
              <a:latin typeface="Calibri Light" panose="020F0302020204030204" pitchFamily="34" charset="0"/>
              <a:cs typeface="Calibri Light" panose="020F0302020204030204" pitchFamily="34" charset="0"/>
              <a:sym typeface="Arial"/>
            </a:endParaRPr>
          </a:p>
        </p:txBody>
      </p:sp>
      <p:sp>
        <p:nvSpPr>
          <p:cNvPr id="13" name="Espace réservé du numéro de diapositive 5">
            <a:extLst>
              <a:ext uri="{FF2B5EF4-FFF2-40B4-BE49-F238E27FC236}">
                <a16:creationId xmlns:a16="http://schemas.microsoft.com/office/drawing/2014/main" id="{527C031A-5C8C-0262-1C98-D9693294F1B1}"/>
              </a:ext>
            </a:extLst>
          </p:cNvPr>
          <p:cNvSpPr>
            <a:spLocks noGrp="1"/>
          </p:cNvSpPr>
          <p:nvPr>
            <p:ph type="sldNum" sz="quarter" idx="4"/>
          </p:nvPr>
        </p:nvSpPr>
        <p:spPr>
          <a:xfrm>
            <a:off x="17245364" y="9680207"/>
            <a:ext cx="886728" cy="329321"/>
          </a:xfrm>
          <a:prstGeom prst="rect">
            <a:avLst/>
          </a:prstGeom>
        </p:spPr>
        <p:txBody>
          <a:bodyPr vert="horz" lIns="91440" tIns="45720" rIns="91440" bIns="45720" rtlCol="0" anchor="ctr"/>
          <a:lstStyle>
            <a:lvl1pPr algn="l">
              <a:defRPr lang="fr-FR" sz="1540" b="0" i="1" u="none" strike="noStrike" cap="none">
                <a:solidFill>
                  <a:schemeClr val="bg1">
                    <a:lumMod val="75000"/>
                  </a:schemeClr>
                </a:solidFill>
                <a:latin typeface="Calibri Light" panose="020F0302020204030204" pitchFamily="34" charset="0"/>
                <a:ea typeface="Montserrat"/>
                <a:cs typeface="Calibri Light" panose="020F0302020204030204" pitchFamily="34" charset="0"/>
                <a:sym typeface="Arial"/>
              </a:defRPr>
            </a:lvl1pPr>
          </a:lstStyle>
          <a:p>
            <a:pPr defTabSz="1828800">
              <a:defRPr/>
            </a:pPr>
            <a:fld id="{57B9237A-31CA-7F41-944F-20ECD28CAEC9}" type="slidenum">
              <a:rPr lang="fr-FR" kern="0" smtClean="0">
                <a:solidFill>
                  <a:srgbClr val="FFFFFF">
                    <a:lumMod val="75000"/>
                  </a:srgbClr>
                </a:solidFill>
              </a:rPr>
              <a:pPr defTabSz="1828800">
                <a:defRPr/>
              </a:pPr>
              <a:t>‹N°›</a:t>
            </a:fld>
            <a:endParaRPr lang="fr-FR" kern="0">
              <a:solidFill>
                <a:srgbClr val="FFFFFF">
                  <a:lumMod val="75000"/>
                </a:srgbClr>
              </a:solidFill>
            </a:endParaRPr>
          </a:p>
        </p:txBody>
      </p:sp>
    </p:spTree>
    <p:extLst>
      <p:ext uri="{BB962C8B-B14F-4D97-AF65-F5344CB8AC3E}">
        <p14:creationId xmlns:p14="http://schemas.microsoft.com/office/powerpoint/2010/main" val="22653731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7893993-5E11-D9D3-261F-010F476132DA}"/>
              </a:ext>
            </a:extLst>
          </p:cNvPr>
          <p:cNvPicPr>
            <a:picLocks noChangeAspect="1" noChangeArrowheads="1"/>
          </p:cNvPicPr>
          <p:nvPr userDrawn="1"/>
        </p:nvPicPr>
        <p:blipFill rotWithShape="1">
          <a:blip r:embed="rId2"/>
          <a:srcRect l="-10031" r="30953"/>
          <a:stretch/>
        </p:blipFill>
        <p:spPr bwMode="auto">
          <a:xfrm flipH="1">
            <a:off x="-22035" y="0"/>
            <a:ext cx="12239626" cy="103187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F1C3068-AFC3-3AAC-99BE-FBECE66A6A0E}"/>
              </a:ext>
            </a:extLst>
          </p:cNvPr>
          <p:cNvSpPr/>
          <p:nvPr userDrawn="1"/>
        </p:nvSpPr>
        <p:spPr>
          <a:xfrm>
            <a:off x="6729985" y="0"/>
            <a:ext cx="5509642" cy="10287000"/>
          </a:xfrm>
          <a:prstGeom prst="rect">
            <a:avLst/>
          </a:prstGeom>
          <a:gradFill>
            <a:gsLst>
              <a:gs pos="54000">
                <a:srgbClr val="FFFFFF"/>
              </a:gs>
              <a:gs pos="0">
                <a:schemeClr val="bg1">
                  <a:alpha val="0"/>
                </a:schemeClr>
              </a:gs>
              <a:gs pos="94000">
                <a:schemeClr val="bg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fr-FR" sz="28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6" name="Groupe 5">
            <a:extLst>
              <a:ext uri="{FF2B5EF4-FFF2-40B4-BE49-F238E27FC236}">
                <a16:creationId xmlns:a16="http://schemas.microsoft.com/office/drawing/2014/main" id="{8C7FB1C3-6496-4E04-29F5-804D1D90B938}"/>
              </a:ext>
            </a:extLst>
          </p:cNvPr>
          <p:cNvGrpSpPr/>
          <p:nvPr userDrawn="1"/>
        </p:nvGrpSpPr>
        <p:grpSpPr>
          <a:xfrm>
            <a:off x="-27989" y="507"/>
            <a:ext cx="11398726" cy="10286998"/>
            <a:chOff x="965496" y="0"/>
            <a:chExt cx="2560380" cy="5143499"/>
          </a:xfrm>
        </p:grpSpPr>
        <p:sp>
          <p:nvSpPr>
            <p:cNvPr id="7" name="Rectangle 6">
              <a:extLst>
                <a:ext uri="{FF2B5EF4-FFF2-40B4-BE49-F238E27FC236}">
                  <a16:creationId xmlns:a16="http://schemas.microsoft.com/office/drawing/2014/main" id="{33D19200-E2DD-5937-176F-7E49D7C73CC1}"/>
                </a:ext>
              </a:extLst>
            </p:cNvPr>
            <p:cNvSpPr/>
            <p:nvPr/>
          </p:nvSpPr>
          <p:spPr>
            <a:xfrm>
              <a:off x="967133" y="0"/>
              <a:ext cx="2558743" cy="5143499"/>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fr-FR" sz="2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E4BA2812-F44F-A2E4-793B-98DD7170A882}"/>
                </a:ext>
              </a:extLst>
            </p:cNvPr>
            <p:cNvSpPr/>
            <p:nvPr/>
          </p:nvSpPr>
          <p:spPr>
            <a:xfrm>
              <a:off x="965496" y="0"/>
              <a:ext cx="2556664" cy="3143892"/>
            </a:xfrm>
            <a:prstGeom prst="rect">
              <a:avLst/>
            </a:prstGeom>
            <a:gradFill flip="none" rotWithShape="1">
              <a:gsLst>
                <a:gs pos="0">
                  <a:schemeClr val="tx2"/>
                </a:gs>
                <a:gs pos="100000">
                  <a:schemeClr val="tx2">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fr-FR" sz="28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9" name="Triangle 8">
            <a:extLst>
              <a:ext uri="{FF2B5EF4-FFF2-40B4-BE49-F238E27FC236}">
                <a16:creationId xmlns:a16="http://schemas.microsoft.com/office/drawing/2014/main" id="{D85EDE0A-B2BE-F67C-3D4B-501278051709}"/>
              </a:ext>
            </a:extLst>
          </p:cNvPr>
          <p:cNvSpPr/>
          <p:nvPr userDrawn="1"/>
        </p:nvSpPr>
        <p:spPr>
          <a:xfrm rot="5400000">
            <a:off x="10876879" y="4897085"/>
            <a:ext cx="1458170" cy="492830"/>
          </a:xfrm>
          <a:prstGeom prst="triangle">
            <a:avLst/>
          </a:prstGeom>
          <a:solidFill>
            <a:schemeClr val="tx2">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fr-FR" sz="28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Image 1">
            <a:extLst>
              <a:ext uri="{FF2B5EF4-FFF2-40B4-BE49-F238E27FC236}">
                <a16:creationId xmlns:a16="http://schemas.microsoft.com/office/drawing/2014/main" id="{97343C00-2DC2-8188-68B8-AB125A1F0038}"/>
              </a:ext>
            </a:extLst>
          </p:cNvPr>
          <p:cNvPicPr>
            <a:picLocks noChangeAspect="1"/>
          </p:cNvPicPr>
          <p:nvPr userDrawn="1"/>
        </p:nvPicPr>
        <p:blipFill>
          <a:blip r:embed="rId3"/>
          <a:stretch>
            <a:fillRect/>
          </a:stretch>
        </p:blipFill>
        <p:spPr>
          <a:xfrm>
            <a:off x="15476923" y="9218849"/>
            <a:ext cx="2297370" cy="592870"/>
          </a:xfrm>
          <a:prstGeom prst="rect">
            <a:avLst/>
          </a:prstGeom>
        </p:spPr>
      </p:pic>
      <p:sp>
        <p:nvSpPr>
          <p:cNvPr id="3" name="Google Shape;97;p3">
            <a:extLst>
              <a:ext uri="{FF2B5EF4-FFF2-40B4-BE49-F238E27FC236}">
                <a16:creationId xmlns:a16="http://schemas.microsoft.com/office/drawing/2014/main" id="{8E79791C-19C6-0A80-E89D-2505B2AB579A}"/>
              </a:ext>
            </a:extLst>
          </p:cNvPr>
          <p:cNvSpPr txBox="1"/>
          <p:nvPr userDrawn="1"/>
        </p:nvSpPr>
        <p:spPr>
          <a:xfrm>
            <a:off x="14798676" y="9744194"/>
            <a:ext cx="2589556" cy="236988"/>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fr-FR" sz="1540" i="1" u="none" strike="noStrike" cap="none" dirty="0">
                <a:solidFill>
                  <a:schemeClr val="bg1">
                    <a:lumMod val="75000"/>
                  </a:schemeClr>
                </a:solidFill>
                <a:latin typeface="Calibri Light" panose="020F0302020204030204" pitchFamily="34" charset="0"/>
                <a:ea typeface="Montserrat"/>
                <a:cs typeface="Calibri Light" panose="020F0302020204030204" pitchFamily="34" charset="0"/>
                <a:sym typeface="Montserrat"/>
              </a:rPr>
              <a:t>©2025 – Non-</a:t>
            </a:r>
            <a:r>
              <a:rPr lang="fr-FR" sz="1540" i="1" u="none" strike="noStrike" cap="none" dirty="0" err="1">
                <a:solidFill>
                  <a:schemeClr val="bg1">
                    <a:lumMod val="75000"/>
                  </a:schemeClr>
                </a:solidFill>
                <a:latin typeface="Calibri Light" panose="020F0302020204030204" pitchFamily="34" charset="0"/>
                <a:ea typeface="Montserrat"/>
                <a:cs typeface="Calibri Light" panose="020F0302020204030204" pitchFamily="34" charset="0"/>
                <a:sym typeface="Montserrat"/>
              </a:rPr>
              <a:t>confidential</a:t>
            </a:r>
            <a:r>
              <a:rPr lang="fr-FR" sz="1540" i="1" u="none" strike="noStrike" cap="none" dirty="0">
                <a:solidFill>
                  <a:schemeClr val="bg1">
                    <a:lumMod val="75000"/>
                  </a:schemeClr>
                </a:solidFill>
                <a:latin typeface="Calibri Light" panose="020F0302020204030204" pitchFamily="34" charset="0"/>
                <a:ea typeface="Montserrat"/>
                <a:cs typeface="Calibri Light" panose="020F0302020204030204" pitchFamily="34" charset="0"/>
                <a:sym typeface="Montserrat"/>
              </a:rPr>
              <a:t> -</a:t>
            </a:r>
            <a:endParaRPr lang="fr-FR" sz="1540" i="1" u="none" strike="noStrike" cap="none" dirty="0">
              <a:solidFill>
                <a:schemeClr val="bg1">
                  <a:lumMod val="75000"/>
                </a:schemeClr>
              </a:solidFill>
              <a:latin typeface="Calibri Light" panose="020F0302020204030204" pitchFamily="34" charset="0"/>
              <a:cs typeface="Calibri Light" panose="020F0302020204030204" pitchFamily="34" charset="0"/>
              <a:sym typeface="Arial"/>
            </a:endParaRPr>
          </a:p>
        </p:txBody>
      </p:sp>
      <p:sp>
        <p:nvSpPr>
          <p:cNvPr id="13" name="Espace réservé du numéro de diapositive 5">
            <a:extLst>
              <a:ext uri="{FF2B5EF4-FFF2-40B4-BE49-F238E27FC236}">
                <a16:creationId xmlns:a16="http://schemas.microsoft.com/office/drawing/2014/main" id="{AA816F9F-2713-2B21-06F5-3860B6D18399}"/>
              </a:ext>
            </a:extLst>
          </p:cNvPr>
          <p:cNvSpPr>
            <a:spLocks noGrp="1"/>
          </p:cNvSpPr>
          <p:nvPr>
            <p:ph type="sldNum" sz="quarter" idx="4"/>
          </p:nvPr>
        </p:nvSpPr>
        <p:spPr>
          <a:xfrm>
            <a:off x="17245364" y="9680207"/>
            <a:ext cx="886728" cy="329321"/>
          </a:xfrm>
          <a:prstGeom prst="rect">
            <a:avLst/>
          </a:prstGeom>
        </p:spPr>
        <p:txBody>
          <a:bodyPr vert="horz" lIns="91440" tIns="45720" rIns="91440" bIns="45720" rtlCol="0" anchor="ctr"/>
          <a:lstStyle>
            <a:lvl1pPr algn="l">
              <a:defRPr lang="fr-FR" sz="1540" b="0" i="1" u="none" strike="noStrike" cap="none">
                <a:solidFill>
                  <a:schemeClr val="bg1">
                    <a:lumMod val="75000"/>
                  </a:schemeClr>
                </a:solidFill>
                <a:latin typeface="Calibri Light" panose="020F0302020204030204" pitchFamily="34" charset="0"/>
                <a:ea typeface="Montserrat"/>
                <a:cs typeface="Calibri Light" panose="020F0302020204030204" pitchFamily="34" charset="0"/>
                <a:sym typeface="Arial"/>
              </a:defRPr>
            </a:lvl1pPr>
          </a:lstStyle>
          <a:p>
            <a:pPr defTabSz="1828800">
              <a:defRPr/>
            </a:pPr>
            <a:fld id="{57B9237A-31CA-7F41-944F-20ECD28CAEC9}" type="slidenum">
              <a:rPr lang="fr-FR" kern="0" smtClean="0">
                <a:solidFill>
                  <a:srgbClr val="FFFFFF">
                    <a:lumMod val="75000"/>
                  </a:srgbClr>
                </a:solidFill>
              </a:rPr>
              <a:pPr defTabSz="1828800">
                <a:defRPr/>
              </a:pPr>
              <a:t>‹N°›</a:t>
            </a:fld>
            <a:endParaRPr lang="fr-FR" kern="0">
              <a:solidFill>
                <a:srgbClr val="FFFFFF">
                  <a:lumMod val="75000"/>
                </a:srgbClr>
              </a:solidFill>
            </a:endParaRPr>
          </a:p>
        </p:txBody>
      </p:sp>
    </p:spTree>
    <p:extLst>
      <p:ext uri="{BB962C8B-B14F-4D97-AF65-F5344CB8AC3E}">
        <p14:creationId xmlns:p14="http://schemas.microsoft.com/office/powerpoint/2010/main" val="27203119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EA5F77-A10C-6E67-F575-75BFD088CB0B}"/>
              </a:ext>
            </a:extLst>
          </p:cNvPr>
          <p:cNvSpPr/>
          <p:nvPr userDrawn="1"/>
        </p:nvSpPr>
        <p:spPr>
          <a:xfrm flipV="1">
            <a:off x="0" y="0"/>
            <a:ext cx="18288000" cy="916432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fr-FR" sz="28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Image 4">
            <a:extLst>
              <a:ext uri="{FF2B5EF4-FFF2-40B4-BE49-F238E27FC236}">
                <a16:creationId xmlns:a16="http://schemas.microsoft.com/office/drawing/2014/main" id="{D290778E-9DB2-3E88-221B-29B5A5DE4510}"/>
              </a:ext>
            </a:extLst>
          </p:cNvPr>
          <p:cNvPicPr>
            <a:picLocks noChangeAspect="1"/>
          </p:cNvPicPr>
          <p:nvPr userDrawn="1"/>
        </p:nvPicPr>
        <p:blipFill>
          <a:blip r:embed="rId2">
            <a:alphaModFix amt="37000"/>
          </a:blip>
          <a:srcRect b="20383"/>
          <a:stretch/>
        </p:blipFill>
        <p:spPr>
          <a:xfrm>
            <a:off x="-22034" y="5750803"/>
            <a:ext cx="2734828" cy="4536198"/>
          </a:xfrm>
          <a:prstGeom prst="rect">
            <a:avLst/>
          </a:prstGeom>
        </p:spPr>
      </p:pic>
      <p:pic>
        <p:nvPicPr>
          <p:cNvPr id="6" name="Image 5">
            <a:extLst>
              <a:ext uri="{FF2B5EF4-FFF2-40B4-BE49-F238E27FC236}">
                <a16:creationId xmlns:a16="http://schemas.microsoft.com/office/drawing/2014/main" id="{F07F545A-507F-FF5D-6CC2-8CB7CC7B6D18}"/>
              </a:ext>
            </a:extLst>
          </p:cNvPr>
          <p:cNvPicPr>
            <a:picLocks noChangeAspect="1"/>
          </p:cNvPicPr>
          <p:nvPr userDrawn="1"/>
        </p:nvPicPr>
        <p:blipFill>
          <a:blip r:embed="rId3">
            <a:alphaModFix amt="45000"/>
          </a:blip>
          <a:stretch>
            <a:fillRect/>
          </a:stretch>
        </p:blipFill>
        <p:spPr>
          <a:xfrm rot="5400000" flipH="1">
            <a:off x="12829029" y="181666"/>
            <a:ext cx="5883010" cy="5079000"/>
          </a:xfrm>
          <a:prstGeom prst="rect">
            <a:avLst/>
          </a:prstGeom>
        </p:spPr>
      </p:pic>
    </p:spTree>
    <p:extLst>
      <p:ext uri="{BB962C8B-B14F-4D97-AF65-F5344CB8AC3E}">
        <p14:creationId xmlns:p14="http://schemas.microsoft.com/office/powerpoint/2010/main" val="30315459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8DA50B28-EF15-17D5-95A6-8F2D33309916}"/>
              </a:ext>
            </a:extLst>
          </p:cNvPr>
          <p:cNvGrpSpPr/>
          <p:nvPr userDrawn="1"/>
        </p:nvGrpSpPr>
        <p:grpSpPr>
          <a:xfrm>
            <a:off x="1" y="1"/>
            <a:ext cx="13167358" cy="10287002"/>
            <a:chOff x="0" y="0"/>
            <a:chExt cx="6583679" cy="5143501"/>
          </a:xfrm>
        </p:grpSpPr>
        <p:pic>
          <p:nvPicPr>
            <p:cNvPr id="5" name="Image 4">
              <a:extLst>
                <a:ext uri="{FF2B5EF4-FFF2-40B4-BE49-F238E27FC236}">
                  <a16:creationId xmlns:a16="http://schemas.microsoft.com/office/drawing/2014/main" id="{C5D3758C-E403-72A9-48C2-327B55A8EBD0}"/>
                </a:ext>
              </a:extLst>
            </p:cNvPr>
            <p:cNvPicPr>
              <a:picLocks noChangeAspect="1"/>
            </p:cNvPicPr>
            <p:nvPr/>
          </p:nvPicPr>
          <p:blipFill>
            <a:blip r:embed="rId2"/>
            <a:srcRect l="23762" r="3641"/>
            <a:stretch/>
          </p:blipFill>
          <p:spPr>
            <a:xfrm>
              <a:off x="0" y="0"/>
              <a:ext cx="6505304" cy="5143500"/>
            </a:xfrm>
            <a:prstGeom prst="rect">
              <a:avLst/>
            </a:prstGeom>
          </p:spPr>
        </p:pic>
        <p:sp>
          <p:nvSpPr>
            <p:cNvPr id="6" name="Rectangle 5">
              <a:extLst>
                <a:ext uri="{FF2B5EF4-FFF2-40B4-BE49-F238E27FC236}">
                  <a16:creationId xmlns:a16="http://schemas.microsoft.com/office/drawing/2014/main" id="{E2BAD3D9-0FA9-11EE-8A1C-9E050DDB35A2}"/>
                </a:ext>
              </a:extLst>
            </p:cNvPr>
            <p:cNvSpPr/>
            <p:nvPr/>
          </p:nvSpPr>
          <p:spPr>
            <a:xfrm>
              <a:off x="156754" y="0"/>
              <a:ext cx="5995852" cy="5143500"/>
            </a:xfrm>
            <a:prstGeom prst="rect">
              <a:avLst/>
            </a:prstGeom>
            <a:gradFill flip="none" rotWithShape="1">
              <a:gsLst>
                <a:gs pos="22000">
                  <a:schemeClr val="bg1"/>
                </a:gs>
                <a:gs pos="57000">
                  <a:schemeClr val="bg1">
                    <a:alpha val="0"/>
                  </a:scheme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fr-FR" sz="2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id="{FC9B0BFA-A338-0F5E-AAC6-2A6E19B21807}"/>
                </a:ext>
              </a:extLst>
            </p:cNvPr>
            <p:cNvSpPr/>
            <p:nvPr/>
          </p:nvSpPr>
          <p:spPr>
            <a:xfrm>
              <a:off x="966650" y="1"/>
              <a:ext cx="5617029" cy="5143500"/>
            </a:xfrm>
            <a:prstGeom prst="rect">
              <a:avLst/>
            </a:prstGeom>
            <a:gradFill flip="none" rotWithShape="1">
              <a:gsLst>
                <a:gs pos="8000">
                  <a:schemeClr val="bg1"/>
                </a:gs>
                <a:gs pos="100000">
                  <a:schemeClr val="bg1">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fr-FR" sz="2800"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8" name="Image 7">
            <a:extLst>
              <a:ext uri="{FF2B5EF4-FFF2-40B4-BE49-F238E27FC236}">
                <a16:creationId xmlns:a16="http://schemas.microsoft.com/office/drawing/2014/main" id="{6B8A8D9D-0885-7D0E-D7F6-5386C5D39CDF}"/>
              </a:ext>
            </a:extLst>
          </p:cNvPr>
          <p:cNvPicPr>
            <a:picLocks noChangeAspect="1"/>
          </p:cNvPicPr>
          <p:nvPr userDrawn="1"/>
        </p:nvPicPr>
        <p:blipFill>
          <a:blip r:embed="rId3">
            <a:alphaModFix/>
          </a:blip>
          <a:srcRect l="-9536" t="4561" b="-200"/>
          <a:stretch/>
        </p:blipFill>
        <p:spPr>
          <a:xfrm rot="5400000" flipV="1">
            <a:off x="1591837" y="2954049"/>
            <a:ext cx="5741122" cy="8924790"/>
          </a:xfrm>
          <a:prstGeom prst="rect">
            <a:avLst/>
          </a:prstGeom>
        </p:spPr>
      </p:pic>
      <p:pic>
        <p:nvPicPr>
          <p:cNvPr id="2" name="Image 1">
            <a:extLst>
              <a:ext uri="{FF2B5EF4-FFF2-40B4-BE49-F238E27FC236}">
                <a16:creationId xmlns:a16="http://schemas.microsoft.com/office/drawing/2014/main" id="{B484EF07-AD50-180D-CCDE-0F99E9192352}"/>
              </a:ext>
            </a:extLst>
          </p:cNvPr>
          <p:cNvPicPr>
            <a:picLocks noChangeAspect="1"/>
          </p:cNvPicPr>
          <p:nvPr userDrawn="1"/>
        </p:nvPicPr>
        <p:blipFill>
          <a:blip r:embed="rId4"/>
          <a:stretch>
            <a:fillRect/>
          </a:stretch>
        </p:blipFill>
        <p:spPr>
          <a:xfrm>
            <a:off x="15476923" y="9218849"/>
            <a:ext cx="2297370" cy="592870"/>
          </a:xfrm>
          <a:prstGeom prst="rect">
            <a:avLst/>
          </a:prstGeom>
        </p:spPr>
      </p:pic>
      <p:sp>
        <p:nvSpPr>
          <p:cNvPr id="3" name="Google Shape;97;p3">
            <a:extLst>
              <a:ext uri="{FF2B5EF4-FFF2-40B4-BE49-F238E27FC236}">
                <a16:creationId xmlns:a16="http://schemas.microsoft.com/office/drawing/2014/main" id="{2B6D0E84-2C7D-23DA-339B-4957FC5E9612}"/>
              </a:ext>
            </a:extLst>
          </p:cNvPr>
          <p:cNvSpPr txBox="1"/>
          <p:nvPr userDrawn="1"/>
        </p:nvSpPr>
        <p:spPr>
          <a:xfrm>
            <a:off x="14798676" y="9744194"/>
            <a:ext cx="2589556" cy="236988"/>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fr-FR" sz="1540" i="1" u="none" strike="noStrike" cap="none" dirty="0">
                <a:solidFill>
                  <a:schemeClr val="bg1">
                    <a:lumMod val="75000"/>
                  </a:schemeClr>
                </a:solidFill>
                <a:latin typeface="Calibri Light" panose="020F0302020204030204" pitchFamily="34" charset="0"/>
                <a:ea typeface="Montserrat"/>
                <a:cs typeface="Calibri Light" panose="020F0302020204030204" pitchFamily="34" charset="0"/>
                <a:sym typeface="Montserrat"/>
              </a:rPr>
              <a:t>©2025 – Non-</a:t>
            </a:r>
            <a:r>
              <a:rPr lang="fr-FR" sz="1540" i="1" u="none" strike="noStrike" cap="none" dirty="0" err="1">
                <a:solidFill>
                  <a:schemeClr val="bg1">
                    <a:lumMod val="75000"/>
                  </a:schemeClr>
                </a:solidFill>
                <a:latin typeface="Calibri Light" panose="020F0302020204030204" pitchFamily="34" charset="0"/>
                <a:ea typeface="Montserrat"/>
                <a:cs typeface="Calibri Light" panose="020F0302020204030204" pitchFamily="34" charset="0"/>
                <a:sym typeface="Montserrat"/>
              </a:rPr>
              <a:t>confidential</a:t>
            </a:r>
            <a:r>
              <a:rPr lang="fr-FR" sz="1540" i="1" u="none" strike="noStrike" cap="none" dirty="0">
                <a:solidFill>
                  <a:schemeClr val="bg1">
                    <a:lumMod val="75000"/>
                  </a:schemeClr>
                </a:solidFill>
                <a:latin typeface="Calibri Light" panose="020F0302020204030204" pitchFamily="34" charset="0"/>
                <a:ea typeface="Montserrat"/>
                <a:cs typeface="Calibri Light" panose="020F0302020204030204" pitchFamily="34" charset="0"/>
                <a:sym typeface="Montserrat"/>
              </a:rPr>
              <a:t> -</a:t>
            </a:r>
            <a:endParaRPr lang="fr-FR" sz="1540" i="1" u="none" strike="noStrike" cap="none" dirty="0">
              <a:solidFill>
                <a:schemeClr val="bg1">
                  <a:lumMod val="75000"/>
                </a:schemeClr>
              </a:solidFill>
              <a:latin typeface="Calibri Light" panose="020F0302020204030204" pitchFamily="34" charset="0"/>
              <a:cs typeface="Calibri Light" panose="020F0302020204030204" pitchFamily="34" charset="0"/>
              <a:sym typeface="Arial"/>
            </a:endParaRPr>
          </a:p>
        </p:txBody>
      </p:sp>
      <p:sp>
        <p:nvSpPr>
          <p:cNvPr id="12" name="Espace réservé du numéro de diapositive 5">
            <a:extLst>
              <a:ext uri="{FF2B5EF4-FFF2-40B4-BE49-F238E27FC236}">
                <a16:creationId xmlns:a16="http://schemas.microsoft.com/office/drawing/2014/main" id="{480775C4-BE19-8966-8ECB-0009E1D73398}"/>
              </a:ext>
            </a:extLst>
          </p:cNvPr>
          <p:cNvSpPr>
            <a:spLocks noGrp="1"/>
          </p:cNvSpPr>
          <p:nvPr>
            <p:ph type="sldNum" sz="quarter" idx="4"/>
          </p:nvPr>
        </p:nvSpPr>
        <p:spPr>
          <a:xfrm>
            <a:off x="17245364" y="9680207"/>
            <a:ext cx="886728" cy="329321"/>
          </a:xfrm>
          <a:prstGeom prst="rect">
            <a:avLst/>
          </a:prstGeom>
        </p:spPr>
        <p:txBody>
          <a:bodyPr vert="horz" lIns="91440" tIns="45720" rIns="91440" bIns="45720" rtlCol="0" anchor="ctr"/>
          <a:lstStyle>
            <a:lvl1pPr algn="l">
              <a:defRPr lang="fr-FR" sz="1540" b="0" i="1" u="none" strike="noStrike" cap="none">
                <a:solidFill>
                  <a:schemeClr val="bg1">
                    <a:lumMod val="75000"/>
                  </a:schemeClr>
                </a:solidFill>
                <a:latin typeface="Calibri Light" panose="020F0302020204030204" pitchFamily="34" charset="0"/>
                <a:ea typeface="Montserrat"/>
                <a:cs typeface="Calibri Light" panose="020F0302020204030204" pitchFamily="34" charset="0"/>
                <a:sym typeface="Arial"/>
              </a:defRPr>
            </a:lvl1pPr>
          </a:lstStyle>
          <a:p>
            <a:pPr defTabSz="1828800">
              <a:defRPr/>
            </a:pPr>
            <a:fld id="{57B9237A-31CA-7F41-944F-20ECD28CAEC9}" type="slidenum">
              <a:rPr lang="fr-FR" kern="0" smtClean="0">
                <a:solidFill>
                  <a:srgbClr val="FFFFFF">
                    <a:lumMod val="75000"/>
                  </a:srgbClr>
                </a:solidFill>
              </a:rPr>
              <a:pPr defTabSz="1828800">
                <a:defRPr/>
              </a:pPr>
              <a:t>‹N°›</a:t>
            </a:fld>
            <a:endParaRPr lang="fr-FR" kern="0">
              <a:solidFill>
                <a:srgbClr val="FFFFFF">
                  <a:lumMod val="75000"/>
                </a:srgbClr>
              </a:solidFill>
            </a:endParaRPr>
          </a:p>
        </p:txBody>
      </p:sp>
    </p:spTree>
    <p:extLst>
      <p:ext uri="{BB962C8B-B14F-4D97-AF65-F5344CB8AC3E}">
        <p14:creationId xmlns:p14="http://schemas.microsoft.com/office/powerpoint/2010/main" val="17027507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623416" y="1489150"/>
            <a:ext cx="17041200" cy="41052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104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2" name="Google Shape;12;p2"/>
          <p:cNvSpPr txBox="1">
            <a:spLocks noGrp="1"/>
          </p:cNvSpPr>
          <p:nvPr>
            <p:ph type="subTitle" idx="1"/>
          </p:nvPr>
        </p:nvSpPr>
        <p:spPr>
          <a:xfrm>
            <a:off x="623400" y="5668250"/>
            <a:ext cx="17041200" cy="15852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5600"/>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13" name="Google Shape;13;p2"/>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1860024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623400" y="4301700"/>
            <a:ext cx="17041200" cy="16836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6" name="Google Shape;16;p3"/>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41632281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rmAutofit/>
          </a:bodyPr>
          <a:lstStyle>
            <a:lvl1pPr marL="914400" lvl="0" indent="-685800">
              <a:spcBef>
                <a:spcPts val="0"/>
              </a:spcBef>
              <a:spcAft>
                <a:spcPts val="0"/>
              </a:spcAft>
              <a:buSzPts val="1800"/>
              <a:buChar char="●"/>
              <a:defRPr/>
            </a:lvl1pPr>
            <a:lvl2pPr marL="1828800" lvl="1" indent="-635000">
              <a:spcBef>
                <a:spcPts val="0"/>
              </a:spcBef>
              <a:spcAft>
                <a:spcPts val="0"/>
              </a:spcAft>
              <a:buSzPts val="1400"/>
              <a:buChar char="○"/>
              <a:defRPr/>
            </a:lvl2pPr>
            <a:lvl3pPr marL="2743200" lvl="2" indent="-635000">
              <a:spcBef>
                <a:spcPts val="0"/>
              </a:spcBef>
              <a:spcAft>
                <a:spcPts val="0"/>
              </a:spcAft>
              <a:buSzPts val="1400"/>
              <a:buChar char="■"/>
              <a:defRPr/>
            </a:lvl3pPr>
            <a:lvl4pPr marL="3657600" lvl="3" indent="-635000">
              <a:spcBef>
                <a:spcPts val="0"/>
              </a:spcBef>
              <a:spcAft>
                <a:spcPts val="0"/>
              </a:spcAft>
              <a:buSzPts val="1400"/>
              <a:buChar char="●"/>
              <a:defRPr/>
            </a:lvl4pPr>
            <a:lvl5pPr marL="4572000" lvl="4" indent="-635000">
              <a:spcBef>
                <a:spcPts val="0"/>
              </a:spcBef>
              <a:spcAft>
                <a:spcPts val="0"/>
              </a:spcAft>
              <a:buSzPts val="1400"/>
              <a:buChar char="○"/>
              <a:defRPr/>
            </a:lvl5pPr>
            <a:lvl6pPr marL="5486400" lvl="5" indent="-635000">
              <a:spcBef>
                <a:spcPts val="0"/>
              </a:spcBef>
              <a:spcAft>
                <a:spcPts val="0"/>
              </a:spcAft>
              <a:buSzPts val="1400"/>
              <a:buChar char="■"/>
              <a:defRPr/>
            </a:lvl6pPr>
            <a:lvl7pPr marL="6400800" lvl="6" indent="-635000">
              <a:spcBef>
                <a:spcPts val="0"/>
              </a:spcBef>
              <a:spcAft>
                <a:spcPts val="0"/>
              </a:spcAft>
              <a:buSzPts val="1400"/>
              <a:buChar char="●"/>
              <a:defRPr/>
            </a:lvl7pPr>
            <a:lvl8pPr marL="7315200" lvl="7" indent="-635000">
              <a:spcBef>
                <a:spcPts val="0"/>
              </a:spcBef>
              <a:spcAft>
                <a:spcPts val="0"/>
              </a:spcAft>
              <a:buSzPts val="1400"/>
              <a:buChar char="○"/>
              <a:defRPr/>
            </a:lvl8pPr>
            <a:lvl9pPr marL="8229600" lvl="8" indent="-635000">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10911727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Google Shape;23;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rmAutofit/>
          </a:bodyPr>
          <a:lstStyle>
            <a:lvl1pPr marL="914400" lvl="0" indent="-635000">
              <a:spcBef>
                <a:spcPts val="0"/>
              </a:spcBef>
              <a:spcAft>
                <a:spcPts val="0"/>
              </a:spcAft>
              <a:buSzPts val="1400"/>
              <a:buChar char="●"/>
              <a:defRPr sz="28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24" name="Google Shape;24;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rmAutofit/>
          </a:bodyPr>
          <a:lstStyle>
            <a:lvl1pPr marL="914400" lvl="0" indent="-635000">
              <a:spcBef>
                <a:spcPts val="0"/>
              </a:spcBef>
              <a:spcAft>
                <a:spcPts val="0"/>
              </a:spcAft>
              <a:buSzPts val="1400"/>
              <a:buChar char="●"/>
              <a:defRPr sz="28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25" name="Google Shape;25;p5"/>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22308768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6"/>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37681242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31" name="Google Shape;31;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rmAutofit/>
          </a:bodyPr>
          <a:lstStyle>
            <a:lvl1pPr marL="914400" lvl="0" indent="-609600">
              <a:spcBef>
                <a:spcPts val="0"/>
              </a:spcBef>
              <a:spcAft>
                <a:spcPts val="0"/>
              </a:spcAft>
              <a:buSzPts val="1200"/>
              <a:buChar char="●"/>
              <a:defRPr sz="24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32" name="Google Shape;32;p7"/>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5346962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980500" y="900300"/>
            <a:ext cx="12735600" cy="81816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35" name="Google Shape;35;p8"/>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34148784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6"/>
        <p:cNvGrpSpPr/>
        <p:nvPr/>
      </p:nvGrpSpPr>
      <p:grpSpPr>
        <a:xfrm>
          <a:off x="0" y="0"/>
          <a:ext cx="0" cy="0"/>
          <a:chOff x="0" y="0"/>
          <a:chExt cx="0" cy="0"/>
        </a:xfrm>
      </p:grpSpPr>
      <p:sp>
        <p:nvSpPr>
          <p:cNvPr id="37" name="Google Shape;37;p9"/>
          <p:cNvSpPr/>
          <p:nvPr/>
        </p:nvSpPr>
        <p:spPr>
          <a:xfrm>
            <a:off x="9144000" y="-250"/>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 name="Google Shape;38;p9"/>
          <p:cNvSpPr txBox="1">
            <a:spLocks noGrp="1"/>
          </p:cNvSpPr>
          <p:nvPr>
            <p:ph type="title"/>
          </p:nvPr>
        </p:nvSpPr>
        <p:spPr>
          <a:xfrm>
            <a:off x="531000" y="2466350"/>
            <a:ext cx="8090400" cy="29646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39" name="Google Shape;39;p9"/>
          <p:cNvSpPr txBox="1">
            <a:spLocks noGrp="1"/>
          </p:cNvSpPr>
          <p:nvPr>
            <p:ph type="subTitle" idx="1"/>
          </p:nvPr>
        </p:nvSpPr>
        <p:spPr>
          <a:xfrm>
            <a:off x="531000" y="5606150"/>
            <a:ext cx="8090400" cy="24702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40" name="Google Shape;40;p9"/>
          <p:cNvSpPr txBox="1">
            <a:spLocks noGrp="1"/>
          </p:cNvSpPr>
          <p:nvPr>
            <p:ph type="body" idx="2"/>
          </p:nvPr>
        </p:nvSpPr>
        <p:spPr>
          <a:xfrm>
            <a:off x="9879000" y="1448150"/>
            <a:ext cx="7674000" cy="7390200"/>
          </a:xfrm>
          <a:prstGeom prst="rect">
            <a:avLst/>
          </a:prstGeom>
        </p:spPr>
        <p:txBody>
          <a:bodyPr spcFirstLastPara="1" wrap="square" lIns="91425" tIns="91425" rIns="91425" bIns="91425" anchor="ctr" anchorCtr="0">
            <a:normAutofit/>
          </a:bodyPr>
          <a:lstStyle>
            <a:lvl1pPr marL="914400" lvl="0" indent="-685800">
              <a:spcBef>
                <a:spcPts val="0"/>
              </a:spcBef>
              <a:spcAft>
                <a:spcPts val="0"/>
              </a:spcAft>
              <a:buSzPts val="1800"/>
              <a:buChar char="●"/>
              <a:defRPr/>
            </a:lvl1pPr>
            <a:lvl2pPr marL="1828800" lvl="1" indent="-635000">
              <a:spcBef>
                <a:spcPts val="0"/>
              </a:spcBef>
              <a:spcAft>
                <a:spcPts val="0"/>
              </a:spcAft>
              <a:buSzPts val="1400"/>
              <a:buChar char="○"/>
              <a:defRPr/>
            </a:lvl2pPr>
            <a:lvl3pPr marL="2743200" lvl="2" indent="-635000">
              <a:spcBef>
                <a:spcPts val="0"/>
              </a:spcBef>
              <a:spcAft>
                <a:spcPts val="0"/>
              </a:spcAft>
              <a:buSzPts val="1400"/>
              <a:buChar char="■"/>
              <a:defRPr/>
            </a:lvl3pPr>
            <a:lvl4pPr marL="3657600" lvl="3" indent="-635000">
              <a:spcBef>
                <a:spcPts val="0"/>
              </a:spcBef>
              <a:spcAft>
                <a:spcPts val="0"/>
              </a:spcAft>
              <a:buSzPts val="1400"/>
              <a:buChar char="●"/>
              <a:defRPr/>
            </a:lvl4pPr>
            <a:lvl5pPr marL="4572000" lvl="4" indent="-635000">
              <a:spcBef>
                <a:spcPts val="0"/>
              </a:spcBef>
              <a:spcAft>
                <a:spcPts val="0"/>
              </a:spcAft>
              <a:buSzPts val="1400"/>
              <a:buChar char="○"/>
              <a:defRPr/>
            </a:lvl5pPr>
            <a:lvl6pPr marL="5486400" lvl="5" indent="-635000">
              <a:spcBef>
                <a:spcPts val="0"/>
              </a:spcBef>
              <a:spcAft>
                <a:spcPts val="0"/>
              </a:spcAft>
              <a:buSzPts val="1400"/>
              <a:buChar char="■"/>
              <a:defRPr/>
            </a:lvl6pPr>
            <a:lvl7pPr marL="6400800" lvl="6" indent="-635000">
              <a:spcBef>
                <a:spcPts val="0"/>
              </a:spcBef>
              <a:spcAft>
                <a:spcPts val="0"/>
              </a:spcAft>
              <a:buSzPts val="1400"/>
              <a:buChar char="●"/>
              <a:defRPr/>
            </a:lvl7pPr>
            <a:lvl8pPr marL="7315200" lvl="7" indent="-635000">
              <a:spcBef>
                <a:spcPts val="0"/>
              </a:spcBef>
              <a:spcAft>
                <a:spcPts val="0"/>
              </a:spcAft>
              <a:buSzPts val="1400"/>
              <a:buChar char="○"/>
              <a:defRPr/>
            </a:lvl8pPr>
            <a:lvl9pPr marL="8229600" lvl="8" indent="-635000">
              <a:spcBef>
                <a:spcPts val="0"/>
              </a:spcBef>
              <a:spcAft>
                <a:spcPts val="0"/>
              </a:spcAft>
              <a:buSzPts val="1400"/>
              <a:buChar char="■"/>
              <a:defRPr/>
            </a:lvl9pPr>
          </a:lstStyle>
          <a:p>
            <a:endParaRPr/>
          </a:p>
        </p:txBody>
      </p:sp>
      <p:sp>
        <p:nvSpPr>
          <p:cNvPr id="41" name="Google Shape;41;p9"/>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23466525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623400" y="8461150"/>
            <a:ext cx="11997600" cy="1210200"/>
          </a:xfrm>
          <a:prstGeom prst="rect">
            <a:avLst/>
          </a:prstGeom>
        </p:spPr>
        <p:txBody>
          <a:bodyPr spcFirstLastPara="1" wrap="square" lIns="91425" tIns="91425" rIns="91425" bIns="91425" anchor="ctr" anchorCtr="0">
            <a:normAutofit/>
          </a:bodyPr>
          <a:lstStyle>
            <a:lvl1pPr marL="914400" lvl="0" indent="-457200">
              <a:lnSpc>
                <a:spcPct val="100000"/>
              </a:lnSpc>
              <a:spcBef>
                <a:spcPts val="0"/>
              </a:spcBef>
              <a:spcAft>
                <a:spcPts val="0"/>
              </a:spcAft>
              <a:buSzPts val="1800"/>
              <a:buNone/>
              <a:defRPr/>
            </a:lvl1pPr>
          </a:lstStyle>
          <a:p>
            <a:endParaRPr/>
          </a:p>
        </p:txBody>
      </p:sp>
      <p:sp>
        <p:nvSpPr>
          <p:cNvPr id="44" name="Google Shape;44;p10"/>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12899606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47" name="Google Shape;47;p11"/>
          <p:cNvSpPr txBox="1">
            <a:spLocks noGrp="1"/>
          </p:cNvSpPr>
          <p:nvPr>
            <p:ph type="body" idx="1"/>
          </p:nvPr>
        </p:nvSpPr>
        <p:spPr>
          <a:xfrm>
            <a:off x="623400" y="6304450"/>
            <a:ext cx="17041200" cy="2601600"/>
          </a:xfrm>
          <a:prstGeom prst="rect">
            <a:avLst/>
          </a:prstGeom>
        </p:spPr>
        <p:txBody>
          <a:bodyPr spcFirstLastPara="1" wrap="square" lIns="91425" tIns="91425" rIns="91425" bIns="91425" anchor="t" anchorCtr="0">
            <a:normAutofit/>
          </a:bodyPr>
          <a:lstStyle>
            <a:lvl1pPr marL="914400" lvl="0" indent="-685800" algn="ctr">
              <a:spcBef>
                <a:spcPts val="0"/>
              </a:spcBef>
              <a:spcAft>
                <a:spcPts val="0"/>
              </a:spcAft>
              <a:buSzPts val="1800"/>
              <a:buChar char="●"/>
              <a:defRPr/>
            </a:lvl1pPr>
            <a:lvl2pPr marL="1828800" lvl="1" indent="-635000" algn="ctr">
              <a:spcBef>
                <a:spcPts val="0"/>
              </a:spcBef>
              <a:spcAft>
                <a:spcPts val="0"/>
              </a:spcAft>
              <a:buSzPts val="1400"/>
              <a:buChar char="○"/>
              <a:defRPr/>
            </a:lvl2pPr>
            <a:lvl3pPr marL="2743200" lvl="2" indent="-635000" algn="ctr">
              <a:spcBef>
                <a:spcPts val="0"/>
              </a:spcBef>
              <a:spcAft>
                <a:spcPts val="0"/>
              </a:spcAft>
              <a:buSzPts val="1400"/>
              <a:buChar char="■"/>
              <a:defRPr/>
            </a:lvl3pPr>
            <a:lvl4pPr marL="3657600" lvl="3" indent="-635000" algn="ctr">
              <a:spcBef>
                <a:spcPts val="0"/>
              </a:spcBef>
              <a:spcAft>
                <a:spcPts val="0"/>
              </a:spcAft>
              <a:buSzPts val="1400"/>
              <a:buChar char="●"/>
              <a:defRPr/>
            </a:lvl4pPr>
            <a:lvl5pPr marL="4572000" lvl="4" indent="-635000" algn="ctr">
              <a:spcBef>
                <a:spcPts val="0"/>
              </a:spcBef>
              <a:spcAft>
                <a:spcPts val="0"/>
              </a:spcAft>
              <a:buSzPts val="1400"/>
              <a:buChar char="○"/>
              <a:defRPr/>
            </a:lvl5pPr>
            <a:lvl6pPr marL="5486400" lvl="5" indent="-635000" algn="ctr">
              <a:spcBef>
                <a:spcPts val="0"/>
              </a:spcBef>
              <a:spcAft>
                <a:spcPts val="0"/>
              </a:spcAft>
              <a:buSzPts val="1400"/>
              <a:buChar char="■"/>
              <a:defRPr/>
            </a:lvl6pPr>
            <a:lvl7pPr marL="6400800" lvl="6" indent="-635000" algn="ctr">
              <a:spcBef>
                <a:spcPts val="0"/>
              </a:spcBef>
              <a:spcAft>
                <a:spcPts val="0"/>
              </a:spcAft>
              <a:buSzPts val="1400"/>
              <a:buChar char="●"/>
              <a:defRPr/>
            </a:lvl7pPr>
            <a:lvl8pPr marL="7315200" lvl="7" indent="-635000" algn="ctr">
              <a:spcBef>
                <a:spcPts val="0"/>
              </a:spcBef>
              <a:spcAft>
                <a:spcPts val="0"/>
              </a:spcAft>
              <a:buSzPts val="1400"/>
              <a:buChar char="○"/>
              <a:defRPr/>
            </a:lvl8pPr>
            <a:lvl9pPr marL="8229600" lvl="8" indent="-635000" algn="ctr">
              <a:spcBef>
                <a:spcPts val="0"/>
              </a:spcBef>
              <a:spcAft>
                <a:spcPts val="0"/>
              </a:spcAft>
              <a:buSzPts val="1400"/>
              <a:buChar char="■"/>
              <a:defRPr/>
            </a:lvl9pPr>
          </a:lstStyle>
          <a:p>
            <a:endParaRPr/>
          </a:p>
        </p:txBody>
      </p:sp>
      <p:sp>
        <p:nvSpPr>
          <p:cNvPr id="48" name="Google Shape;48;p11"/>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14534462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12"/>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2768870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4.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5.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hyperlink" Target="https://mer-angels.org/" TargetMode="Externa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8" name="Google Shape;8;p40"/>
          <p:cNvSpPr txBox="1">
            <a:spLocks noGrp="1"/>
          </p:cNvSpPr>
          <p:nvPr>
            <p:ph type="title"/>
          </p:nvPr>
        </p:nvSpPr>
        <p:spPr>
          <a:xfrm>
            <a:off x="1060948" y="918076"/>
            <a:ext cx="16176000" cy="323165"/>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100"/>
              <a:buFont typeface="Arial"/>
              <a:buNone/>
              <a:defRPr sz="2100" b="1" i="0" u="none" strike="noStrike" cap="none">
                <a:solidFill>
                  <a:srgbClr val="03336C"/>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9" name="Google Shape;9;p40"/>
          <p:cNvSpPr txBox="1">
            <a:spLocks noGrp="1"/>
          </p:cNvSpPr>
          <p:nvPr>
            <p:ph type="body" idx="1"/>
          </p:nvPr>
        </p:nvSpPr>
        <p:spPr>
          <a:xfrm>
            <a:off x="1070478" y="2284732"/>
            <a:ext cx="16163400" cy="215444"/>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Calibri"/>
                <a:ea typeface="Calibri"/>
                <a:cs typeface="Calibri"/>
                <a:sym typeface="Calibri"/>
              </a:defRPr>
            </a:lvl9pPr>
          </a:lstStyle>
          <a:p>
            <a:endParaRPr/>
          </a:p>
        </p:txBody>
      </p:sp>
      <p:sp>
        <p:nvSpPr>
          <p:cNvPr id="12" name="Google Shape;12;p40"/>
          <p:cNvSpPr txBox="1">
            <a:spLocks noGrp="1"/>
          </p:cNvSpPr>
          <p:nvPr>
            <p:ph type="sldNum" idx="12"/>
          </p:nvPr>
        </p:nvSpPr>
        <p:spPr>
          <a:xfrm>
            <a:off x="859402" y="9291295"/>
            <a:ext cx="307800" cy="492443"/>
          </a:xfrm>
          <a:prstGeom prst="rect">
            <a:avLst/>
          </a:prstGeom>
          <a:noFill/>
          <a:ln>
            <a:noFill/>
          </a:ln>
        </p:spPr>
        <p:txBody>
          <a:bodyPr spcFirstLastPara="1" wrap="square" lIns="0" tIns="0" rIns="0" bIns="0" anchor="t" anchorCtr="0">
            <a:spAutoFit/>
          </a:bodyPr>
          <a:lstStyle>
            <a:lvl1pPr marL="50800" marR="0" lvl="0" indent="0" algn="l" rtl="0">
              <a:lnSpc>
                <a:spcPct val="100000"/>
              </a:lnSpc>
              <a:spcBef>
                <a:spcPts val="0"/>
              </a:spcBef>
              <a:spcAft>
                <a:spcPts val="0"/>
              </a:spcAft>
              <a:buClr>
                <a:srgbClr val="000000"/>
              </a:buClr>
              <a:buSzPts val="800"/>
              <a:buFont typeface="Arial"/>
              <a:buNone/>
              <a:defRPr sz="1600" b="0" i="0" u="none" strike="noStrike" cap="none">
                <a:solidFill>
                  <a:srgbClr val="03336C"/>
                </a:solidFill>
                <a:latin typeface="Calibri"/>
                <a:ea typeface="Calibri"/>
                <a:cs typeface="Calibri"/>
                <a:sym typeface="Calibri"/>
              </a:defRPr>
            </a:lvl1pPr>
            <a:lvl2pPr marL="50800" marR="0" lvl="1" indent="0" algn="l" rtl="0">
              <a:lnSpc>
                <a:spcPct val="100000"/>
              </a:lnSpc>
              <a:spcBef>
                <a:spcPts val="0"/>
              </a:spcBef>
              <a:spcAft>
                <a:spcPts val="0"/>
              </a:spcAft>
              <a:buClr>
                <a:srgbClr val="000000"/>
              </a:buClr>
              <a:buSzPts val="800"/>
              <a:buFont typeface="Arial"/>
              <a:buNone/>
              <a:defRPr sz="1600" b="0" i="0" u="none" strike="noStrike" cap="none">
                <a:solidFill>
                  <a:srgbClr val="03336C"/>
                </a:solidFill>
                <a:latin typeface="Calibri"/>
                <a:ea typeface="Calibri"/>
                <a:cs typeface="Calibri"/>
                <a:sym typeface="Calibri"/>
              </a:defRPr>
            </a:lvl2pPr>
            <a:lvl3pPr marL="50800" marR="0" lvl="2" indent="0" algn="l" rtl="0">
              <a:lnSpc>
                <a:spcPct val="100000"/>
              </a:lnSpc>
              <a:spcBef>
                <a:spcPts val="0"/>
              </a:spcBef>
              <a:spcAft>
                <a:spcPts val="0"/>
              </a:spcAft>
              <a:buClr>
                <a:srgbClr val="000000"/>
              </a:buClr>
              <a:buSzPts val="800"/>
              <a:buFont typeface="Arial"/>
              <a:buNone/>
              <a:defRPr sz="1600" b="0" i="0" u="none" strike="noStrike" cap="none">
                <a:solidFill>
                  <a:srgbClr val="03336C"/>
                </a:solidFill>
                <a:latin typeface="Calibri"/>
                <a:ea typeface="Calibri"/>
                <a:cs typeface="Calibri"/>
                <a:sym typeface="Calibri"/>
              </a:defRPr>
            </a:lvl3pPr>
            <a:lvl4pPr marL="50800" marR="0" lvl="3" indent="0" algn="l" rtl="0">
              <a:lnSpc>
                <a:spcPct val="100000"/>
              </a:lnSpc>
              <a:spcBef>
                <a:spcPts val="0"/>
              </a:spcBef>
              <a:spcAft>
                <a:spcPts val="0"/>
              </a:spcAft>
              <a:buClr>
                <a:srgbClr val="000000"/>
              </a:buClr>
              <a:buSzPts val="800"/>
              <a:buFont typeface="Arial"/>
              <a:buNone/>
              <a:defRPr sz="1600" b="0" i="0" u="none" strike="noStrike" cap="none">
                <a:solidFill>
                  <a:srgbClr val="03336C"/>
                </a:solidFill>
                <a:latin typeface="Calibri"/>
                <a:ea typeface="Calibri"/>
                <a:cs typeface="Calibri"/>
                <a:sym typeface="Calibri"/>
              </a:defRPr>
            </a:lvl4pPr>
            <a:lvl5pPr marL="50800" marR="0" lvl="4" indent="0" algn="l" rtl="0">
              <a:lnSpc>
                <a:spcPct val="100000"/>
              </a:lnSpc>
              <a:spcBef>
                <a:spcPts val="0"/>
              </a:spcBef>
              <a:spcAft>
                <a:spcPts val="0"/>
              </a:spcAft>
              <a:buClr>
                <a:srgbClr val="000000"/>
              </a:buClr>
              <a:buSzPts val="800"/>
              <a:buFont typeface="Arial"/>
              <a:buNone/>
              <a:defRPr sz="1600" b="0" i="0" u="none" strike="noStrike" cap="none">
                <a:solidFill>
                  <a:srgbClr val="03336C"/>
                </a:solidFill>
                <a:latin typeface="Calibri"/>
                <a:ea typeface="Calibri"/>
                <a:cs typeface="Calibri"/>
                <a:sym typeface="Calibri"/>
              </a:defRPr>
            </a:lvl5pPr>
            <a:lvl6pPr marL="50800" marR="0" lvl="5" indent="0" algn="l" rtl="0">
              <a:lnSpc>
                <a:spcPct val="100000"/>
              </a:lnSpc>
              <a:spcBef>
                <a:spcPts val="0"/>
              </a:spcBef>
              <a:spcAft>
                <a:spcPts val="0"/>
              </a:spcAft>
              <a:buClr>
                <a:srgbClr val="000000"/>
              </a:buClr>
              <a:buSzPts val="800"/>
              <a:buFont typeface="Arial"/>
              <a:buNone/>
              <a:defRPr sz="1600" b="0" i="0" u="none" strike="noStrike" cap="none">
                <a:solidFill>
                  <a:srgbClr val="03336C"/>
                </a:solidFill>
                <a:latin typeface="Calibri"/>
                <a:ea typeface="Calibri"/>
                <a:cs typeface="Calibri"/>
                <a:sym typeface="Calibri"/>
              </a:defRPr>
            </a:lvl6pPr>
            <a:lvl7pPr marL="50800" marR="0" lvl="6" indent="0" algn="l" rtl="0">
              <a:lnSpc>
                <a:spcPct val="100000"/>
              </a:lnSpc>
              <a:spcBef>
                <a:spcPts val="0"/>
              </a:spcBef>
              <a:spcAft>
                <a:spcPts val="0"/>
              </a:spcAft>
              <a:buClr>
                <a:srgbClr val="000000"/>
              </a:buClr>
              <a:buSzPts val="800"/>
              <a:buFont typeface="Arial"/>
              <a:buNone/>
              <a:defRPr sz="1600" b="0" i="0" u="none" strike="noStrike" cap="none">
                <a:solidFill>
                  <a:srgbClr val="03336C"/>
                </a:solidFill>
                <a:latin typeface="Calibri"/>
                <a:ea typeface="Calibri"/>
                <a:cs typeface="Calibri"/>
                <a:sym typeface="Calibri"/>
              </a:defRPr>
            </a:lvl7pPr>
            <a:lvl8pPr marL="50800" marR="0" lvl="7" indent="0" algn="l" rtl="0">
              <a:lnSpc>
                <a:spcPct val="100000"/>
              </a:lnSpc>
              <a:spcBef>
                <a:spcPts val="0"/>
              </a:spcBef>
              <a:spcAft>
                <a:spcPts val="0"/>
              </a:spcAft>
              <a:buClr>
                <a:srgbClr val="000000"/>
              </a:buClr>
              <a:buSzPts val="800"/>
              <a:buFont typeface="Arial"/>
              <a:buNone/>
              <a:defRPr sz="1600" b="0" i="0" u="none" strike="noStrike" cap="none">
                <a:solidFill>
                  <a:srgbClr val="03336C"/>
                </a:solidFill>
                <a:latin typeface="Calibri"/>
                <a:ea typeface="Calibri"/>
                <a:cs typeface="Calibri"/>
                <a:sym typeface="Calibri"/>
              </a:defRPr>
            </a:lvl8pPr>
            <a:lvl9pPr marL="50800" marR="0" lvl="8" indent="0" algn="l" rtl="0">
              <a:lnSpc>
                <a:spcPct val="100000"/>
              </a:lnSpc>
              <a:spcBef>
                <a:spcPts val="0"/>
              </a:spcBef>
              <a:spcAft>
                <a:spcPts val="0"/>
              </a:spcAft>
              <a:buClr>
                <a:srgbClr val="000000"/>
              </a:buClr>
              <a:buSzPts val="800"/>
              <a:buFont typeface="Arial"/>
              <a:buNone/>
              <a:defRPr sz="1600" b="0" i="0" u="none" strike="noStrike" cap="none">
                <a:solidFill>
                  <a:srgbClr val="03336C"/>
                </a:solidFill>
                <a:latin typeface="Calibri"/>
                <a:ea typeface="Calibri"/>
                <a:cs typeface="Calibri"/>
                <a:sym typeface="Calibri"/>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114531813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05595175"/>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8" name="Google Shape;8;p40"/>
          <p:cNvSpPr txBox="1">
            <a:spLocks noGrp="1"/>
          </p:cNvSpPr>
          <p:nvPr>
            <p:ph type="title"/>
          </p:nvPr>
        </p:nvSpPr>
        <p:spPr>
          <a:xfrm>
            <a:off x="1060948" y="918076"/>
            <a:ext cx="16176000" cy="323165"/>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100"/>
              <a:buFont typeface="Arial"/>
              <a:buNone/>
              <a:defRPr sz="2100" b="1" i="0" u="none" strike="noStrike" cap="none">
                <a:solidFill>
                  <a:srgbClr val="03336C"/>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9" name="Google Shape;9;p40"/>
          <p:cNvSpPr txBox="1">
            <a:spLocks noGrp="1"/>
          </p:cNvSpPr>
          <p:nvPr>
            <p:ph type="body" idx="1"/>
          </p:nvPr>
        </p:nvSpPr>
        <p:spPr>
          <a:xfrm>
            <a:off x="1070478" y="2284732"/>
            <a:ext cx="16163400" cy="215444"/>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Calibri"/>
                <a:ea typeface="Calibri"/>
                <a:cs typeface="Calibri"/>
                <a:sym typeface="Calibri"/>
              </a:defRPr>
            </a:lvl9pPr>
          </a:lstStyle>
          <a:p>
            <a:endParaRPr/>
          </a:p>
        </p:txBody>
      </p:sp>
      <p:sp>
        <p:nvSpPr>
          <p:cNvPr id="12" name="Google Shape;12;p40"/>
          <p:cNvSpPr txBox="1">
            <a:spLocks noGrp="1"/>
          </p:cNvSpPr>
          <p:nvPr>
            <p:ph type="sldNum" idx="12"/>
          </p:nvPr>
        </p:nvSpPr>
        <p:spPr>
          <a:xfrm>
            <a:off x="859402" y="9291295"/>
            <a:ext cx="307800" cy="492443"/>
          </a:xfrm>
          <a:prstGeom prst="rect">
            <a:avLst/>
          </a:prstGeom>
          <a:noFill/>
          <a:ln>
            <a:noFill/>
          </a:ln>
        </p:spPr>
        <p:txBody>
          <a:bodyPr spcFirstLastPara="1" wrap="square" lIns="0" tIns="0" rIns="0" bIns="0" anchor="t" anchorCtr="0">
            <a:spAutoFit/>
          </a:bodyPr>
          <a:lstStyle>
            <a:lvl1pPr marL="50800" marR="0" lvl="0" indent="0" algn="l" rtl="0">
              <a:lnSpc>
                <a:spcPct val="100000"/>
              </a:lnSpc>
              <a:spcBef>
                <a:spcPts val="0"/>
              </a:spcBef>
              <a:spcAft>
                <a:spcPts val="0"/>
              </a:spcAft>
              <a:buClr>
                <a:srgbClr val="000000"/>
              </a:buClr>
              <a:buSzPts val="800"/>
              <a:buFont typeface="Arial"/>
              <a:buNone/>
              <a:defRPr sz="1600" b="0" i="0" u="none" strike="noStrike" cap="none">
                <a:solidFill>
                  <a:srgbClr val="03336C"/>
                </a:solidFill>
                <a:latin typeface="Calibri"/>
                <a:ea typeface="Calibri"/>
                <a:cs typeface="Calibri"/>
                <a:sym typeface="Calibri"/>
              </a:defRPr>
            </a:lvl1pPr>
            <a:lvl2pPr marL="50800" marR="0" lvl="1" indent="0" algn="l" rtl="0">
              <a:lnSpc>
                <a:spcPct val="100000"/>
              </a:lnSpc>
              <a:spcBef>
                <a:spcPts val="0"/>
              </a:spcBef>
              <a:spcAft>
                <a:spcPts val="0"/>
              </a:spcAft>
              <a:buClr>
                <a:srgbClr val="000000"/>
              </a:buClr>
              <a:buSzPts val="800"/>
              <a:buFont typeface="Arial"/>
              <a:buNone/>
              <a:defRPr sz="1600" b="0" i="0" u="none" strike="noStrike" cap="none">
                <a:solidFill>
                  <a:srgbClr val="03336C"/>
                </a:solidFill>
                <a:latin typeface="Calibri"/>
                <a:ea typeface="Calibri"/>
                <a:cs typeface="Calibri"/>
                <a:sym typeface="Calibri"/>
              </a:defRPr>
            </a:lvl2pPr>
            <a:lvl3pPr marL="50800" marR="0" lvl="2" indent="0" algn="l" rtl="0">
              <a:lnSpc>
                <a:spcPct val="100000"/>
              </a:lnSpc>
              <a:spcBef>
                <a:spcPts val="0"/>
              </a:spcBef>
              <a:spcAft>
                <a:spcPts val="0"/>
              </a:spcAft>
              <a:buClr>
                <a:srgbClr val="000000"/>
              </a:buClr>
              <a:buSzPts val="800"/>
              <a:buFont typeface="Arial"/>
              <a:buNone/>
              <a:defRPr sz="1600" b="0" i="0" u="none" strike="noStrike" cap="none">
                <a:solidFill>
                  <a:srgbClr val="03336C"/>
                </a:solidFill>
                <a:latin typeface="Calibri"/>
                <a:ea typeface="Calibri"/>
                <a:cs typeface="Calibri"/>
                <a:sym typeface="Calibri"/>
              </a:defRPr>
            </a:lvl3pPr>
            <a:lvl4pPr marL="50800" marR="0" lvl="3" indent="0" algn="l" rtl="0">
              <a:lnSpc>
                <a:spcPct val="100000"/>
              </a:lnSpc>
              <a:spcBef>
                <a:spcPts val="0"/>
              </a:spcBef>
              <a:spcAft>
                <a:spcPts val="0"/>
              </a:spcAft>
              <a:buClr>
                <a:srgbClr val="000000"/>
              </a:buClr>
              <a:buSzPts val="800"/>
              <a:buFont typeface="Arial"/>
              <a:buNone/>
              <a:defRPr sz="1600" b="0" i="0" u="none" strike="noStrike" cap="none">
                <a:solidFill>
                  <a:srgbClr val="03336C"/>
                </a:solidFill>
                <a:latin typeface="Calibri"/>
                <a:ea typeface="Calibri"/>
                <a:cs typeface="Calibri"/>
                <a:sym typeface="Calibri"/>
              </a:defRPr>
            </a:lvl4pPr>
            <a:lvl5pPr marL="50800" marR="0" lvl="4" indent="0" algn="l" rtl="0">
              <a:lnSpc>
                <a:spcPct val="100000"/>
              </a:lnSpc>
              <a:spcBef>
                <a:spcPts val="0"/>
              </a:spcBef>
              <a:spcAft>
                <a:spcPts val="0"/>
              </a:spcAft>
              <a:buClr>
                <a:srgbClr val="000000"/>
              </a:buClr>
              <a:buSzPts val="800"/>
              <a:buFont typeface="Arial"/>
              <a:buNone/>
              <a:defRPr sz="1600" b="0" i="0" u="none" strike="noStrike" cap="none">
                <a:solidFill>
                  <a:srgbClr val="03336C"/>
                </a:solidFill>
                <a:latin typeface="Calibri"/>
                <a:ea typeface="Calibri"/>
                <a:cs typeface="Calibri"/>
                <a:sym typeface="Calibri"/>
              </a:defRPr>
            </a:lvl5pPr>
            <a:lvl6pPr marL="50800" marR="0" lvl="5" indent="0" algn="l" rtl="0">
              <a:lnSpc>
                <a:spcPct val="100000"/>
              </a:lnSpc>
              <a:spcBef>
                <a:spcPts val="0"/>
              </a:spcBef>
              <a:spcAft>
                <a:spcPts val="0"/>
              </a:spcAft>
              <a:buClr>
                <a:srgbClr val="000000"/>
              </a:buClr>
              <a:buSzPts val="800"/>
              <a:buFont typeface="Arial"/>
              <a:buNone/>
              <a:defRPr sz="1600" b="0" i="0" u="none" strike="noStrike" cap="none">
                <a:solidFill>
                  <a:srgbClr val="03336C"/>
                </a:solidFill>
                <a:latin typeface="Calibri"/>
                <a:ea typeface="Calibri"/>
                <a:cs typeface="Calibri"/>
                <a:sym typeface="Calibri"/>
              </a:defRPr>
            </a:lvl6pPr>
            <a:lvl7pPr marL="50800" marR="0" lvl="6" indent="0" algn="l" rtl="0">
              <a:lnSpc>
                <a:spcPct val="100000"/>
              </a:lnSpc>
              <a:spcBef>
                <a:spcPts val="0"/>
              </a:spcBef>
              <a:spcAft>
                <a:spcPts val="0"/>
              </a:spcAft>
              <a:buClr>
                <a:srgbClr val="000000"/>
              </a:buClr>
              <a:buSzPts val="800"/>
              <a:buFont typeface="Arial"/>
              <a:buNone/>
              <a:defRPr sz="1600" b="0" i="0" u="none" strike="noStrike" cap="none">
                <a:solidFill>
                  <a:srgbClr val="03336C"/>
                </a:solidFill>
                <a:latin typeface="Calibri"/>
                <a:ea typeface="Calibri"/>
                <a:cs typeface="Calibri"/>
                <a:sym typeface="Calibri"/>
              </a:defRPr>
            </a:lvl7pPr>
            <a:lvl8pPr marL="50800" marR="0" lvl="7" indent="0" algn="l" rtl="0">
              <a:lnSpc>
                <a:spcPct val="100000"/>
              </a:lnSpc>
              <a:spcBef>
                <a:spcPts val="0"/>
              </a:spcBef>
              <a:spcAft>
                <a:spcPts val="0"/>
              </a:spcAft>
              <a:buClr>
                <a:srgbClr val="000000"/>
              </a:buClr>
              <a:buSzPts val="800"/>
              <a:buFont typeface="Arial"/>
              <a:buNone/>
              <a:defRPr sz="1600" b="0" i="0" u="none" strike="noStrike" cap="none">
                <a:solidFill>
                  <a:srgbClr val="03336C"/>
                </a:solidFill>
                <a:latin typeface="Calibri"/>
                <a:ea typeface="Calibri"/>
                <a:cs typeface="Calibri"/>
                <a:sym typeface="Calibri"/>
              </a:defRPr>
            </a:lvl8pPr>
            <a:lvl9pPr marL="50800" marR="0" lvl="8" indent="0" algn="l" rtl="0">
              <a:lnSpc>
                <a:spcPct val="100000"/>
              </a:lnSpc>
              <a:spcBef>
                <a:spcPts val="0"/>
              </a:spcBef>
              <a:spcAft>
                <a:spcPts val="0"/>
              </a:spcAft>
              <a:buClr>
                <a:srgbClr val="000000"/>
              </a:buClr>
              <a:buSzPts val="800"/>
              <a:buFont typeface="Arial"/>
              <a:buNone/>
              <a:defRPr sz="1600" b="0" i="0" u="none" strike="noStrike" cap="none">
                <a:solidFill>
                  <a:srgbClr val="03336C"/>
                </a:solidFill>
                <a:latin typeface="Calibri"/>
                <a:ea typeface="Calibri"/>
                <a:cs typeface="Calibri"/>
                <a:sym typeface="Calibri"/>
              </a:defRPr>
            </a:lvl9pPr>
          </a:lstStyle>
          <a:p>
            <a:pPr defTabSz="1828800">
              <a:defRPr/>
            </a:pPr>
            <a:fld id="{00000000-1234-1234-1234-123412341234}" type="slidenum">
              <a:rPr lang="fr-FR" kern="0" smtClean="0"/>
              <a:pPr defTabSz="1828800">
                <a:defRPr/>
              </a:pPr>
              <a:t>‹N°›</a:t>
            </a:fld>
            <a:endParaRPr lang="fr-FR" kern="0"/>
          </a:p>
        </p:txBody>
      </p:sp>
    </p:spTree>
    <p:extLst>
      <p:ext uri="{BB962C8B-B14F-4D97-AF65-F5344CB8AC3E}">
        <p14:creationId xmlns:p14="http://schemas.microsoft.com/office/powerpoint/2010/main" val="118130024"/>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8" name="Google Shape;8;p40"/>
          <p:cNvSpPr txBox="1">
            <a:spLocks noGrp="1"/>
          </p:cNvSpPr>
          <p:nvPr>
            <p:ph type="title"/>
          </p:nvPr>
        </p:nvSpPr>
        <p:spPr>
          <a:xfrm>
            <a:off x="1060948" y="918076"/>
            <a:ext cx="16176000" cy="323165"/>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100"/>
              <a:buFont typeface="Arial"/>
              <a:buNone/>
              <a:defRPr sz="2100" b="1" i="0" u="none" strike="noStrike" cap="none">
                <a:solidFill>
                  <a:srgbClr val="03336C"/>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9" name="Google Shape;9;p40"/>
          <p:cNvSpPr txBox="1">
            <a:spLocks noGrp="1"/>
          </p:cNvSpPr>
          <p:nvPr>
            <p:ph type="body" idx="1"/>
          </p:nvPr>
        </p:nvSpPr>
        <p:spPr>
          <a:xfrm>
            <a:off x="1070478" y="2284732"/>
            <a:ext cx="16163400" cy="215444"/>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Calibri"/>
                <a:ea typeface="Calibri"/>
                <a:cs typeface="Calibri"/>
                <a:sym typeface="Calibri"/>
              </a:defRPr>
            </a:lvl9pPr>
          </a:lstStyle>
          <a:p>
            <a:endParaRPr/>
          </a:p>
        </p:txBody>
      </p:sp>
      <p:sp>
        <p:nvSpPr>
          <p:cNvPr id="12" name="Google Shape;12;p40"/>
          <p:cNvSpPr txBox="1">
            <a:spLocks noGrp="1"/>
          </p:cNvSpPr>
          <p:nvPr>
            <p:ph type="sldNum" idx="12"/>
          </p:nvPr>
        </p:nvSpPr>
        <p:spPr>
          <a:xfrm>
            <a:off x="859402" y="9291295"/>
            <a:ext cx="307800" cy="492443"/>
          </a:xfrm>
          <a:prstGeom prst="rect">
            <a:avLst/>
          </a:prstGeom>
          <a:noFill/>
          <a:ln>
            <a:noFill/>
          </a:ln>
        </p:spPr>
        <p:txBody>
          <a:bodyPr spcFirstLastPara="1" wrap="square" lIns="0" tIns="0" rIns="0" bIns="0" anchor="t" anchorCtr="0">
            <a:spAutoFit/>
          </a:bodyPr>
          <a:lstStyle>
            <a:lvl1pPr marL="50800" marR="0" lvl="0" indent="0" algn="l" rtl="0">
              <a:lnSpc>
                <a:spcPct val="100000"/>
              </a:lnSpc>
              <a:spcBef>
                <a:spcPts val="0"/>
              </a:spcBef>
              <a:spcAft>
                <a:spcPts val="0"/>
              </a:spcAft>
              <a:buClr>
                <a:srgbClr val="000000"/>
              </a:buClr>
              <a:buSzPts val="800"/>
              <a:buFont typeface="Arial"/>
              <a:buNone/>
              <a:defRPr sz="1600" b="0" i="0" u="none" strike="noStrike" cap="none">
                <a:solidFill>
                  <a:srgbClr val="03336C"/>
                </a:solidFill>
                <a:latin typeface="Calibri"/>
                <a:ea typeface="Calibri"/>
                <a:cs typeface="Calibri"/>
                <a:sym typeface="Calibri"/>
              </a:defRPr>
            </a:lvl1pPr>
            <a:lvl2pPr marL="50800" marR="0" lvl="1" indent="0" algn="l" rtl="0">
              <a:lnSpc>
                <a:spcPct val="100000"/>
              </a:lnSpc>
              <a:spcBef>
                <a:spcPts val="0"/>
              </a:spcBef>
              <a:spcAft>
                <a:spcPts val="0"/>
              </a:spcAft>
              <a:buClr>
                <a:srgbClr val="000000"/>
              </a:buClr>
              <a:buSzPts val="800"/>
              <a:buFont typeface="Arial"/>
              <a:buNone/>
              <a:defRPr sz="1600" b="0" i="0" u="none" strike="noStrike" cap="none">
                <a:solidFill>
                  <a:srgbClr val="03336C"/>
                </a:solidFill>
                <a:latin typeface="Calibri"/>
                <a:ea typeface="Calibri"/>
                <a:cs typeface="Calibri"/>
                <a:sym typeface="Calibri"/>
              </a:defRPr>
            </a:lvl2pPr>
            <a:lvl3pPr marL="50800" marR="0" lvl="2" indent="0" algn="l" rtl="0">
              <a:lnSpc>
                <a:spcPct val="100000"/>
              </a:lnSpc>
              <a:spcBef>
                <a:spcPts val="0"/>
              </a:spcBef>
              <a:spcAft>
                <a:spcPts val="0"/>
              </a:spcAft>
              <a:buClr>
                <a:srgbClr val="000000"/>
              </a:buClr>
              <a:buSzPts val="800"/>
              <a:buFont typeface="Arial"/>
              <a:buNone/>
              <a:defRPr sz="1600" b="0" i="0" u="none" strike="noStrike" cap="none">
                <a:solidFill>
                  <a:srgbClr val="03336C"/>
                </a:solidFill>
                <a:latin typeface="Calibri"/>
                <a:ea typeface="Calibri"/>
                <a:cs typeface="Calibri"/>
                <a:sym typeface="Calibri"/>
              </a:defRPr>
            </a:lvl3pPr>
            <a:lvl4pPr marL="50800" marR="0" lvl="3" indent="0" algn="l" rtl="0">
              <a:lnSpc>
                <a:spcPct val="100000"/>
              </a:lnSpc>
              <a:spcBef>
                <a:spcPts val="0"/>
              </a:spcBef>
              <a:spcAft>
                <a:spcPts val="0"/>
              </a:spcAft>
              <a:buClr>
                <a:srgbClr val="000000"/>
              </a:buClr>
              <a:buSzPts val="800"/>
              <a:buFont typeface="Arial"/>
              <a:buNone/>
              <a:defRPr sz="1600" b="0" i="0" u="none" strike="noStrike" cap="none">
                <a:solidFill>
                  <a:srgbClr val="03336C"/>
                </a:solidFill>
                <a:latin typeface="Calibri"/>
                <a:ea typeface="Calibri"/>
                <a:cs typeface="Calibri"/>
                <a:sym typeface="Calibri"/>
              </a:defRPr>
            </a:lvl4pPr>
            <a:lvl5pPr marL="50800" marR="0" lvl="4" indent="0" algn="l" rtl="0">
              <a:lnSpc>
                <a:spcPct val="100000"/>
              </a:lnSpc>
              <a:spcBef>
                <a:spcPts val="0"/>
              </a:spcBef>
              <a:spcAft>
                <a:spcPts val="0"/>
              </a:spcAft>
              <a:buClr>
                <a:srgbClr val="000000"/>
              </a:buClr>
              <a:buSzPts val="800"/>
              <a:buFont typeface="Arial"/>
              <a:buNone/>
              <a:defRPr sz="1600" b="0" i="0" u="none" strike="noStrike" cap="none">
                <a:solidFill>
                  <a:srgbClr val="03336C"/>
                </a:solidFill>
                <a:latin typeface="Calibri"/>
                <a:ea typeface="Calibri"/>
                <a:cs typeface="Calibri"/>
                <a:sym typeface="Calibri"/>
              </a:defRPr>
            </a:lvl5pPr>
            <a:lvl6pPr marL="50800" marR="0" lvl="5" indent="0" algn="l" rtl="0">
              <a:lnSpc>
                <a:spcPct val="100000"/>
              </a:lnSpc>
              <a:spcBef>
                <a:spcPts val="0"/>
              </a:spcBef>
              <a:spcAft>
                <a:spcPts val="0"/>
              </a:spcAft>
              <a:buClr>
                <a:srgbClr val="000000"/>
              </a:buClr>
              <a:buSzPts val="800"/>
              <a:buFont typeface="Arial"/>
              <a:buNone/>
              <a:defRPr sz="1600" b="0" i="0" u="none" strike="noStrike" cap="none">
                <a:solidFill>
                  <a:srgbClr val="03336C"/>
                </a:solidFill>
                <a:latin typeface="Calibri"/>
                <a:ea typeface="Calibri"/>
                <a:cs typeface="Calibri"/>
                <a:sym typeface="Calibri"/>
              </a:defRPr>
            </a:lvl6pPr>
            <a:lvl7pPr marL="50800" marR="0" lvl="6" indent="0" algn="l" rtl="0">
              <a:lnSpc>
                <a:spcPct val="100000"/>
              </a:lnSpc>
              <a:spcBef>
                <a:spcPts val="0"/>
              </a:spcBef>
              <a:spcAft>
                <a:spcPts val="0"/>
              </a:spcAft>
              <a:buClr>
                <a:srgbClr val="000000"/>
              </a:buClr>
              <a:buSzPts val="800"/>
              <a:buFont typeface="Arial"/>
              <a:buNone/>
              <a:defRPr sz="1600" b="0" i="0" u="none" strike="noStrike" cap="none">
                <a:solidFill>
                  <a:srgbClr val="03336C"/>
                </a:solidFill>
                <a:latin typeface="Calibri"/>
                <a:ea typeface="Calibri"/>
                <a:cs typeface="Calibri"/>
                <a:sym typeface="Calibri"/>
              </a:defRPr>
            </a:lvl7pPr>
            <a:lvl8pPr marL="50800" marR="0" lvl="7" indent="0" algn="l" rtl="0">
              <a:lnSpc>
                <a:spcPct val="100000"/>
              </a:lnSpc>
              <a:spcBef>
                <a:spcPts val="0"/>
              </a:spcBef>
              <a:spcAft>
                <a:spcPts val="0"/>
              </a:spcAft>
              <a:buClr>
                <a:srgbClr val="000000"/>
              </a:buClr>
              <a:buSzPts val="800"/>
              <a:buFont typeface="Arial"/>
              <a:buNone/>
              <a:defRPr sz="1600" b="0" i="0" u="none" strike="noStrike" cap="none">
                <a:solidFill>
                  <a:srgbClr val="03336C"/>
                </a:solidFill>
                <a:latin typeface="Calibri"/>
                <a:ea typeface="Calibri"/>
                <a:cs typeface="Calibri"/>
                <a:sym typeface="Calibri"/>
              </a:defRPr>
            </a:lvl8pPr>
            <a:lvl9pPr marL="50800" marR="0" lvl="8" indent="0" algn="l" rtl="0">
              <a:lnSpc>
                <a:spcPct val="100000"/>
              </a:lnSpc>
              <a:spcBef>
                <a:spcPts val="0"/>
              </a:spcBef>
              <a:spcAft>
                <a:spcPts val="0"/>
              </a:spcAft>
              <a:buClr>
                <a:srgbClr val="000000"/>
              </a:buClr>
              <a:buSzPts val="800"/>
              <a:buFont typeface="Arial"/>
              <a:buNone/>
              <a:defRPr sz="1600" b="0" i="0" u="none" strike="noStrike" cap="none">
                <a:solidFill>
                  <a:srgbClr val="03336C"/>
                </a:solidFill>
                <a:latin typeface="Calibri"/>
                <a:ea typeface="Calibri"/>
                <a:cs typeface="Calibri"/>
                <a:sym typeface="Calibri"/>
              </a:defRPr>
            </a:lvl9pPr>
          </a:lstStyle>
          <a:p>
            <a:pPr defTabSz="1828800">
              <a:defRPr/>
            </a:pPr>
            <a:fld id="{00000000-1234-1234-1234-123412341234}" type="slidenum">
              <a:rPr lang="fr-FR" kern="0" smtClean="0"/>
              <a:pPr defTabSz="1828800">
                <a:defRPr/>
              </a:pPr>
              <a:t>‹N°›</a:t>
            </a:fld>
            <a:endParaRPr lang="fr-FR" kern="0"/>
          </a:p>
        </p:txBody>
      </p:sp>
    </p:spTree>
    <p:extLst>
      <p:ext uri="{BB962C8B-B14F-4D97-AF65-F5344CB8AC3E}">
        <p14:creationId xmlns:p14="http://schemas.microsoft.com/office/powerpoint/2010/main" val="1535401402"/>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263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0"/>
            <a:ext cx="17041200" cy="1145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1pPr>
            <a:lvl2pPr lvl="1">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2pPr>
            <a:lvl3pPr lvl="2">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3pPr>
            <a:lvl4pPr lvl="3">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4pPr>
            <a:lvl5pPr lvl="4">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5pPr>
            <a:lvl6pPr lvl="5">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6pPr>
            <a:lvl7pPr lvl="6">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7pPr>
            <a:lvl8pPr lvl="7">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8pPr>
            <a:lvl9pPr lvl="8">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1pPr>
            <a:lvl2pPr marL="914400" lvl="1" indent="-317500">
              <a:lnSpc>
                <a:spcPct val="115000"/>
              </a:lnSpc>
              <a:spcBef>
                <a:spcPts val="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2pPr>
            <a:lvl3pPr marL="1371600" lvl="2" indent="-317500">
              <a:lnSpc>
                <a:spcPct val="115000"/>
              </a:lnSpc>
              <a:spcBef>
                <a:spcPts val="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3pPr>
            <a:lvl4pPr marL="1828800" lvl="3" indent="-317500">
              <a:lnSpc>
                <a:spcPct val="115000"/>
              </a:lnSpc>
              <a:spcBef>
                <a:spcPts val="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4pPr>
            <a:lvl5pPr marL="2286000" lvl="4" indent="-317500">
              <a:lnSpc>
                <a:spcPct val="115000"/>
              </a:lnSpc>
              <a:spcBef>
                <a:spcPts val="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5pPr>
            <a:lvl6pPr marL="2743200" lvl="5" indent="-317500">
              <a:lnSpc>
                <a:spcPct val="115000"/>
              </a:lnSpc>
              <a:spcBef>
                <a:spcPts val="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6pPr>
            <a:lvl7pPr marL="3200400" lvl="6" indent="-317500">
              <a:lnSpc>
                <a:spcPct val="115000"/>
              </a:lnSpc>
              <a:spcBef>
                <a:spcPts val="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7pPr>
            <a:lvl8pPr marL="3657600" lvl="7" indent="-317500">
              <a:lnSpc>
                <a:spcPct val="115000"/>
              </a:lnSpc>
              <a:spcBef>
                <a:spcPts val="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8pPr>
            <a:lvl9pPr marL="4114800" lvl="8" indent="-317500">
              <a:lnSpc>
                <a:spcPct val="115000"/>
              </a:lnSpc>
              <a:spcBef>
                <a:spcPts val="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16944916" y="9326434"/>
            <a:ext cx="1097400" cy="787200"/>
          </a:xfrm>
          <a:prstGeom prst="rect">
            <a:avLst/>
          </a:prstGeom>
          <a:noFill/>
          <a:ln>
            <a:noFill/>
          </a:ln>
        </p:spPr>
        <p:txBody>
          <a:bodyPr spcFirstLastPara="1" wrap="square" lIns="91425" tIns="91425" rIns="91425" bIns="91425" anchor="ctr" anchorCtr="0">
            <a:normAutofit/>
          </a:bodyPr>
          <a:lstStyle>
            <a:lvl1pPr lvl="0" algn="r">
              <a:buNone/>
              <a:defRPr sz="2000">
                <a:solidFill>
                  <a:schemeClr val="dk2"/>
                </a:solidFill>
              </a:defRPr>
            </a:lvl1pPr>
            <a:lvl2pPr lvl="1" algn="r">
              <a:buNone/>
              <a:defRPr sz="2000">
                <a:solidFill>
                  <a:schemeClr val="dk2"/>
                </a:solidFill>
              </a:defRPr>
            </a:lvl2pPr>
            <a:lvl3pPr lvl="2" algn="r">
              <a:buNone/>
              <a:defRPr sz="2000">
                <a:solidFill>
                  <a:schemeClr val="dk2"/>
                </a:solidFill>
              </a:defRPr>
            </a:lvl3pPr>
            <a:lvl4pPr lvl="3" algn="r">
              <a:buNone/>
              <a:defRPr sz="2000">
                <a:solidFill>
                  <a:schemeClr val="dk2"/>
                </a:solidFill>
              </a:defRPr>
            </a:lvl4pPr>
            <a:lvl5pPr lvl="4" algn="r">
              <a:buNone/>
              <a:defRPr sz="2000">
                <a:solidFill>
                  <a:schemeClr val="dk2"/>
                </a:solidFill>
              </a:defRPr>
            </a:lvl5pPr>
            <a:lvl6pPr lvl="5" algn="r">
              <a:buNone/>
              <a:defRPr sz="2000">
                <a:solidFill>
                  <a:schemeClr val="dk2"/>
                </a:solidFill>
              </a:defRPr>
            </a:lvl6pPr>
            <a:lvl7pPr lvl="6" algn="r">
              <a:buNone/>
              <a:defRPr sz="2000">
                <a:solidFill>
                  <a:schemeClr val="dk2"/>
                </a:solidFill>
              </a:defRPr>
            </a:lvl7pPr>
            <a:lvl8pPr lvl="7" algn="r">
              <a:buNone/>
              <a:defRPr sz="2000">
                <a:solidFill>
                  <a:schemeClr val="dk2"/>
                </a:solidFill>
              </a:defRPr>
            </a:lvl8pPr>
            <a:lvl9pPr lvl="8" algn="r">
              <a:buNone/>
              <a:defRPr sz="2000">
                <a:solidFill>
                  <a:schemeClr val="dk2"/>
                </a:solidFill>
              </a:defRPr>
            </a:lvl9pPr>
          </a:lstStyle>
          <a:p>
            <a:fld id="{00000000-1234-1234-1234-123412341234}" type="slidenum">
              <a:rPr lang="fr-FR" smtClean="0"/>
              <a:pPr/>
              <a:t>‹N°›</a:t>
            </a:fld>
            <a:endParaRPr lang="fr-FR"/>
          </a:p>
        </p:txBody>
      </p:sp>
      <p:pic>
        <p:nvPicPr>
          <p:cNvPr id="9" name="Google Shape;9;p1">
            <a:hlinkClick r:id="rId13"/>
          </p:cNvPr>
          <p:cNvPicPr preferRelativeResize="0"/>
          <p:nvPr/>
        </p:nvPicPr>
        <p:blipFill>
          <a:blip r:embed="rId14">
            <a:alphaModFix/>
          </a:blip>
          <a:stretch>
            <a:fillRect/>
          </a:stretch>
        </p:blipFill>
        <p:spPr>
          <a:xfrm>
            <a:off x="8554529" y="9407255"/>
            <a:ext cx="1746146" cy="635198"/>
          </a:xfrm>
          <a:prstGeom prst="rect">
            <a:avLst/>
          </a:prstGeom>
          <a:noFill/>
          <a:ln>
            <a:noFill/>
          </a:ln>
        </p:spPr>
      </p:pic>
    </p:spTree>
    <p:extLst>
      <p:ext uri="{BB962C8B-B14F-4D97-AF65-F5344CB8AC3E}">
        <p14:creationId xmlns:p14="http://schemas.microsoft.com/office/powerpoint/2010/main" val="1031417529"/>
      </p:ext>
    </p:extLst>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med">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image" Target="../media/image7.png"/><Relationship Id="rId21" Type="http://schemas.openxmlformats.org/officeDocument/2006/relationships/image" Target="../media/image65.sv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2.png"/><Relationship Id="rId2" Type="http://schemas.openxmlformats.org/officeDocument/2006/relationships/notesSlide" Target="../notesSlides/notesSlide6.xml"/><Relationship Id="rId16" Type="http://schemas.openxmlformats.org/officeDocument/2006/relationships/image" Target="../media/image61.png"/><Relationship Id="rId20" Type="http://schemas.openxmlformats.org/officeDocument/2006/relationships/image" Target="../media/image64.png"/><Relationship Id="rId1" Type="http://schemas.openxmlformats.org/officeDocument/2006/relationships/slideLayout" Target="../slideLayouts/slideLayout39.xml"/><Relationship Id="rId6" Type="http://schemas.openxmlformats.org/officeDocument/2006/relationships/image" Target="../media/image51.png"/><Relationship Id="rId11" Type="http://schemas.openxmlformats.org/officeDocument/2006/relationships/image" Target="../media/image56.png"/><Relationship Id="rId24" Type="http://schemas.openxmlformats.org/officeDocument/2006/relationships/image" Target="../media/image67.svg"/><Relationship Id="rId5" Type="http://schemas.openxmlformats.org/officeDocument/2006/relationships/image" Target="../media/image50.png"/><Relationship Id="rId15" Type="http://schemas.openxmlformats.org/officeDocument/2006/relationships/image" Target="../media/image60.png"/><Relationship Id="rId23" Type="http://schemas.openxmlformats.org/officeDocument/2006/relationships/image" Target="../media/image66.png"/><Relationship Id="rId10" Type="http://schemas.openxmlformats.org/officeDocument/2006/relationships/image" Target="../media/image55.png"/><Relationship Id="rId19" Type="http://schemas.openxmlformats.org/officeDocument/2006/relationships/image" Target="../media/image6.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 Id="rId22"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image" Target="../media/image68.png"/><Relationship Id="rId1" Type="http://schemas.openxmlformats.org/officeDocument/2006/relationships/slideLayout" Target="../slideLayouts/slideLayout2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22.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8.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1.png"/><Relationship Id="rId1" Type="http://schemas.openxmlformats.org/officeDocument/2006/relationships/slideLayout" Target="../slideLayouts/slideLayout22.xml"/><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g"/><Relationship Id="rId1" Type="http://schemas.openxmlformats.org/officeDocument/2006/relationships/slideLayout" Target="../slideLayouts/slideLayout2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hyperlink" Target="https://www.mer-angels.org/" TargetMode="External"/><Relationship Id="rId2" Type="http://schemas.openxmlformats.org/officeDocument/2006/relationships/notesSlide" Target="../notesSlides/notesSlide8.xml"/><Relationship Id="rId1" Type="http://schemas.openxmlformats.org/officeDocument/2006/relationships/slideLayout" Target="../slideLayouts/slideLayout49.xml"/><Relationship Id="rId4" Type="http://schemas.openxmlformats.org/officeDocument/2006/relationships/image" Target="../media/image86.png"/></Relationships>
</file>

<file path=ppt/slides/_rels/slide2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9.xml"/><Relationship Id="rId1" Type="http://schemas.openxmlformats.org/officeDocument/2006/relationships/slideLayout" Target="../slideLayouts/slideLayout51.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hyperlink" Target="mailto:contact@mer-angels.org" TargetMode="External"/><Relationship Id="rId7" Type="http://schemas.openxmlformats.org/officeDocument/2006/relationships/hyperlink" Target="https://fr.linkedin.com/company/mer-angels" TargetMode="External"/><Relationship Id="rId2" Type="http://schemas.openxmlformats.org/officeDocument/2006/relationships/notesSlide" Target="../notesSlides/notesSlide13.xml"/><Relationship Id="rId1" Type="http://schemas.openxmlformats.org/officeDocument/2006/relationships/slideLayout" Target="../slideLayouts/slideLayout51.xml"/><Relationship Id="rId6" Type="http://schemas.openxmlformats.org/officeDocument/2006/relationships/image" Target="../media/image99.png"/><Relationship Id="rId5" Type="http://schemas.openxmlformats.org/officeDocument/2006/relationships/hyperlink" Target="https://mer-angels.org/" TargetMode="External"/><Relationship Id="rId4" Type="http://schemas.openxmlformats.org/officeDocument/2006/relationships/image" Target="../media/image98.png"/><Relationship Id="rId9" Type="http://schemas.openxmlformats.org/officeDocument/2006/relationships/hyperlink" Target="http://www.mer-angels.o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9.sv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pn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1E3A82">
                <a:alpha val="100000"/>
              </a:srgbClr>
            </a:gs>
            <a:gs pos="25000">
              <a:srgbClr val="3A59AA">
                <a:alpha val="100000"/>
              </a:srgbClr>
            </a:gs>
            <a:gs pos="50000">
              <a:srgbClr val="413683">
                <a:alpha val="100000"/>
              </a:srgbClr>
            </a:gs>
            <a:gs pos="75000">
              <a:srgbClr val="91306F">
                <a:alpha val="100000"/>
              </a:srgbClr>
            </a:gs>
            <a:gs pos="100000">
              <a:srgbClr val="CF2D42">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453010" y="551646"/>
            <a:ext cx="3469486" cy="954109"/>
          </a:xfrm>
          <a:custGeom>
            <a:avLst/>
            <a:gdLst/>
            <a:ahLst/>
            <a:cxnLst/>
            <a:rect l="l" t="t" r="r" b="b"/>
            <a:pathLst>
              <a:path w="3469486" h="954109">
                <a:moveTo>
                  <a:pt x="0" y="0"/>
                </a:moveTo>
                <a:lnTo>
                  <a:pt x="3469486" y="0"/>
                </a:lnTo>
                <a:lnTo>
                  <a:pt x="3469486" y="954108"/>
                </a:lnTo>
                <a:lnTo>
                  <a:pt x="0" y="954108"/>
                </a:lnTo>
                <a:lnTo>
                  <a:pt x="0" y="0"/>
                </a:lnTo>
                <a:close/>
              </a:path>
            </a:pathLst>
          </a:custGeom>
          <a:blipFill>
            <a:blip r:embed="rId2"/>
            <a:stretch>
              <a:fillRect/>
            </a:stretch>
          </a:blipFill>
        </p:spPr>
        <p:txBody>
          <a:bodyPr/>
          <a:lstStyle/>
          <a:p>
            <a:endParaRPr lang="fr-FR"/>
          </a:p>
        </p:txBody>
      </p:sp>
      <p:sp>
        <p:nvSpPr>
          <p:cNvPr id="3" name="Freeform 3"/>
          <p:cNvSpPr/>
          <p:nvPr/>
        </p:nvSpPr>
        <p:spPr>
          <a:xfrm>
            <a:off x="4414705" y="606293"/>
            <a:ext cx="3056475" cy="844815"/>
          </a:xfrm>
          <a:custGeom>
            <a:avLst/>
            <a:gdLst/>
            <a:ahLst/>
            <a:cxnLst/>
            <a:rect l="l" t="t" r="r" b="b"/>
            <a:pathLst>
              <a:path w="3056475" h="844815">
                <a:moveTo>
                  <a:pt x="0" y="0"/>
                </a:moveTo>
                <a:lnTo>
                  <a:pt x="3056476" y="0"/>
                </a:lnTo>
                <a:lnTo>
                  <a:pt x="3056476" y="844814"/>
                </a:lnTo>
                <a:lnTo>
                  <a:pt x="0" y="844814"/>
                </a:lnTo>
                <a:lnTo>
                  <a:pt x="0" y="0"/>
                </a:lnTo>
                <a:close/>
              </a:path>
            </a:pathLst>
          </a:custGeom>
          <a:blipFill>
            <a:blip r:embed="rId3"/>
            <a:stretch>
              <a:fillRect/>
            </a:stretch>
          </a:blipFill>
        </p:spPr>
        <p:txBody>
          <a:bodyPr/>
          <a:lstStyle/>
          <a:p>
            <a:endParaRPr lang="fr-FR"/>
          </a:p>
        </p:txBody>
      </p:sp>
      <p:sp>
        <p:nvSpPr>
          <p:cNvPr id="4" name="TextBox 4"/>
          <p:cNvSpPr txBox="1"/>
          <p:nvPr/>
        </p:nvSpPr>
        <p:spPr>
          <a:xfrm>
            <a:off x="888918" y="3369884"/>
            <a:ext cx="5647755" cy="1612621"/>
          </a:xfrm>
          <a:prstGeom prst="rect">
            <a:avLst/>
          </a:prstGeom>
        </p:spPr>
        <p:txBody>
          <a:bodyPr wrap="square" lIns="0" tIns="0" rIns="0" bIns="0" rtlCol="0" anchor="t">
            <a:spAutoFit/>
          </a:bodyPr>
          <a:lstStyle/>
          <a:p>
            <a:pPr algn="l">
              <a:lnSpc>
                <a:spcPts val="13999"/>
              </a:lnSpc>
              <a:spcBef>
                <a:spcPct val="0"/>
              </a:spcBef>
            </a:pPr>
            <a:r>
              <a:rPr lang="en-US" sz="9999" dirty="0">
                <a:solidFill>
                  <a:srgbClr val="FFFFFF"/>
                </a:solidFill>
                <a:latin typeface="Impact"/>
                <a:ea typeface="Impact"/>
                <a:cs typeface="Impact"/>
                <a:sym typeface="Impact"/>
              </a:rPr>
              <a:t>WEBINAR </a:t>
            </a:r>
          </a:p>
        </p:txBody>
      </p:sp>
      <p:sp>
        <p:nvSpPr>
          <p:cNvPr id="5" name="TextBox 5"/>
          <p:cNvSpPr txBox="1"/>
          <p:nvPr/>
        </p:nvSpPr>
        <p:spPr>
          <a:xfrm>
            <a:off x="888919" y="4906902"/>
            <a:ext cx="15646481" cy="592406"/>
          </a:xfrm>
          <a:prstGeom prst="rect">
            <a:avLst/>
          </a:prstGeom>
        </p:spPr>
        <p:txBody>
          <a:bodyPr wrap="square" lIns="0" tIns="0" rIns="0" bIns="0" rtlCol="0" anchor="t">
            <a:spAutoFit/>
          </a:bodyPr>
          <a:lstStyle/>
          <a:p>
            <a:pPr algn="l">
              <a:lnSpc>
                <a:spcPts val="4759"/>
              </a:lnSpc>
              <a:spcBef>
                <a:spcPct val="0"/>
              </a:spcBef>
            </a:pPr>
            <a:r>
              <a:rPr lang="en-US" sz="3399" dirty="0" err="1">
                <a:solidFill>
                  <a:srgbClr val="FFFFFF"/>
                </a:solidFill>
                <a:latin typeface="Poppins Medium" pitchFamily="2" charset="77"/>
                <a:ea typeface="Poppins Medium"/>
                <a:cs typeface="Poppins Medium" pitchFamily="2" charset="77"/>
                <a:sym typeface="Poppins Medium"/>
              </a:rPr>
              <a:t>Devenir</a:t>
            </a:r>
            <a:r>
              <a:rPr lang="en-US" sz="3399" dirty="0">
                <a:solidFill>
                  <a:srgbClr val="FFFFFF"/>
                </a:solidFill>
                <a:latin typeface="Poppins Medium" pitchFamily="2" charset="77"/>
                <a:ea typeface="Poppins Medium"/>
                <a:cs typeface="Poppins Medium" pitchFamily="2" charset="77"/>
                <a:sym typeface="Poppins Medium"/>
              </a:rPr>
              <a:t> Business Angel : </a:t>
            </a:r>
            <a:r>
              <a:rPr lang="en-US" sz="3399" dirty="0" err="1">
                <a:solidFill>
                  <a:srgbClr val="FFFFFF"/>
                </a:solidFill>
                <a:latin typeface="Poppins Medium" pitchFamily="2" charset="77"/>
                <a:ea typeface="Poppins Medium"/>
                <a:cs typeface="Poppins Medium" pitchFamily="2" charset="77"/>
                <a:sym typeface="Poppins Medium"/>
              </a:rPr>
              <a:t>opportunités</a:t>
            </a:r>
            <a:r>
              <a:rPr lang="en-US" sz="3399" dirty="0">
                <a:solidFill>
                  <a:srgbClr val="FFFFFF"/>
                </a:solidFill>
                <a:latin typeface="Poppins Medium" pitchFamily="2" charset="77"/>
                <a:ea typeface="Poppins Medium"/>
                <a:cs typeface="Poppins Medium" pitchFamily="2" charset="77"/>
                <a:sym typeface="Poppins Medium"/>
              </a:rPr>
              <a:t>, </a:t>
            </a:r>
            <a:r>
              <a:rPr lang="en-US" sz="3399" dirty="0" err="1">
                <a:solidFill>
                  <a:srgbClr val="FFFFFF"/>
                </a:solidFill>
                <a:latin typeface="Poppins Medium" pitchFamily="2" charset="77"/>
                <a:ea typeface="Poppins Medium"/>
                <a:cs typeface="Poppins Medium" pitchFamily="2" charset="77"/>
                <a:sym typeface="Poppins Medium"/>
              </a:rPr>
              <a:t>risques</a:t>
            </a:r>
            <a:r>
              <a:rPr lang="en-US" sz="3399" dirty="0">
                <a:solidFill>
                  <a:srgbClr val="FFFFFF"/>
                </a:solidFill>
                <a:latin typeface="Poppins Medium" pitchFamily="2" charset="77"/>
                <a:ea typeface="Poppins Medium"/>
                <a:cs typeface="Poppins Medium" pitchFamily="2" charset="77"/>
                <a:sym typeface="Poppins Medium"/>
              </a:rPr>
              <a:t> et </a:t>
            </a:r>
            <a:r>
              <a:rPr lang="en-US" sz="3399" dirty="0" err="1">
                <a:solidFill>
                  <a:srgbClr val="FFFFFF"/>
                </a:solidFill>
                <a:latin typeface="Poppins Medium" pitchFamily="2" charset="77"/>
                <a:ea typeface="Poppins Medium"/>
                <a:cs typeface="Poppins Medium" pitchFamily="2" charset="77"/>
                <a:sym typeface="Poppins Medium"/>
              </a:rPr>
              <a:t>bonnes</a:t>
            </a:r>
            <a:r>
              <a:rPr lang="en-US" sz="3399" dirty="0">
                <a:solidFill>
                  <a:srgbClr val="FFFFFF"/>
                </a:solidFill>
                <a:latin typeface="Poppins Medium" pitchFamily="2" charset="77"/>
                <a:ea typeface="Poppins Medium"/>
                <a:cs typeface="Poppins Medium" pitchFamily="2" charset="77"/>
                <a:sym typeface="Poppins Medium"/>
              </a:rPr>
              <a:t> pratiques</a:t>
            </a:r>
          </a:p>
        </p:txBody>
      </p:sp>
      <p:grpSp>
        <p:nvGrpSpPr>
          <p:cNvPr id="6" name="Group 6"/>
          <p:cNvGrpSpPr/>
          <p:nvPr/>
        </p:nvGrpSpPr>
        <p:grpSpPr>
          <a:xfrm>
            <a:off x="884961" y="6495974"/>
            <a:ext cx="1869013" cy="1869006"/>
            <a:chOff x="0" y="0"/>
            <a:chExt cx="6350000" cy="6349975"/>
          </a:xfrm>
        </p:grpSpPr>
        <p:sp>
          <p:nvSpPr>
            <p:cNvPr id="7" name="Freeform 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FFFFFF"/>
            </a:solidFill>
          </p:spPr>
          <p:txBody>
            <a:bodyPr/>
            <a:lstStyle/>
            <a:p>
              <a:endParaRPr lang="fr-FR"/>
            </a:p>
          </p:txBody>
        </p:sp>
      </p:grpSp>
      <p:grpSp>
        <p:nvGrpSpPr>
          <p:cNvPr id="8" name="Group 8"/>
          <p:cNvGrpSpPr/>
          <p:nvPr/>
        </p:nvGrpSpPr>
        <p:grpSpPr>
          <a:xfrm>
            <a:off x="918264" y="6527709"/>
            <a:ext cx="1802407" cy="1802400"/>
            <a:chOff x="0" y="0"/>
            <a:chExt cx="6350000" cy="6349975"/>
          </a:xfrm>
        </p:grpSpPr>
        <p:sp>
          <p:nvSpPr>
            <p:cNvPr id="9" name="Freeform 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12048" r="-15292" b="-27341"/>
              </a:stretch>
            </a:blipFill>
          </p:spPr>
          <p:txBody>
            <a:bodyPr/>
            <a:lstStyle/>
            <a:p>
              <a:endParaRPr lang="fr-FR"/>
            </a:p>
          </p:txBody>
        </p:sp>
      </p:grpSp>
      <p:grpSp>
        <p:nvGrpSpPr>
          <p:cNvPr id="10" name="Group 10"/>
          <p:cNvGrpSpPr/>
          <p:nvPr/>
        </p:nvGrpSpPr>
        <p:grpSpPr>
          <a:xfrm>
            <a:off x="3800886" y="6529277"/>
            <a:ext cx="1869013" cy="1869006"/>
            <a:chOff x="0" y="0"/>
            <a:chExt cx="6350000" cy="6349975"/>
          </a:xfrm>
        </p:grpSpPr>
        <p:sp>
          <p:nvSpPr>
            <p:cNvPr id="11" name="Freeform 11"/>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FFFFFF"/>
            </a:solidFill>
          </p:spPr>
          <p:txBody>
            <a:bodyPr/>
            <a:lstStyle/>
            <a:p>
              <a:endParaRPr lang="fr-FR"/>
            </a:p>
          </p:txBody>
        </p:sp>
      </p:grpSp>
      <p:grpSp>
        <p:nvGrpSpPr>
          <p:cNvPr id="12" name="Group 12"/>
          <p:cNvGrpSpPr/>
          <p:nvPr/>
        </p:nvGrpSpPr>
        <p:grpSpPr>
          <a:xfrm>
            <a:off x="3834189" y="6561012"/>
            <a:ext cx="1802407" cy="1802400"/>
            <a:chOff x="0" y="0"/>
            <a:chExt cx="6350000" cy="6349975"/>
          </a:xfrm>
        </p:grpSpPr>
        <p:sp>
          <p:nvSpPr>
            <p:cNvPr id="13" name="Freeform 1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13388" t="-19260" r="-21180" b="-69548"/>
              </a:stretch>
            </a:blipFill>
          </p:spPr>
          <p:txBody>
            <a:bodyPr/>
            <a:lstStyle/>
            <a:p>
              <a:endParaRPr lang="fr-FR"/>
            </a:p>
          </p:txBody>
        </p:sp>
      </p:grpSp>
      <p:grpSp>
        <p:nvGrpSpPr>
          <p:cNvPr id="14" name="Group 14"/>
          <p:cNvGrpSpPr/>
          <p:nvPr/>
        </p:nvGrpSpPr>
        <p:grpSpPr>
          <a:xfrm>
            <a:off x="6536674" y="6495974"/>
            <a:ext cx="1869013" cy="1869006"/>
            <a:chOff x="0" y="0"/>
            <a:chExt cx="6350000" cy="6349975"/>
          </a:xfrm>
        </p:grpSpPr>
        <p:sp>
          <p:nvSpPr>
            <p:cNvPr id="15" name="Freeform 15"/>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FFFFFF"/>
            </a:solidFill>
          </p:spPr>
          <p:txBody>
            <a:bodyPr/>
            <a:lstStyle/>
            <a:p>
              <a:endParaRPr lang="fr-FR"/>
            </a:p>
          </p:txBody>
        </p:sp>
      </p:grpSp>
      <p:grpSp>
        <p:nvGrpSpPr>
          <p:cNvPr id="16" name="Group 16"/>
          <p:cNvGrpSpPr/>
          <p:nvPr/>
        </p:nvGrpSpPr>
        <p:grpSpPr>
          <a:xfrm>
            <a:off x="6569977" y="6527709"/>
            <a:ext cx="1802407" cy="1802400"/>
            <a:chOff x="0" y="0"/>
            <a:chExt cx="6350000" cy="6349975"/>
          </a:xfrm>
        </p:grpSpPr>
        <p:sp>
          <p:nvSpPr>
            <p:cNvPr id="17" name="Freeform 1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6"/>
              <a:stretch>
                <a:fillRect t="-2677" r="-2677"/>
              </a:stretch>
            </a:blipFill>
          </p:spPr>
          <p:txBody>
            <a:bodyPr/>
            <a:lstStyle/>
            <a:p>
              <a:endParaRPr lang="fr-FR"/>
            </a:p>
          </p:txBody>
        </p:sp>
      </p:grpSp>
      <p:grpSp>
        <p:nvGrpSpPr>
          <p:cNvPr id="18" name="Group 18"/>
          <p:cNvGrpSpPr/>
          <p:nvPr/>
        </p:nvGrpSpPr>
        <p:grpSpPr>
          <a:xfrm>
            <a:off x="9479927" y="6527709"/>
            <a:ext cx="1869013" cy="1869006"/>
            <a:chOff x="0" y="0"/>
            <a:chExt cx="6350000" cy="6349975"/>
          </a:xfrm>
        </p:grpSpPr>
        <p:sp>
          <p:nvSpPr>
            <p:cNvPr id="19" name="Freeform 1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FFFFFF"/>
            </a:solidFill>
          </p:spPr>
          <p:txBody>
            <a:bodyPr/>
            <a:lstStyle/>
            <a:p>
              <a:endParaRPr lang="fr-FR"/>
            </a:p>
          </p:txBody>
        </p:sp>
      </p:grpSp>
      <p:grpSp>
        <p:nvGrpSpPr>
          <p:cNvPr id="20" name="Group 20"/>
          <p:cNvGrpSpPr/>
          <p:nvPr/>
        </p:nvGrpSpPr>
        <p:grpSpPr>
          <a:xfrm>
            <a:off x="9513230" y="6559444"/>
            <a:ext cx="1802407" cy="1802400"/>
            <a:chOff x="0" y="0"/>
            <a:chExt cx="6350000" cy="6349975"/>
          </a:xfrm>
        </p:grpSpPr>
        <p:sp>
          <p:nvSpPr>
            <p:cNvPr id="21" name="Freeform 21"/>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7"/>
              <a:stretch>
                <a:fillRect l="-50429" t="-15619" r="-13388" b="-48198"/>
              </a:stretch>
            </a:blipFill>
          </p:spPr>
          <p:txBody>
            <a:bodyPr/>
            <a:lstStyle/>
            <a:p>
              <a:endParaRPr lang="fr-FR"/>
            </a:p>
          </p:txBody>
        </p:sp>
      </p:grpSp>
      <p:sp>
        <p:nvSpPr>
          <p:cNvPr id="22" name="TextBox 22"/>
          <p:cNvSpPr txBox="1"/>
          <p:nvPr/>
        </p:nvSpPr>
        <p:spPr>
          <a:xfrm>
            <a:off x="4148442" y="8536940"/>
            <a:ext cx="1173901" cy="222758"/>
          </a:xfrm>
          <a:prstGeom prst="rect">
            <a:avLst/>
          </a:prstGeom>
        </p:spPr>
        <p:txBody>
          <a:bodyPr lIns="0" tIns="0" rIns="0" bIns="0" rtlCol="0" anchor="t">
            <a:spAutoFit/>
          </a:bodyPr>
          <a:lstStyle/>
          <a:p>
            <a:pPr algn="ctr">
              <a:lnSpc>
                <a:spcPts val="1565"/>
              </a:lnSpc>
            </a:pPr>
            <a:r>
              <a:rPr lang="en-US" sz="1665" b="1" dirty="0">
                <a:solidFill>
                  <a:srgbClr val="FFFFFF"/>
                </a:solidFill>
                <a:latin typeface="Poppins SemiBold" pitchFamily="2" charset="77"/>
                <a:ea typeface="Poppins Semi-Bold"/>
                <a:cs typeface="Poppins SemiBold" pitchFamily="2" charset="77"/>
                <a:sym typeface="Poppins Semi-Bold"/>
              </a:rPr>
              <a:t>Alain Pujol</a:t>
            </a:r>
          </a:p>
        </p:txBody>
      </p:sp>
      <p:sp>
        <p:nvSpPr>
          <p:cNvPr id="23" name="TextBox 23"/>
          <p:cNvSpPr txBox="1"/>
          <p:nvPr/>
        </p:nvSpPr>
        <p:spPr>
          <a:xfrm>
            <a:off x="3922598" y="8853239"/>
            <a:ext cx="1625589" cy="401390"/>
          </a:xfrm>
          <a:prstGeom prst="rect">
            <a:avLst/>
          </a:prstGeom>
        </p:spPr>
        <p:txBody>
          <a:bodyPr lIns="0" tIns="0" rIns="0" bIns="0" rtlCol="0" anchor="t">
            <a:spAutoFit/>
          </a:bodyPr>
          <a:lstStyle/>
          <a:p>
            <a:pPr algn="ctr">
              <a:lnSpc>
                <a:spcPts val="1490"/>
              </a:lnSpc>
            </a:pPr>
            <a:r>
              <a:rPr lang="en-US" sz="1585">
                <a:solidFill>
                  <a:srgbClr val="FFFFFF"/>
                </a:solidFill>
                <a:latin typeface="Poppins"/>
                <a:ea typeface="Poppins"/>
                <a:cs typeface="Poppins"/>
                <a:sym typeface="Poppins"/>
              </a:rPr>
              <a:t>Co-Président</a:t>
            </a:r>
          </a:p>
          <a:p>
            <a:pPr algn="ctr">
              <a:lnSpc>
                <a:spcPts val="1490"/>
              </a:lnSpc>
            </a:pPr>
            <a:r>
              <a:rPr lang="en-US" sz="1585">
                <a:solidFill>
                  <a:srgbClr val="FFFFFF"/>
                </a:solidFill>
                <a:latin typeface="Poppins"/>
                <a:ea typeface="Poppins"/>
                <a:cs typeface="Poppins"/>
                <a:sym typeface="Poppins"/>
              </a:rPr>
              <a:t>France Angels</a:t>
            </a:r>
          </a:p>
        </p:txBody>
      </p:sp>
      <p:sp>
        <p:nvSpPr>
          <p:cNvPr id="24" name="TextBox 24"/>
          <p:cNvSpPr txBox="1"/>
          <p:nvPr/>
        </p:nvSpPr>
        <p:spPr>
          <a:xfrm>
            <a:off x="6536674" y="8540185"/>
            <a:ext cx="1848364" cy="217945"/>
          </a:xfrm>
          <a:prstGeom prst="rect">
            <a:avLst/>
          </a:prstGeom>
        </p:spPr>
        <p:txBody>
          <a:bodyPr wrap="square" lIns="0" tIns="0" rIns="0" bIns="0" rtlCol="0" anchor="t">
            <a:spAutoFit/>
          </a:bodyPr>
          <a:lstStyle/>
          <a:p>
            <a:pPr algn="ctr">
              <a:lnSpc>
                <a:spcPts val="1565"/>
              </a:lnSpc>
            </a:pPr>
            <a:r>
              <a:rPr lang="en-US" sz="1665" b="1" dirty="0">
                <a:solidFill>
                  <a:srgbClr val="FFFFFF"/>
                </a:solidFill>
                <a:latin typeface="Poppins SemiBold" pitchFamily="2" charset="77"/>
                <a:ea typeface="Poppins Semi-Bold"/>
                <a:cs typeface="Poppins SemiBold" pitchFamily="2" charset="77"/>
                <a:sym typeface="Poppins Semi-Bold"/>
              </a:rPr>
              <a:t>Gilles </a:t>
            </a:r>
            <a:r>
              <a:rPr lang="en-US" sz="1665" b="1" dirty="0" err="1">
                <a:solidFill>
                  <a:srgbClr val="FFFFFF"/>
                </a:solidFill>
                <a:latin typeface="Poppins SemiBold" pitchFamily="2" charset="77"/>
                <a:ea typeface="Poppins Semi-Bold"/>
                <a:cs typeface="Poppins SemiBold" pitchFamily="2" charset="77"/>
                <a:sym typeface="Poppins Semi-Bold"/>
              </a:rPr>
              <a:t>Drouard</a:t>
            </a:r>
            <a:endParaRPr lang="en-US" sz="1665" b="1" dirty="0">
              <a:solidFill>
                <a:srgbClr val="FFFFFF"/>
              </a:solidFill>
              <a:latin typeface="Poppins SemiBold" pitchFamily="2" charset="77"/>
              <a:ea typeface="Poppins Semi-Bold"/>
              <a:cs typeface="Poppins SemiBold" pitchFamily="2" charset="77"/>
              <a:sym typeface="Poppins Semi-Bold"/>
            </a:endParaRPr>
          </a:p>
        </p:txBody>
      </p:sp>
      <p:sp>
        <p:nvSpPr>
          <p:cNvPr id="25" name="TextBox 25"/>
          <p:cNvSpPr txBox="1"/>
          <p:nvPr/>
        </p:nvSpPr>
        <p:spPr>
          <a:xfrm>
            <a:off x="6628178" y="8819936"/>
            <a:ext cx="1625589" cy="401390"/>
          </a:xfrm>
          <a:prstGeom prst="rect">
            <a:avLst/>
          </a:prstGeom>
        </p:spPr>
        <p:txBody>
          <a:bodyPr lIns="0" tIns="0" rIns="0" bIns="0" rtlCol="0" anchor="t">
            <a:spAutoFit/>
          </a:bodyPr>
          <a:lstStyle/>
          <a:p>
            <a:pPr algn="ctr">
              <a:lnSpc>
                <a:spcPts val="1490"/>
              </a:lnSpc>
            </a:pPr>
            <a:r>
              <a:rPr lang="en-US" sz="1585" dirty="0" err="1">
                <a:solidFill>
                  <a:srgbClr val="FFFFFF"/>
                </a:solidFill>
                <a:latin typeface="Poppins"/>
                <a:ea typeface="Poppins"/>
                <a:cs typeface="Poppins"/>
                <a:sym typeface="Poppins"/>
              </a:rPr>
              <a:t>Administrateur</a:t>
            </a:r>
            <a:endParaRPr lang="en-US" sz="1585" dirty="0">
              <a:solidFill>
                <a:srgbClr val="FFFFFF"/>
              </a:solidFill>
              <a:latin typeface="Poppins"/>
              <a:ea typeface="Poppins"/>
              <a:cs typeface="Poppins"/>
              <a:sym typeface="Poppins"/>
            </a:endParaRPr>
          </a:p>
          <a:p>
            <a:pPr algn="ctr">
              <a:lnSpc>
                <a:spcPts val="1490"/>
              </a:lnSpc>
            </a:pPr>
            <a:r>
              <a:rPr lang="en-US" sz="1585" dirty="0">
                <a:solidFill>
                  <a:srgbClr val="FFFFFF"/>
                </a:solidFill>
                <a:latin typeface="Poppins"/>
                <a:ea typeface="Poppins"/>
                <a:cs typeface="Poppins"/>
                <a:sym typeface="Poppins"/>
              </a:rPr>
              <a:t>BADGE</a:t>
            </a:r>
          </a:p>
        </p:txBody>
      </p:sp>
      <p:sp>
        <p:nvSpPr>
          <p:cNvPr id="26" name="TextBox 26"/>
          <p:cNvSpPr txBox="1"/>
          <p:nvPr/>
        </p:nvSpPr>
        <p:spPr>
          <a:xfrm>
            <a:off x="9272462" y="8536940"/>
            <a:ext cx="2152244" cy="222758"/>
          </a:xfrm>
          <a:prstGeom prst="rect">
            <a:avLst/>
          </a:prstGeom>
        </p:spPr>
        <p:txBody>
          <a:bodyPr lIns="0" tIns="0" rIns="0" bIns="0" rtlCol="0" anchor="t">
            <a:spAutoFit/>
          </a:bodyPr>
          <a:lstStyle/>
          <a:p>
            <a:pPr algn="ctr">
              <a:lnSpc>
                <a:spcPts val="1565"/>
              </a:lnSpc>
            </a:pPr>
            <a:r>
              <a:rPr lang="en-US" sz="1665" b="1" dirty="0">
                <a:solidFill>
                  <a:srgbClr val="FFFFFF"/>
                </a:solidFill>
                <a:latin typeface="Poppins SemiBold" pitchFamily="2" charset="77"/>
                <a:ea typeface="Poppins Semi-Bold"/>
                <a:cs typeface="Poppins SemiBold" pitchFamily="2" charset="77"/>
                <a:sym typeface="Poppins Semi-Bold"/>
              </a:rPr>
              <a:t>Morgane Rousselot</a:t>
            </a:r>
          </a:p>
        </p:txBody>
      </p:sp>
      <p:sp>
        <p:nvSpPr>
          <p:cNvPr id="27" name="TextBox 27"/>
          <p:cNvSpPr txBox="1"/>
          <p:nvPr/>
        </p:nvSpPr>
        <p:spPr>
          <a:xfrm>
            <a:off x="9404126" y="8853239"/>
            <a:ext cx="1888916" cy="401390"/>
          </a:xfrm>
          <a:prstGeom prst="rect">
            <a:avLst/>
          </a:prstGeom>
        </p:spPr>
        <p:txBody>
          <a:bodyPr lIns="0" tIns="0" rIns="0" bIns="0" rtlCol="0" anchor="t">
            <a:spAutoFit/>
          </a:bodyPr>
          <a:lstStyle/>
          <a:p>
            <a:pPr algn="ctr">
              <a:lnSpc>
                <a:spcPts val="1490"/>
              </a:lnSpc>
            </a:pPr>
            <a:r>
              <a:rPr lang="en-US" sz="1585">
                <a:solidFill>
                  <a:srgbClr val="FFFFFF"/>
                </a:solidFill>
                <a:latin typeface="Poppins"/>
                <a:ea typeface="Poppins"/>
                <a:cs typeface="Poppins"/>
                <a:sym typeface="Poppins"/>
              </a:rPr>
              <a:t>PDG &amp; Fondatrice</a:t>
            </a:r>
          </a:p>
          <a:p>
            <a:pPr algn="ctr">
              <a:lnSpc>
                <a:spcPts val="1490"/>
              </a:lnSpc>
            </a:pPr>
            <a:r>
              <a:rPr lang="en-US" sz="1585">
                <a:solidFill>
                  <a:srgbClr val="FFFFFF"/>
                </a:solidFill>
                <a:latin typeface="Poppins"/>
                <a:ea typeface="Poppins"/>
                <a:cs typeface="Poppins"/>
                <a:sym typeface="Poppins"/>
              </a:rPr>
              <a:t>SeaBeLife</a:t>
            </a:r>
          </a:p>
        </p:txBody>
      </p:sp>
      <p:sp>
        <p:nvSpPr>
          <p:cNvPr id="28" name="TextBox 28"/>
          <p:cNvSpPr txBox="1"/>
          <p:nvPr/>
        </p:nvSpPr>
        <p:spPr>
          <a:xfrm>
            <a:off x="12291481" y="8567107"/>
            <a:ext cx="2209263" cy="222758"/>
          </a:xfrm>
          <a:prstGeom prst="rect">
            <a:avLst/>
          </a:prstGeom>
        </p:spPr>
        <p:txBody>
          <a:bodyPr lIns="0" tIns="0" rIns="0" bIns="0" rtlCol="0" anchor="t">
            <a:spAutoFit/>
          </a:bodyPr>
          <a:lstStyle/>
          <a:p>
            <a:pPr algn="ctr">
              <a:lnSpc>
                <a:spcPts val="1565"/>
              </a:lnSpc>
            </a:pPr>
            <a:r>
              <a:rPr lang="en-US" sz="1665" b="1" dirty="0">
                <a:solidFill>
                  <a:srgbClr val="FFFFFF"/>
                </a:solidFill>
                <a:latin typeface="Poppins SemiBold" pitchFamily="2" charset="77"/>
                <a:ea typeface="Poppins Semi-Bold"/>
                <a:cs typeface="Poppins SemiBold" pitchFamily="2" charset="77"/>
                <a:sym typeface="Poppins Semi-Bold"/>
              </a:rPr>
              <a:t>Jean-François </a:t>
            </a:r>
            <a:r>
              <a:rPr lang="en-US" sz="1665" b="1" dirty="0" err="1">
                <a:solidFill>
                  <a:srgbClr val="FFFFFF"/>
                </a:solidFill>
                <a:latin typeface="Poppins SemiBold" pitchFamily="2" charset="77"/>
                <a:ea typeface="Poppins Semi-Bold"/>
                <a:cs typeface="Poppins SemiBold" pitchFamily="2" charset="77"/>
                <a:sym typeface="Poppins Semi-Bold"/>
              </a:rPr>
              <a:t>Thau</a:t>
            </a:r>
            <a:endParaRPr lang="en-US" sz="1665" b="1" dirty="0">
              <a:solidFill>
                <a:srgbClr val="FFFFFF"/>
              </a:solidFill>
              <a:latin typeface="Poppins SemiBold" pitchFamily="2" charset="77"/>
              <a:ea typeface="Poppins Semi-Bold"/>
              <a:cs typeface="Poppins SemiBold" pitchFamily="2" charset="77"/>
              <a:sym typeface="Poppins Semi-Bold"/>
            </a:endParaRPr>
          </a:p>
        </p:txBody>
      </p:sp>
      <p:sp>
        <p:nvSpPr>
          <p:cNvPr id="29" name="TextBox 29"/>
          <p:cNvSpPr txBox="1"/>
          <p:nvPr/>
        </p:nvSpPr>
        <p:spPr>
          <a:xfrm>
            <a:off x="12545200" y="8883406"/>
            <a:ext cx="1625589" cy="401390"/>
          </a:xfrm>
          <a:prstGeom prst="rect">
            <a:avLst/>
          </a:prstGeom>
        </p:spPr>
        <p:txBody>
          <a:bodyPr lIns="0" tIns="0" rIns="0" bIns="0" rtlCol="0" anchor="t">
            <a:spAutoFit/>
          </a:bodyPr>
          <a:lstStyle/>
          <a:p>
            <a:pPr algn="ctr">
              <a:lnSpc>
                <a:spcPts val="1490"/>
              </a:lnSpc>
            </a:pPr>
            <a:r>
              <a:rPr lang="en-US" sz="1585">
                <a:solidFill>
                  <a:srgbClr val="FFFFFF"/>
                </a:solidFill>
                <a:latin typeface="Poppins"/>
                <a:ea typeface="Poppins"/>
                <a:cs typeface="Poppins"/>
                <a:sym typeface="Poppins"/>
              </a:rPr>
              <a:t>Vice-Président</a:t>
            </a:r>
          </a:p>
          <a:p>
            <a:pPr algn="ctr">
              <a:lnSpc>
                <a:spcPts val="1490"/>
              </a:lnSpc>
            </a:pPr>
            <a:r>
              <a:rPr lang="en-US" sz="1585">
                <a:solidFill>
                  <a:srgbClr val="FFFFFF"/>
                </a:solidFill>
                <a:latin typeface="Poppins"/>
                <a:ea typeface="Poppins"/>
                <a:cs typeface="Poppins"/>
                <a:sym typeface="Poppins"/>
              </a:rPr>
              <a:t>Mer Angels</a:t>
            </a:r>
          </a:p>
        </p:txBody>
      </p:sp>
      <p:sp>
        <p:nvSpPr>
          <p:cNvPr id="30" name="TextBox 30"/>
          <p:cNvSpPr txBox="1"/>
          <p:nvPr/>
        </p:nvSpPr>
        <p:spPr>
          <a:xfrm>
            <a:off x="15367519" y="8535372"/>
            <a:ext cx="2133025" cy="222758"/>
          </a:xfrm>
          <a:prstGeom prst="rect">
            <a:avLst/>
          </a:prstGeom>
        </p:spPr>
        <p:txBody>
          <a:bodyPr lIns="0" tIns="0" rIns="0" bIns="0" rtlCol="0" anchor="t">
            <a:spAutoFit/>
          </a:bodyPr>
          <a:lstStyle/>
          <a:p>
            <a:pPr algn="ctr">
              <a:lnSpc>
                <a:spcPts val="1565"/>
              </a:lnSpc>
            </a:pPr>
            <a:r>
              <a:rPr lang="en-US" sz="1665" b="1" dirty="0">
                <a:solidFill>
                  <a:srgbClr val="FFFFFF"/>
                </a:solidFill>
                <a:latin typeface="Poppins SemiBold" pitchFamily="2" charset="77"/>
                <a:ea typeface="Poppins Semi-Bold"/>
                <a:cs typeface="Poppins SemiBold" pitchFamily="2" charset="77"/>
                <a:sym typeface="Poppins Semi-Bold"/>
              </a:rPr>
              <a:t>Tristan Bauduin</a:t>
            </a:r>
          </a:p>
        </p:txBody>
      </p:sp>
      <p:sp>
        <p:nvSpPr>
          <p:cNvPr id="31" name="TextBox 31"/>
          <p:cNvSpPr txBox="1"/>
          <p:nvPr/>
        </p:nvSpPr>
        <p:spPr>
          <a:xfrm>
            <a:off x="15368831" y="8851671"/>
            <a:ext cx="2130401" cy="401390"/>
          </a:xfrm>
          <a:prstGeom prst="rect">
            <a:avLst/>
          </a:prstGeom>
        </p:spPr>
        <p:txBody>
          <a:bodyPr lIns="0" tIns="0" rIns="0" bIns="0" rtlCol="0" anchor="t">
            <a:spAutoFit/>
          </a:bodyPr>
          <a:lstStyle/>
          <a:p>
            <a:pPr algn="ctr">
              <a:lnSpc>
                <a:spcPts val="1490"/>
              </a:lnSpc>
            </a:pPr>
            <a:r>
              <a:rPr lang="en-US" sz="1585">
                <a:solidFill>
                  <a:srgbClr val="FFFFFF"/>
                </a:solidFill>
                <a:latin typeface="Poppins"/>
                <a:ea typeface="Poppins"/>
                <a:cs typeface="Poppins"/>
                <a:sym typeface="Poppins"/>
              </a:rPr>
              <a:t>Président Fondateur</a:t>
            </a:r>
          </a:p>
          <a:p>
            <a:pPr algn="ctr">
              <a:lnSpc>
                <a:spcPts val="1490"/>
              </a:lnSpc>
            </a:pPr>
            <a:r>
              <a:rPr lang="en-US" sz="1585">
                <a:solidFill>
                  <a:srgbClr val="FFFFFF"/>
                </a:solidFill>
                <a:latin typeface="Poppins"/>
                <a:ea typeface="Poppins"/>
                <a:cs typeface="Poppins"/>
                <a:sym typeface="Poppins"/>
              </a:rPr>
              <a:t>Azuvia</a:t>
            </a:r>
          </a:p>
        </p:txBody>
      </p:sp>
      <p:sp>
        <p:nvSpPr>
          <p:cNvPr id="32" name="TextBox 32"/>
          <p:cNvSpPr txBox="1"/>
          <p:nvPr/>
        </p:nvSpPr>
        <p:spPr>
          <a:xfrm>
            <a:off x="936600" y="8535372"/>
            <a:ext cx="1848365" cy="222758"/>
          </a:xfrm>
          <a:prstGeom prst="rect">
            <a:avLst/>
          </a:prstGeom>
        </p:spPr>
        <p:txBody>
          <a:bodyPr lIns="0" tIns="0" rIns="0" bIns="0" rtlCol="0" anchor="t">
            <a:spAutoFit/>
          </a:bodyPr>
          <a:lstStyle/>
          <a:p>
            <a:pPr algn="ctr">
              <a:lnSpc>
                <a:spcPts val="1565"/>
              </a:lnSpc>
            </a:pPr>
            <a:r>
              <a:rPr lang="en-US" sz="1665" b="1" dirty="0">
                <a:solidFill>
                  <a:srgbClr val="FFFFFF"/>
                </a:solidFill>
                <a:latin typeface="Poppins SemiBold" pitchFamily="2" charset="77"/>
                <a:ea typeface="Poppins Semi-Bold"/>
                <a:cs typeface="Poppins SemiBold" pitchFamily="2" charset="77"/>
                <a:sym typeface="Poppins Semi-Bold"/>
              </a:rPr>
              <a:t>Gérald </a:t>
            </a:r>
            <a:r>
              <a:rPr lang="en-US" sz="1665" b="1" dirty="0" err="1">
                <a:solidFill>
                  <a:srgbClr val="FFFFFF"/>
                </a:solidFill>
                <a:latin typeface="Poppins SemiBold" pitchFamily="2" charset="77"/>
                <a:ea typeface="Poppins Semi-Bold"/>
                <a:cs typeface="Poppins SemiBold" pitchFamily="2" charset="77"/>
                <a:sym typeface="Poppins Semi-Bold"/>
              </a:rPr>
              <a:t>Kénanian</a:t>
            </a:r>
            <a:endParaRPr lang="en-US" sz="1665" b="1" dirty="0">
              <a:solidFill>
                <a:srgbClr val="FFFFFF"/>
              </a:solidFill>
              <a:latin typeface="Poppins SemiBold" pitchFamily="2" charset="77"/>
              <a:ea typeface="Poppins Semi-Bold"/>
              <a:cs typeface="Poppins SemiBold" pitchFamily="2" charset="77"/>
              <a:sym typeface="Poppins Semi-Bold"/>
            </a:endParaRPr>
          </a:p>
        </p:txBody>
      </p:sp>
      <p:sp>
        <p:nvSpPr>
          <p:cNvPr id="33" name="TextBox 33"/>
          <p:cNvSpPr txBox="1"/>
          <p:nvPr/>
        </p:nvSpPr>
        <p:spPr>
          <a:xfrm>
            <a:off x="787455" y="8851671"/>
            <a:ext cx="2146655" cy="590193"/>
          </a:xfrm>
          <a:prstGeom prst="rect">
            <a:avLst/>
          </a:prstGeom>
        </p:spPr>
        <p:txBody>
          <a:bodyPr lIns="0" tIns="0" rIns="0" bIns="0" rtlCol="0" anchor="t">
            <a:spAutoFit/>
          </a:bodyPr>
          <a:lstStyle/>
          <a:p>
            <a:pPr algn="ctr">
              <a:lnSpc>
                <a:spcPts val="1490"/>
              </a:lnSpc>
            </a:pPr>
            <a:r>
              <a:rPr lang="en-US" sz="1585">
                <a:solidFill>
                  <a:srgbClr val="FFFFFF"/>
                </a:solidFill>
                <a:latin typeface="Poppins"/>
                <a:ea typeface="Poppins"/>
                <a:cs typeface="Poppins"/>
                <a:sym typeface="Poppins"/>
              </a:rPr>
              <a:t>Directeur de mission Innovation </a:t>
            </a:r>
          </a:p>
          <a:p>
            <a:pPr algn="ctr">
              <a:lnSpc>
                <a:spcPts val="1490"/>
              </a:lnSpc>
            </a:pPr>
            <a:r>
              <a:rPr lang="en-US" sz="1585">
                <a:solidFill>
                  <a:srgbClr val="FFFFFF"/>
                </a:solidFill>
                <a:latin typeface="Poppins"/>
                <a:ea typeface="Poppins"/>
                <a:cs typeface="Poppins"/>
                <a:sym typeface="Poppins"/>
              </a:rPr>
              <a:t>MEDEF</a:t>
            </a:r>
          </a:p>
        </p:txBody>
      </p:sp>
      <p:grpSp>
        <p:nvGrpSpPr>
          <p:cNvPr id="34" name="Group 34"/>
          <p:cNvGrpSpPr/>
          <p:nvPr/>
        </p:nvGrpSpPr>
        <p:grpSpPr>
          <a:xfrm>
            <a:off x="12423488" y="6527709"/>
            <a:ext cx="1869013" cy="1869006"/>
            <a:chOff x="0" y="0"/>
            <a:chExt cx="6350000" cy="6349975"/>
          </a:xfrm>
        </p:grpSpPr>
        <p:sp>
          <p:nvSpPr>
            <p:cNvPr id="35" name="Freeform 35"/>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FFFFFF"/>
            </a:solidFill>
          </p:spPr>
          <p:txBody>
            <a:bodyPr/>
            <a:lstStyle/>
            <a:p>
              <a:endParaRPr lang="fr-FR"/>
            </a:p>
          </p:txBody>
        </p:sp>
      </p:grpSp>
      <p:grpSp>
        <p:nvGrpSpPr>
          <p:cNvPr id="36" name="Group 36"/>
          <p:cNvGrpSpPr/>
          <p:nvPr/>
        </p:nvGrpSpPr>
        <p:grpSpPr>
          <a:xfrm>
            <a:off x="12456791" y="6559444"/>
            <a:ext cx="1802407" cy="1802400"/>
            <a:chOff x="0" y="0"/>
            <a:chExt cx="6350000" cy="6349975"/>
          </a:xfrm>
        </p:grpSpPr>
        <p:sp>
          <p:nvSpPr>
            <p:cNvPr id="37" name="Freeform 3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8"/>
              <a:stretch>
                <a:fillRect l="-27400" r="-11464" b="-14627"/>
              </a:stretch>
            </a:blipFill>
          </p:spPr>
          <p:txBody>
            <a:bodyPr/>
            <a:lstStyle/>
            <a:p>
              <a:endParaRPr lang="fr-FR"/>
            </a:p>
          </p:txBody>
        </p:sp>
      </p:grpSp>
      <p:grpSp>
        <p:nvGrpSpPr>
          <p:cNvPr id="38" name="Group 38"/>
          <p:cNvGrpSpPr/>
          <p:nvPr/>
        </p:nvGrpSpPr>
        <p:grpSpPr>
          <a:xfrm>
            <a:off x="15499525" y="6527709"/>
            <a:ext cx="1869013" cy="1869006"/>
            <a:chOff x="0" y="0"/>
            <a:chExt cx="6350000" cy="6349975"/>
          </a:xfrm>
        </p:grpSpPr>
        <p:sp>
          <p:nvSpPr>
            <p:cNvPr id="39" name="Freeform 3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FFFFFF"/>
            </a:solidFill>
          </p:spPr>
          <p:txBody>
            <a:bodyPr/>
            <a:lstStyle/>
            <a:p>
              <a:endParaRPr lang="fr-FR"/>
            </a:p>
          </p:txBody>
        </p:sp>
      </p:grpSp>
      <p:grpSp>
        <p:nvGrpSpPr>
          <p:cNvPr id="40" name="Group 40"/>
          <p:cNvGrpSpPr/>
          <p:nvPr/>
        </p:nvGrpSpPr>
        <p:grpSpPr>
          <a:xfrm>
            <a:off x="15532828" y="6559444"/>
            <a:ext cx="1802407" cy="1802400"/>
            <a:chOff x="0" y="0"/>
            <a:chExt cx="6350000" cy="6349975"/>
          </a:xfrm>
        </p:grpSpPr>
        <p:sp>
          <p:nvSpPr>
            <p:cNvPr id="41" name="Freeform 41"/>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9"/>
              <a:stretch>
                <a:fillRect l="-24991" t="-15173" r="-24098" b="-33917"/>
              </a:stretch>
            </a:blipFill>
          </p:spPr>
          <p:txBody>
            <a:bodyPr/>
            <a:lstStyle/>
            <a:p>
              <a:endParaRPr lang="fr-FR"/>
            </a:p>
          </p:txBody>
        </p:sp>
      </p:grpSp>
      <p:grpSp>
        <p:nvGrpSpPr>
          <p:cNvPr id="42" name="Group 42"/>
          <p:cNvGrpSpPr/>
          <p:nvPr/>
        </p:nvGrpSpPr>
        <p:grpSpPr>
          <a:xfrm>
            <a:off x="13364627" y="693484"/>
            <a:ext cx="4354557" cy="670433"/>
            <a:chOff x="0" y="0"/>
            <a:chExt cx="2292941" cy="353024"/>
          </a:xfrm>
        </p:grpSpPr>
        <p:sp>
          <p:nvSpPr>
            <p:cNvPr id="43" name="Freeform 43"/>
            <p:cNvSpPr/>
            <p:nvPr/>
          </p:nvSpPr>
          <p:spPr>
            <a:xfrm>
              <a:off x="0" y="0"/>
              <a:ext cx="2292941" cy="353024"/>
            </a:xfrm>
            <a:custGeom>
              <a:avLst/>
              <a:gdLst/>
              <a:ahLst/>
              <a:cxnLst/>
              <a:rect l="l" t="t" r="r" b="b"/>
              <a:pathLst>
                <a:path w="2292941" h="353024">
                  <a:moveTo>
                    <a:pt x="2089741" y="0"/>
                  </a:moveTo>
                  <a:cubicBezTo>
                    <a:pt x="2201965" y="0"/>
                    <a:pt x="2292941" y="79027"/>
                    <a:pt x="2292941" y="176512"/>
                  </a:cubicBezTo>
                  <a:cubicBezTo>
                    <a:pt x="2292941" y="273997"/>
                    <a:pt x="2201965" y="353024"/>
                    <a:pt x="2089741" y="353024"/>
                  </a:cubicBezTo>
                  <a:lnTo>
                    <a:pt x="203200" y="353024"/>
                  </a:lnTo>
                  <a:cubicBezTo>
                    <a:pt x="90976" y="353024"/>
                    <a:pt x="0" y="273997"/>
                    <a:pt x="0" y="176512"/>
                  </a:cubicBezTo>
                  <a:cubicBezTo>
                    <a:pt x="0" y="79027"/>
                    <a:pt x="90976" y="0"/>
                    <a:pt x="203200" y="0"/>
                  </a:cubicBezTo>
                  <a:close/>
                </a:path>
              </a:pathLst>
            </a:custGeom>
            <a:ln w="28575" cap="sq">
              <a:solidFill>
                <a:srgbClr val="FFFFFF"/>
              </a:solidFill>
              <a:prstDash val="solid"/>
              <a:miter/>
            </a:ln>
          </p:spPr>
          <p:txBody>
            <a:bodyPr/>
            <a:lstStyle/>
            <a:p>
              <a:endParaRPr lang="fr-FR"/>
            </a:p>
          </p:txBody>
        </p:sp>
        <p:sp>
          <p:nvSpPr>
            <p:cNvPr id="44" name="TextBox 44"/>
            <p:cNvSpPr txBox="1"/>
            <p:nvPr/>
          </p:nvSpPr>
          <p:spPr>
            <a:xfrm>
              <a:off x="0" y="-38100"/>
              <a:ext cx="2292941" cy="391124"/>
            </a:xfrm>
            <a:prstGeom prst="rect">
              <a:avLst/>
            </a:prstGeom>
          </p:spPr>
          <p:txBody>
            <a:bodyPr lIns="50800" tIns="50800" rIns="50800" bIns="50800" rtlCol="0" anchor="ctr"/>
            <a:lstStyle/>
            <a:p>
              <a:pPr algn="ctr">
                <a:lnSpc>
                  <a:spcPts val="2659"/>
                </a:lnSpc>
              </a:pPr>
              <a:endParaRPr/>
            </a:p>
          </p:txBody>
        </p:sp>
      </p:grpSp>
      <p:sp>
        <p:nvSpPr>
          <p:cNvPr id="45" name="TextBox 45"/>
          <p:cNvSpPr txBox="1"/>
          <p:nvPr/>
        </p:nvSpPr>
        <p:spPr>
          <a:xfrm>
            <a:off x="13100832" y="919212"/>
            <a:ext cx="4797385" cy="308094"/>
          </a:xfrm>
          <a:prstGeom prst="rect">
            <a:avLst/>
          </a:prstGeom>
        </p:spPr>
        <p:txBody>
          <a:bodyPr lIns="0" tIns="0" rIns="0" bIns="0" rtlCol="0" anchor="t">
            <a:spAutoFit/>
          </a:bodyPr>
          <a:lstStyle/>
          <a:p>
            <a:pPr algn="ctr">
              <a:lnSpc>
                <a:spcPts val="2142"/>
              </a:lnSpc>
            </a:pPr>
            <a:r>
              <a:rPr lang="en-US" sz="2186" b="1" dirty="0">
                <a:solidFill>
                  <a:srgbClr val="FFFFFF"/>
                </a:solidFill>
                <a:latin typeface="Poppins Semi-Bold"/>
                <a:ea typeface="Poppins Semi-Bold"/>
                <a:cs typeface="Poppins Semi-Bold"/>
                <a:sym typeface="Poppins Semi-Bold"/>
              </a:rPr>
              <a:t>MERCREDI 3 JUIN - 11H À 12H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0"/>
        <p:cNvGrpSpPr/>
        <p:nvPr/>
      </p:nvGrpSpPr>
      <p:grpSpPr>
        <a:xfrm>
          <a:off x="0" y="0"/>
          <a:ext cx="0" cy="0"/>
          <a:chOff x="0" y="0"/>
          <a:chExt cx="0" cy="0"/>
        </a:xfrm>
      </p:grpSpPr>
      <p:sp>
        <p:nvSpPr>
          <p:cNvPr id="14" name="Rectangle : coins arrondis 13">
            <a:extLst>
              <a:ext uri="{FF2B5EF4-FFF2-40B4-BE49-F238E27FC236}">
                <a16:creationId xmlns:a16="http://schemas.microsoft.com/office/drawing/2014/main" id="{6A984B8D-D3C8-69CD-9874-62ED569CA61B}"/>
              </a:ext>
            </a:extLst>
          </p:cNvPr>
          <p:cNvSpPr/>
          <p:nvPr/>
        </p:nvSpPr>
        <p:spPr>
          <a:xfrm rot="10800000">
            <a:off x="1408384" y="6076914"/>
            <a:ext cx="9417268" cy="2459420"/>
          </a:xfrm>
          <a:prstGeom prst="roundRect">
            <a:avLst>
              <a:gd name="adj" fmla="val 3873"/>
            </a:avLst>
          </a:prstGeom>
          <a:gradFill flip="none" rotWithShape="1">
            <a:gsLst>
              <a:gs pos="100000">
                <a:schemeClr val="tx1">
                  <a:alpha val="0"/>
                </a:schemeClr>
              </a:gs>
              <a:gs pos="1000">
                <a:schemeClr val="tx2">
                  <a:alpha val="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fr-FR" sz="2800" kern="0">
              <a:solidFill>
                <a:srgbClr val="FFFFFF"/>
              </a:solidFill>
              <a:latin typeface="Arial"/>
              <a:sym typeface="Arial"/>
            </a:endParaRPr>
          </a:p>
        </p:txBody>
      </p:sp>
      <p:sp>
        <p:nvSpPr>
          <p:cNvPr id="13" name="Rectangle : coins arrondis 12">
            <a:extLst>
              <a:ext uri="{FF2B5EF4-FFF2-40B4-BE49-F238E27FC236}">
                <a16:creationId xmlns:a16="http://schemas.microsoft.com/office/drawing/2014/main" id="{E91D4BF1-AB80-AA91-8E0E-8592162A7D55}"/>
              </a:ext>
            </a:extLst>
          </p:cNvPr>
          <p:cNvSpPr/>
          <p:nvPr/>
        </p:nvSpPr>
        <p:spPr>
          <a:xfrm rot="10800000">
            <a:off x="1408384" y="3594539"/>
            <a:ext cx="9417268" cy="2144110"/>
          </a:xfrm>
          <a:prstGeom prst="roundRect">
            <a:avLst>
              <a:gd name="adj" fmla="val 3873"/>
            </a:avLst>
          </a:prstGeom>
          <a:gradFill flip="none" rotWithShape="1">
            <a:gsLst>
              <a:gs pos="100000">
                <a:schemeClr val="tx1">
                  <a:alpha val="0"/>
                </a:schemeClr>
              </a:gs>
              <a:gs pos="1000">
                <a:schemeClr val="tx2">
                  <a:alpha val="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fr-FR" sz="2800" kern="0">
              <a:solidFill>
                <a:srgbClr val="FFFFFF"/>
              </a:solidFill>
              <a:latin typeface="Arial"/>
              <a:sym typeface="Arial"/>
            </a:endParaRPr>
          </a:p>
        </p:txBody>
      </p:sp>
      <p:graphicFrame>
        <p:nvGraphicFramePr>
          <p:cNvPr id="1983" name="Google Shape;1983;p36"/>
          <p:cNvGraphicFramePr/>
          <p:nvPr/>
        </p:nvGraphicFramePr>
        <p:xfrm>
          <a:off x="3850802" y="6228624"/>
          <a:ext cx="12860648" cy="2156000"/>
        </p:xfrm>
        <a:graphic>
          <a:graphicData uri="http://schemas.openxmlformats.org/drawingml/2006/table">
            <a:tbl>
              <a:tblPr firstRow="1" bandRow="1">
                <a:noFill/>
              </a:tblPr>
              <a:tblGrid>
                <a:gridCol w="3376740">
                  <a:extLst>
                    <a:ext uri="{9D8B030D-6E8A-4147-A177-3AD203B41FA5}">
                      <a16:colId xmlns:a16="http://schemas.microsoft.com/office/drawing/2014/main" val="20000"/>
                    </a:ext>
                  </a:extLst>
                </a:gridCol>
                <a:gridCol w="1769314">
                  <a:extLst>
                    <a:ext uri="{9D8B030D-6E8A-4147-A177-3AD203B41FA5}">
                      <a16:colId xmlns:a16="http://schemas.microsoft.com/office/drawing/2014/main" val="20001"/>
                    </a:ext>
                  </a:extLst>
                </a:gridCol>
                <a:gridCol w="1513488">
                  <a:extLst>
                    <a:ext uri="{9D8B030D-6E8A-4147-A177-3AD203B41FA5}">
                      <a16:colId xmlns:a16="http://schemas.microsoft.com/office/drawing/2014/main" val="20002"/>
                    </a:ext>
                  </a:extLst>
                </a:gridCol>
                <a:gridCol w="1669584">
                  <a:extLst>
                    <a:ext uri="{9D8B030D-6E8A-4147-A177-3AD203B41FA5}">
                      <a16:colId xmlns:a16="http://schemas.microsoft.com/office/drawing/2014/main" val="20003"/>
                    </a:ext>
                  </a:extLst>
                </a:gridCol>
                <a:gridCol w="2098438">
                  <a:extLst>
                    <a:ext uri="{9D8B030D-6E8A-4147-A177-3AD203B41FA5}">
                      <a16:colId xmlns:a16="http://schemas.microsoft.com/office/drawing/2014/main" val="20004"/>
                    </a:ext>
                  </a:extLst>
                </a:gridCol>
                <a:gridCol w="2433084">
                  <a:extLst>
                    <a:ext uri="{9D8B030D-6E8A-4147-A177-3AD203B41FA5}">
                      <a16:colId xmlns:a16="http://schemas.microsoft.com/office/drawing/2014/main" val="20005"/>
                    </a:ext>
                  </a:extLst>
                </a:gridCol>
              </a:tblGrid>
              <a:tr h="539000">
                <a:tc>
                  <a:txBody>
                    <a:bodyPr/>
                    <a:lstStyle/>
                    <a:p>
                      <a:pPr marL="0" marR="0" lvl="0" indent="0" algn="r" rtl="0">
                        <a:lnSpc>
                          <a:spcPct val="100000"/>
                        </a:lnSpc>
                        <a:spcBef>
                          <a:spcPts val="0"/>
                        </a:spcBef>
                        <a:spcAft>
                          <a:spcPts val="0"/>
                        </a:spcAft>
                        <a:buClr>
                          <a:srgbClr val="000000"/>
                        </a:buClr>
                        <a:buSzPts val="1000"/>
                        <a:buFont typeface="Arial"/>
                        <a:buNone/>
                      </a:pPr>
                      <a:r>
                        <a:rPr lang="f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rPr>
                        <a:t>Iveric Bio</a:t>
                      </a:r>
                      <a:endParaRP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endParaRPr>
                    </a:p>
                  </a:txBody>
                  <a:tcPr marL="12700" marR="156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000"/>
                        <a:buFont typeface="Arial"/>
                        <a:buNone/>
                      </a:pPr>
                      <a:r>
                        <a:rPr lang="f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rPr>
                        <a:t>Astellas</a:t>
                      </a:r>
                      <a:endParaRP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endParaRPr>
                    </a:p>
                  </a:txBody>
                  <a:tcPr marL="1584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000"/>
                        <a:buFont typeface="Arial"/>
                        <a:buNone/>
                      </a:pPr>
                      <a:r>
                        <a:rPr lang="f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rPr>
                        <a:t>05/2023</a:t>
                      </a:r>
                      <a:endParaRP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000"/>
                        <a:buFont typeface="Arial"/>
                        <a:buNone/>
                      </a:pPr>
                      <a:r>
                        <a:rPr lang="f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rPr>
                        <a:t>NDA</a:t>
                      </a:r>
                      <a:endParaRP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fr" sz="2200" b="1" i="0" u="none" strike="noStrike" cap="none">
                          <a:solidFill>
                            <a:schemeClr val="accent2"/>
                          </a:solidFill>
                          <a:latin typeface="Montserrat"/>
                          <a:ea typeface="Montserrat"/>
                          <a:cs typeface="Montserrat"/>
                          <a:sym typeface="Montserrat"/>
                        </a:rPr>
                        <a:t>$ </a:t>
                      </a:r>
                      <a:r>
                        <a:rPr lang="fr" sz="2200" b="1" u="none" strike="noStrike" cap="none">
                          <a:solidFill>
                            <a:schemeClr val="accent2"/>
                          </a:solidFill>
                          <a:latin typeface="Montserrat"/>
                          <a:ea typeface="Montserrat"/>
                          <a:cs typeface="Montserrat"/>
                          <a:sym typeface="Montserrat"/>
                        </a:rPr>
                        <a:t>5.9</a:t>
                      </a:r>
                      <a:r>
                        <a:rPr lang="fr" sz="2200" b="1" i="0" u="none" strike="noStrike" cap="none">
                          <a:solidFill>
                            <a:schemeClr val="accent2"/>
                          </a:solidFill>
                          <a:latin typeface="Montserrat"/>
                          <a:ea typeface="Montserrat"/>
                          <a:cs typeface="Montserrat"/>
                          <a:sym typeface="Montserrat"/>
                        </a:rPr>
                        <a:t> B</a:t>
                      </a:r>
                      <a:endParaRPr sz="2200" b="1" i="0" u="none" strike="noStrike" cap="none">
                        <a:solidFill>
                          <a:schemeClr val="accent2"/>
                        </a:solidFill>
                        <a:latin typeface="Montserrat"/>
                        <a:ea typeface="Montserrat"/>
                        <a:cs typeface="Montserrat"/>
                        <a:sym typeface="Montserrat"/>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fr" sz="18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rPr>
                        <a:t>PEG-RNA aptamer/</a:t>
                      </a:r>
                      <a:r>
                        <a:rPr lang="f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rPr>
                        <a:t>IVT</a:t>
                      </a:r>
                      <a:endParaRP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endParaRPr>
                    </a:p>
                  </a:txBody>
                  <a:tcPr marL="1584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39000">
                <a:tc>
                  <a:txBody>
                    <a:bodyPr/>
                    <a:lstStyle/>
                    <a:p>
                      <a:pPr marL="0" marR="0" lvl="0" indent="0" algn="r" rtl="0">
                        <a:lnSpc>
                          <a:spcPct val="100000"/>
                        </a:lnSpc>
                        <a:spcBef>
                          <a:spcPts val="0"/>
                        </a:spcBef>
                        <a:spcAft>
                          <a:spcPts val="0"/>
                        </a:spcAft>
                        <a:buClr>
                          <a:srgbClr val="000000"/>
                        </a:buClr>
                        <a:buSzPts val="1000"/>
                        <a:buFont typeface="Arial"/>
                        <a:buNone/>
                      </a:pPr>
                      <a:r>
                        <a:rPr lang="f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rPr>
                        <a:t>Gyroscope</a:t>
                      </a:r>
                      <a:endParaRP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endParaRPr>
                    </a:p>
                  </a:txBody>
                  <a:tcPr marL="12700" marR="156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000"/>
                        <a:buFont typeface="Arial"/>
                        <a:buNone/>
                      </a:pPr>
                      <a:r>
                        <a:rPr lang="f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rPr>
                        <a:t>Novartis</a:t>
                      </a:r>
                      <a:endParaRP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endParaRPr>
                    </a:p>
                  </a:txBody>
                  <a:tcPr marL="1584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000"/>
                        <a:buFont typeface="Arial"/>
                        <a:buNone/>
                      </a:pPr>
                      <a:r>
                        <a:rPr lang="f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rPr>
                        <a:t>12/2021</a:t>
                      </a:r>
                      <a:endParaRP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000"/>
                        <a:buFont typeface="Arial"/>
                        <a:buNone/>
                      </a:pPr>
                      <a:r>
                        <a:rPr lang="f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rPr>
                        <a:t>Phase 1/2</a:t>
                      </a:r>
                      <a:endParaRP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a:buNone/>
                      </a:pPr>
                      <a:r>
                        <a:rPr lang="fr" sz="2200" b="1" u="none" strike="noStrike" cap="none" dirty="0">
                          <a:solidFill>
                            <a:schemeClr val="accent2"/>
                          </a:solidFill>
                          <a:latin typeface="Montserrat"/>
                          <a:ea typeface="Montserrat"/>
                          <a:cs typeface="Montserrat"/>
                          <a:sym typeface="Montserrat"/>
                        </a:rPr>
                        <a:t>$ 1.5 B</a:t>
                      </a:r>
                      <a:endParaRPr sz="2000" b="1" i="0" u="none" strike="noStrike" cap="none" dirty="0">
                        <a:solidFill>
                          <a:schemeClr val="accent2"/>
                        </a:solidFill>
                        <a:latin typeface="Montserrat"/>
                        <a:ea typeface="Montserrat"/>
                        <a:cs typeface="Montserrat"/>
                        <a:sym typeface="Montserrat"/>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f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rPr>
                        <a:t>Gene Therapy</a:t>
                      </a:r>
                      <a:endParaRP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endParaRPr>
                    </a:p>
                  </a:txBody>
                  <a:tcPr marL="1584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39000">
                <a:tc>
                  <a:txBody>
                    <a:bodyPr/>
                    <a:lstStyle/>
                    <a:p>
                      <a:pPr marL="0" marR="0" lvl="0" indent="0" algn="r" rtl="0">
                        <a:lnSpc>
                          <a:spcPct val="100000"/>
                        </a:lnSpc>
                        <a:spcBef>
                          <a:spcPts val="0"/>
                        </a:spcBef>
                        <a:spcAft>
                          <a:spcPts val="0"/>
                        </a:spcAft>
                        <a:buClr>
                          <a:srgbClr val="000000"/>
                        </a:buClr>
                        <a:buSzPts val="1000"/>
                        <a:buFont typeface="Arial"/>
                        <a:buNone/>
                      </a:pPr>
                      <a:r>
                        <a:rPr lang="f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rPr>
                        <a:t>Catalyst Biosciences</a:t>
                      </a:r>
                      <a:endParaRP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endParaRPr>
                    </a:p>
                  </a:txBody>
                  <a:tcPr marL="12700" marR="156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000"/>
                        <a:buFont typeface="Arial"/>
                        <a:buNone/>
                      </a:pPr>
                      <a:r>
                        <a:rPr lang="f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rPr>
                        <a:t>Biogen</a:t>
                      </a:r>
                      <a:endParaRP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endParaRPr>
                    </a:p>
                  </a:txBody>
                  <a:tcPr marL="1584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000"/>
                        <a:buFont typeface="Arial"/>
                        <a:buNone/>
                      </a:pPr>
                      <a:r>
                        <a:rPr lang="fr" sz="2200" b="0" i="0">
                          <a:solidFill>
                            <a:schemeClr val="dk1"/>
                          </a:solidFill>
                          <a:latin typeface="Calibri Light" panose="020F0302020204030204" pitchFamily="34" charset="0"/>
                          <a:ea typeface="Montserrat"/>
                          <a:cs typeface="Calibri Light" panose="020F0302020204030204" pitchFamily="34" charset="0"/>
                          <a:sym typeface="Montserrat"/>
                        </a:rPr>
                        <a:t>12/</a:t>
                      </a:r>
                      <a:r>
                        <a:rPr lang="f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rPr>
                        <a:t>2019</a:t>
                      </a:r>
                      <a:endParaRPr sz="2200" b="0" i="0" u="none" strike="noStrike" cap="none">
                        <a:solidFill>
                          <a:schemeClr val="dk1"/>
                        </a:solidFill>
                        <a:latin typeface="Calibri Light" panose="020F0302020204030204" pitchFamily="34" charset="0"/>
                        <a:cs typeface="Calibri Light" panose="020F0302020204030204" pitchFamily="34" charset="0"/>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000"/>
                        <a:buFont typeface="Arial"/>
                        <a:buNone/>
                      </a:pPr>
                      <a:r>
                        <a:rPr lang="f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rPr>
                        <a:t>Preclinical</a:t>
                      </a:r>
                      <a:endParaRPr sz="2200" b="0" i="0" u="none" strike="noStrike" cap="none">
                        <a:solidFill>
                          <a:schemeClr val="dk1"/>
                        </a:solidFill>
                        <a:latin typeface="Calibri Light" panose="020F0302020204030204" pitchFamily="34" charset="0"/>
                        <a:cs typeface="Calibri Light" panose="020F0302020204030204" pitchFamily="34" charset="0"/>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fr" sz="2200" b="1" i="0" u="none" strike="noStrike" cap="none">
                          <a:solidFill>
                            <a:schemeClr val="accent2"/>
                          </a:solidFill>
                          <a:latin typeface="Montserrat"/>
                          <a:ea typeface="Montserrat"/>
                          <a:cs typeface="Montserrat"/>
                          <a:sym typeface="Montserrat"/>
                        </a:rPr>
                        <a:t>$ </a:t>
                      </a:r>
                      <a:r>
                        <a:rPr lang="fr" sz="2200" b="1" u="none" strike="noStrike" cap="none">
                          <a:solidFill>
                            <a:schemeClr val="accent2"/>
                          </a:solidFill>
                          <a:latin typeface="Montserrat"/>
                          <a:ea typeface="Montserrat"/>
                          <a:cs typeface="Montserrat"/>
                          <a:sym typeface="Montserrat"/>
                        </a:rPr>
                        <a:t>355 M</a:t>
                      </a:r>
                      <a:endParaRPr sz="2200" u="none" strike="noStrike" cap="none">
                        <a:solidFill>
                          <a:schemeClr val="accent2"/>
                        </a:solidFill>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f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rPr>
                        <a:t>Peptide</a:t>
                      </a:r>
                      <a:endParaRP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endParaRPr>
                    </a:p>
                  </a:txBody>
                  <a:tcPr marL="1584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39000">
                <a:tc>
                  <a:txBody>
                    <a:bodyPr/>
                    <a:lstStyle/>
                    <a:p>
                      <a:pPr marL="0" marR="0" lvl="0" indent="0" algn="r" rtl="0">
                        <a:lnSpc>
                          <a:spcPct val="100000"/>
                        </a:lnSpc>
                        <a:spcBef>
                          <a:spcPts val="0"/>
                        </a:spcBef>
                        <a:spcAft>
                          <a:spcPts val="0"/>
                        </a:spcAft>
                        <a:buClr>
                          <a:srgbClr val="000000"/>
                        </a:buClr>
                        <a:buSzPts val="1000"/>
                        <a:buFont typeface="Arial"/>
                        <a:buNone/>
                      </a:pPr>
                      <a:r>
                        <a:rPr lang="f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rPr>
                        <a:t>Ionis Pharmaceuticals</a:t>
                      </a:r>
                      <a:endParaRP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endParaRPr>
                    </a:p>
                  </a:txBody>
                  <a:tcPr marL="12700" marR="156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000"/>
                        <a:buFont typeface="Arial"/>
                        <a:buNone/>
                      </a:pPr>
                      <a:r>
                        <a:rPr lang="f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rPr>
                        <a:t>Roche</a:t>
                      </a:r>
                      <a:endParaRP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endParaRPr>
                    </a:p>
                  </a:txBody>
                  <a:tcPr marL="1584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000"/>
                        <a:buFont typeface="Arial"/>
                        <a:buNone/>
                      </a:pPr>
                      <a:r>
                        <a:rPr lang="fr" sz="2200" b="0" i="0">
                          <a:solidFill>
                            <a:schemeClr val="dk1"/>
                          </a:solidFill>
                          <a:latin typeface="Calibri Light" panose="020F0302020204030204" pitchFamily="34" charset="0"/>
                          <a:ea typeface="Montserrat"/>
                          <a:cs typeface="Calibri Light" panose="020F0302020204030204" pitchFamily="34" charset="0"/>
                          <a:sym typeface="Montserrat"/>
                        </a:rPr>
                        <a:t>10/</a:t>
                      </a:r>
                      <a:r>
                        <a:rPr lang="f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rPr>
                        <a:t>2018</a:t>
                      </a:r>
                      <a:endParaRP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000"/>
                        <a:buFont typeface="Arial"/>
                        <a:buNone/>
                      </a:pPr>
                      <a:r>
                        <a:rPr lang="f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rPr>
                        <a:t>Phase 1</a:t>
                      </a:r>
                      <a:endParaRP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a:buNone/>
                      </a:pPr>
                      <a:r>
                        <a:rPr lang="fr" sz="2200" b="1" u="none" strike="noStrike" cap="none" dirty="0">
                          <a:solidFill>
                            <a:schemeClr val="accent2"/>
                          </a:solidFill>
                          <a:latin typeface="Montserrat"/>
                          <a:ea typeface="Montserrat"/>
                          <a:cs typeface="Montserrat"/>
                          <a:sym typeface="Montserrat"/>
                        </a:rPr>
                        <a:t>$ 760 M</a:t>
                      </a:r>
                      <a:endParaRPr sz="2200" b="1" i="0" u="none" strike="noStrike" cap="none" dirty="0">
                        <a:solidFill>
                          <a:schemeClr val="accent2"/>
                        </a:solidFill>
                        <a:latin typeface="Montserrat"/>
                        <a:ea typeface="Montserrat"/>
                        <a:cs typeface="Montserrat"/>
                        <a:sym typeface="Montserrat"/>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fr" sz="2200" b="0" i="0" u="none" strike="noStrike" cap="none" dirty="0">
                          <a:solidFill>
                            <a:schemeClr val="dk1"/>
                          </a:solidFill>
                          <a:latin typeface="Calibri Light" panose="020F0302020204030204" pitchFamily="34" charset="0"/>
                          <a:ea typeface="Montserrat"/>
                          <a:cs typeface="Calibri Light" panose="020F0302020204030204" pitchFamily="34" charset="0"/>
                          <a:sym typeface="Montserrat"/>
                        </a:rPr>
                        <a:t>RNA-based drug</a:t>
                      </a:r>
                      <a:endParaRPr sz="2200" b="0" i="0" u="none" strike="noStrike" cap="none" dirty="0">
                        <a:solidFill>
                          <a:schemeClr val="dk1"/>
                        </a:solidFill>
                        <a:latin typeface="Calibri Light" panose="020F0302020204030204" pitchFamily="34" charset="0"/>
                        <a:ea typeface="Montserrat"/>
                        <a:cs typeface="Calibri Light" panose="020F0302020204030204" pitchFamily="34" charset="0"/>
                        <a:sym typeface="Montserrat"/>
                      </a:endParaRPr>
                    </a:p>
                  </a:txBody>
                  <a:tcPr marL="1584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1984" name="Google Shape;1984;p36"/>
          <p:cNvSpPr txBox="1"/>
          <p:nvPr/>
        </p:nvSpPr>
        <p:spPr>
          <a:xfrm>
            <a:off x="1585362" y="3858713"/>
            <a:ext cx="2745208" cy="1615766"/>
          </a:xfrm>
          <a:prstGeom prst="rect">
            <a:avLst/>
          </a:prstGeom>
          <a:noFill/>
          <a:ln>
            <a:noFill/>
          </a:ln>
        </p:spPr>
        <p:txBody>
          <a:bodyPr spcFirstLastPara="1" wrap="square" lIns="137150" tIns="68550" rIns="137150" bIns="68550" anchor="t" anchorCtr="0">
            <a:spAutoFit/>
          </a:bodyPr>
          <a:lstStyle/>
          <a:p>
            <a:pPr algn="ctr" defTabSz="1828800">
              <a:buClr>
                <a:srgbClr val="000000"/>
              </a:buClr>
              <a:buSzPts val="1200"/>
              <a:defRPr/>
            </a:pPr>
            <a:r>
              <a:rPr lang="fr" sz="2000" kern="0">
                <a:solidFill>
                  <a:srgbClr val="41BFE0">
                    <a:lumMod val="75000"/>
                  </a:srgbClr>
                </a:solidFill>
                <a:latin typeface="Montserrat" pitchFamily="2" charset="77"/>
                <a:ea typeface="Montserrat"/>
                <a:cs typeface="Montserrat"/>
                <a:sym typeface="Montserrat"/>
              </a:rPr>
              <a:t>M&amp;A and </a:t>
            </a:r>
            <a:endParaRPr sz="2000" kern="0">
              <a:solidFill>
                <a:srgbClr val="41BFE0">
                  <a:lumMod val="75000"/>
                </a:srgbClr>
              </a:solidFill>
              <a:latin typeface="Montserrat" pitchFamily="2" charset="77"/>
              <a:cs typeface="Arial"/>
              <a:sym typeface="Arial"/>
            </a:endParaRPr>
          </a:p>
          <a:p>
            <a:pPr algn="ctr" defTabSz="1828800">
              <a:buClr>
                <a:srgbClr val="000000"/>
              </a:buClr>
              <a:buSzPts val="1200"/>
              <a:defRPr/>
            </a:pPr>
            <a:r>
              <a:rPr lang="fr" sz="2000" kern="0">
                <a:solidFill>
                  <a:srgbClr val="41BFE0">
                    <a:lumMod val="75000"/>
                  </a:srgbClr>
                </a:solidFill>
                <a:latin typeface="Montserrat" pitchFamily="2" charset="77"/>
                <a:ea typeface="Montserrat"/>
                <a:cs typeface="Montserrat"/>
                <a:sym typeface="Montserrat"/>
              </a:rPr>
              <a:t>out-licensing </a:t>
            </a:r>
            <a:br>
              <a:rPr lang="fr" sz="2000" kern="0">
                <a:solidFill>
                  <a:srgbClr val="41BFE0">
                    <a:lumMod val="75000"/>
                  </a:srgbClr>
                </a:solidFill>
                <a:latin typeface="Montserrat" pitchFamily="2" charset="77"/>
                <a:ea typeface="Montserrat"/>
                <a:cs typeface="Montserrat"/>
                <a:sym typeface="Montserrat"/>
              </a:rPr>
            </a:br>
            <a:r>
              <a:rPr lang="fr" sz="2000" kern="0">
                <a:solidFill>
                  <a:srgbClr val="41BFE0">
                    <a:lumMod val="75000"/>
                  </a:srgbClr>
                </a:solidFill>
                <a:latin typeface="Montserrat" pitchFamily="2" charset="77"/>
                <a:ea typeface="Montserrat"/>
                <a:cs typeface="Montserrat"/>
                <a:sym typeface="Montserrat"/>
              </a:rPr>
              <a:t>deals in </a:t>
            </a:r>
            <a:r>
              <a:rPr lang="fr" sz="2800" b="1" kern="0">
                <a:solidFill>
                  <a:srgbClr val="41BFE0">
                    <a:lumMod val="75000"/>
                  </a:srgbClr>
                </a:solidFill>
                <a:latin typeface="Montserrat" pitchFamily="2" charset="77"/>
                <a:ea typeface="Montserrat"/>
                <a:cs typeface="Montserrat"/>
                <a:sym typeface="Montserrat"/>
              </a:rPr>
              <a:t>Liver Diseases </a:t>
            </a:r>
            <a:endParaRPr sz="2800" b="1" kern="0">
              <a:solidFill>
                <a:srgbClr val="41BFE0">
                  <a:lumMod val="75000"/>
                </a:srgbClr>
              </a:solidFill>
              <a:latin typeface="Montserrat" pitchFamily="2" charset="77"/>
              <a:cs typeface="Arial"/>
              <a:sym typeface="Arial"/>
            </a:endParaRPr>
          </a:p>
        </p:txBody>
      </p:sp>
      <p:graphicFrame>
        <p:nvGraphicFramePr>
          <p:cNvPr id="1985" name="Google Shape;1985;p36"/>
          <p:cNvGraphicFramePr/>
          <p:nvPr/>
        </p:nvGraphicFramePr>
        <p:xfrm>
          <a:off x="3860989" y="3899794"/>
          <a:ext cx="12860646" cy="1533600"/>
        </p:xfrm>
        <a:graphic>
          <a:graphicData uri="http://schemas.openxmlformats.org/drawingml/2006/table">
            <a:tbl>
              <a:tblPr firstRow="1" bandRow="1">
                <a:noFill/>
              </a:tblPr>
              <a:tblGrid>
                <a:gridCol w="3366752">
                  <a:extLst>
                    <a:ext uri="{9D8B030D-6E8A-4147-A177-3AD203B41FA5}">
                      <a16:colId xmlns:a16="http://schemas.microsoft.com/office/drawing/2014/main" val="20000"/>
                    </a:ext>
                  </a:extLst>
                </a:gridCol>
                <a:gridCol w="1748094">
                  <a:extLst>
                    <a:ext uri="{9D8B030D-6E8A-4147-A177-3AD203B41FA5}">
                      <a16:colId xmlns:a16="http://schemas.microsoft.com/office/drawing/2014/main" val="20001"/>
                    </a:ext>
                  </a:extLst>
                </a:gridCol>
                <a:gridCol w="1513490">
                  <a:extLst>
                    <a:ext uri="{9D8B030D-6E8A-4147-A177-3AD203B41FA5}">
                      <a16:colId xmlns:a16="http://schemas.microsoft.com/office/drawing/2014/main" val="20002"/>
                    </a:ext>
                  </a:extLst>
                </a:gridCol>
                <a:gridCol w="1651070">
                  <a:extLst>
                    <a:ext uri="{9D8B030D-6E8A-4147-A177-3AD203B41FA5}">
                      <a16:colId xmlns:a16="http://schemas.microsoft.com/office/drawing/2014/main" val="20003"/>
                    </a:ext>
                  </a:extLst>
                </a:gridCol>
                <a:gridCol w="2148352">
                  <a:extLst>
                    <a:ext uri="{9D8B030D-6E8A-4147-A177-3AD203B41FA5}">
                      <a16:colId xmlns:a16="http://schemas.microsoft.com/office/drawing/2014/main" val="20004"/>
                    </a:ext>
                  </a:extLst>
                </a:gridCol>
                <a:gridCol w="2432888">
                  <a:extLst>
                    <a:ext uri="{9D8B030D-6E8A-4147-A177-3AD203B41FA5}">
                      <a16:colId xmlns:a16="http://schemas.microsoft.com/office/drawing/2014/main" val="20005"/>
                    </a:ext>
                  </a:extLst>
                </a:gridCol>
              </a:tblGrid>
              <a:tr h="511200">
                <a:tc>
                  <a:txBody>
                    <a:bodyPr/>
                    <a:lstStyle/>
                    <a:p>
                      <a:pPr marL="0" marR="0" lvl="0" indent="0" algn="r" rtl="0">
                        <a:lnSpc>
                          <a:spcPct val="100000"/>
                        </a:lnSpc>
                        <a:spcBef>
                          <a:spcPts val="0"/>
                        </a:spcBef>
                        <a:spcAft>
                          <a:spcPts val="0"/>
                        </a:spcAft>
                        <a:buClr>
                          <a:srgbClr val="000000"/>
                        </a:buClr>
                        <a:buSzPts val="1000"/>
                        <a:buFont typeface="Arial"/>
                        <a:buNone/>
                      </a:pPr>
                      <a:r>
                        <a:rPr lang="f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rPr>
                        <a:t>Seal Rock Therapeutics</a:t>
                      </a:r>
                      <a:endParaRP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endParaRPr>
                    </a:p>
                  </a:txBody>
                  <a:tcPr marL="12700" marR="156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000"/>
                        <a:buFont typeface="Arial"/>
                        <a:buNone/>
                      </a:pPr>
                      <a:r>
                        <a:rPr lang="f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rPr>
                        <a:t>GenFit</a:t>
                      </a:r>
                      <a:endParaRP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endParaRPr>
                    </a:p>
                  </a:txBody>
                  <a:tcPr marL="1584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000"/>
                        <a:buFont typeface="Arial"/>
                        <a:buNone/>
                      </a:pPr>
                      <a:r>
                        <a:rPr lang="f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rPr>
                        <a:t>05/2023</a:t>
                      </a:r>
                      <a:endParaRP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000"/>
                        <a:buFont typeface="Arial"/>
                        <a:buNone/>
                      </a:pPr>
                      <a:r>
                        <a:rPr lang="f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rPr>
                        <a:t>Preclinical</a:t>
                      </a:r>
                      <a:endParaRP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000"/>
                        <a:buFont typeface="Arial"/>
                        <a:buNone/>
                      </a:pPr>
                      <a:r>
                        <a:rPr lang="fr" sz="2000" b="1" u="none" strike="noStrike" cap="none">
                          <a:solidFill>
                            <a:schemeClr val="accent3"/>
                          </a:solidFill>
                          <a:latin typeface="Montserrat"/>
                          <a:ea typeface="Montserrat"/>
                          <a:cs typeface="Montserrat"/>
                          <a:sym typeface="Montserrat"/>
                        </a:rPr>
                        <a:t>$ 100 M</a:t>
                      </a:r>
                      <a:endParaRPr sz="2000" b="1" i="0" u="none" strike="noStrike" cap="none">
                        <a:solidFill>
                          <a:schemeClr val="accent3"/>
                        </a:solidFill>
                        <a:latin typeface="Montserrat"/>
                        <a:ea typeface="Montserrat"/>
                        <a:cs typeface="Montserrat"/>
                        <a:sym typeface="Montserrat"/>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70000"/>
                      </a:schemeClr>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f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rPr>
                        <a:t>Small molecule</a:t>
                      </a:r>
                      <a:endParaRP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endParaRPr>
                    </a:p>
                  </a:txBody>
                  <a:tcPr marL="1584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11200">
                <a:tc>
                  <a:txBody>
                    <a:bodyPr/>
                    <a:lstStyle/>
                    <a:p>
                      <a:pPr marL="0" marR="0" lvl="0" indent="0" algn="r" rtl="0">
                        <a:lnSpc>
                          <a:spcPct val="100000"/>
                        </a:lnSpc>
                        <a:spcBef>
                          <a:spcPts val="0"/>
                        </a:spcBef>
                        <a:spcAft>
                          <a:spcPts val="0"/>
                        </a:spcAft>
                        <a:buClr>
                          <a:srgbClr val="000000"/>
                        </a:buClr>
                        <a:buSzPts val="1000"/>
                        <a:buFont typeface="Arial"/>
                        <a:buNone/>
                      </a:pPr>
                      <a:r>
                        <a:rPr lang="f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rPr>
                        <a:t>Versantis</a:t>
                      </a:r>
                      <a:endParaRP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endParaRPr>
                    </a:p>
                  </a:txBody>
                  <a:tcPr marL="12700" marR="156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000"/>
                        <a:buFont typeface="Arial"/>
                        <a:buNone/>
                      </a:pPr>
                      <a:r>
                        <a:rPr lang="f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rPr>
                        <a:t>GenFit</a:t>
                      </a:r>
                      <a:endParaRP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endParaRPr>
                    </a:p>
                  </a:txBody>
                  <a:tcPr marL="1584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000"/>
                        <a:buFont typeface="Arial"/>
                        <a:buNone/>
                      </a:pPr>
                      <a:r>
                        <a:rPr lang="f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rPr>
                        <a:t>09/2022</a:t>
                      </a:r>
                      <a:endParaRPr sz="2200" b="0" i="0" u="none" strike="noStrike" cap="none">
                        <a:solidFill>
                          <a:schemeClr val="dk1"/>
                        </a:solidFill>
                        <a:latin typeface="Calibri Light" panose="020F0302020204030204" pitchFamily="34" charset="0"/>
                        <a:cs typeface="Calibri Light" panose="020F0302020204030204" pitchFamily="34" charset="0"/>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000"/>
                        <a:buFont typeface="Arial"/>
                        <a:buNone/>
                      </a:pPr>
                      <a:r>
                        <a:rPr lang="f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rPr>
                        <a:t>Phase 1b</a:t>
                      </a:r>
                      <a:endParaRPr sz="2200" b="0" i="0" u="none" strike="noStrike" cap="none">
                        <a:solidFill>
                          <a:schemeClr val="dk1"/>
                        </a:solidFill>
                        <a:latin typeface="Calibri Light" panose="020F0302020204030204" pitchFamily="34" charset="0"/>
                        <a:cs typeface="Calibri Light" panose="020F0302020204030204" pitchFamily="34" charset="0"/>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00"/>
                        <a:buFont typeface="Arial"/>
                        <a:buNone/>
                      </a:pPr>
                      <a:r>
                        <a:rPr lang="fr" sz="2000" b="1" i="0" u="none" strike="noStrike" cap="none">
                          <a:solidFill>
                            <a:schemeClr val="accent3"/>
                          </a:solidFill>
                          <a:latin typeface="Montserrat"/>
                          <a:ea typeface="Montserrat"/>
                          <a:cs typeface="Montserrat"/>
                          <a:sym typeface="Montserrat"/>
                        </a:rPr>
                        <a:t>$ </a:t>
                      </a:r>
                      <a:r>
                        <a:rPr lang="fr" sz="2000" b="1" u="none" strike="noStrike" cap="none">
                          <a:solidFill>
                            <a:schemeClr val="accent3"/>
                          </a:solidFill>
                          <a:latin typeface="Montserrat"/>
                          <a:ea typeface="Montserrat"/>
                          <a:cs typeface="Montserrat"/>
                          <a:sym typeface="Montserrat"/>
                        </a:rPr>
                        <a:t>105</a:t>
                      </a:r>
                      <a:r>
                        <a:rPr lang="fr" sz="2000" b="1" i="0" u="none" strike="noStrike" cap="none">
                          <a:solidFill>
                            <a:schemeClr val="accent3"/>
                          </a:solidFill>
                          <a:latin typeface="Montserrat"/>
                          <a:ea typeface="Montserrat"/>
                          <a:cs typeface="Montserrat"/>
                          <a:sym typeface="Montserrat"/>
                        </a:rPr>
                        <a:t> M</a:t>
                      </a:r>
                      <a:endParaRPr sz="2200" u="none" strike="noStrike" cap="none">
                        <a:solidFill>
                          <a:schemeClr val="accent3"/>
                        </a:solidFill>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70000"/>
                      </a:schemeClr>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f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rPr>
                        <a:t>Small molecule</a:t>
                      </a:r>
                      <a:endParaRP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endParaRPr>
                    </a:p>
                  </a:txBody>
                  <a:tcPr marL="1584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11200">
                <a:tc>
                  <a:txBody>
                    <a:bodyPr/>
                    <a:lstStyle/>
                    <a:p>
                      <a:pPr marL="0" marR="0" lvl="0" indent="0" algn="r" rtl="0">
                        <a:lnSpc>
                          <a:spcPct val="100000"/>
                        </a:lnSpc>
                        <a:spcBef>
                          <a:spcPts val="0"/>
                        </a:spcBef>
                        <a:spcAft>
                          <a:spcPts val="0"/>
                        </a:spcAft>
                        <a:buClr>
                          <a:srgbClr val="000000"/>
                        </a:buClr>
                        <a:buSzPts val="1000"/>
                        <a:buFont typeface="Arial"/>
                        <a:buNone/>
                      </a:pPr>
                      <a:r>
                        <a:rPr lang="f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rPr>
                        <a:t>GenFit</a:t>
                      </a:r>
                      <a:endParaRP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endParaRPr>
                    </a:p>
                  </a:txBody>
                  <a:tcPr marL="12700" marR="156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000"/>
                        <a:buFont typeface="Arial"/>
                        <a:buNone/>
                      </a:pPr>
                      <a:r>
                        <a:rPr lang="f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rPr>
                        <a:t>Ip</a:t>
                      </a:r>
                      <a:r>
                        <a:rPr lang="fr" sz="2200" b="0" i="0">
                          <a:solidFill>
                            <a:schemeClr val="dk1"/>
                          </a:solidFill>
                          <a:latin typeface="Calibri Light" panose="020F0302020204030204" pitchFamily="34" charset="0"/>
                          <a:ea typeface="Montserrat"/>
                          <a:cs typeface="Calibri Light" panose="020F0302020204030204" pitchFamily="34" charset="0"/>
                          <a:sym typeface="Montserrat"/>
                        </a:rPr>
                        <a:t>s</a:t>
                      </a:r>
                      <a:r>
                        <a:rPr lang="f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rPr>
                        <a:t>en</a:t>
                      </a:r>
                      <a:endParaRP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endParaRPr>
                    </a:p>
                  </a:txBody>
                  <a:tcPr marL="1584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000"/>
                        <a:buFont typeface="Arial"/>
                        <a:buNone/>
                      </a:pPr>
                      <a:r>
                        <a:rPr lang="f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rPr>
                        <a:t>12/2021</a:t>
                      </a:r>
                      <a:endParaRP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000"/>
                        <a:buFont typeface="Arial"/>
                        <a:buNone/>
                      </a:pPr>
                      <a:r>
                        <a:rPr lang="f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rPr>
                        <a:t>Phase 2</a:t>
                      </a:r>
                      <a:endParaRP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00"/>
                        <a:buFont typeface="Arial"/>
                        <a:buNone/>
                      </a:pPr>
                      <a:r>
                        <a:rPr lang="fr" sz="2000" b="1" u="none" strike="noStrike" cap="none">
                          <a:solidFill>
                            <a:schemeClr val="accent3"/>
                          </a:solidFill>
                          <a:latin typeface="Montserrat"/>
                          <a:ea typeface="Montserrat"/>
                          <a:cs typeface="Montserrat"/>
                          <a:sym typeface="Montserrat"/>
                        </a:rPr>
                        <a:t>$ 500 M</a:t>
                      </a:r>
                      <a:endParaRPr sz="2000" b="1" u="none" strike="noStrike" cap="none">
                        <a:solidFill>
                          <a:schemeClr val="accent3"/>
                        </a:solidFill>
                        <a:latin typeface="Montserrat"/>
                        <a:ea typeface="Montserrat"/>
                        <a:cs typeface="Montserrat"/>
                        <a:sym typeface="Montserrat"/>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70000"/>
                      </a:schemeClr>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f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rPr>
                        <a:t>Small molecule</a:t>
                      </a:r>
                      <a:endParaRPr sz="2200" b="0" i="0" u="none" strike="noStrike" cap="none">
                        <a:solidFill>
                          <a:schemeClr val="dk1"/>
                        </a:solidFill>
                        <a:latin typeface="Calibri Light" panose="020F0302020204030204" pitchFamily="34" charset="0"/>
                        <a:ea typeface="Montserrat"/>
                        <a:cs typeface="Calibri Light" panose="020F0302020204030204" pitchFamily="34" charset="0"/>
                        <a:sym typeface="Montserrat"/>
                      </a:endParaRPr>
                    </a:p>
                  </a:txBody>
                  <a:tcPr marL="1584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1986" name="Google Shape;1986;p36"/>
          <p:cNvSpPr txBox="1"/>
          <p:nvPr/>
        </p:nvSpPr>
        <p:spPr>
          <a:xfrm>
            <a:off x="1324301" y="6498743"/>
            <a:ext cx="3267334" cy="1615766"/>
          </a:xfrm>
          <a:prstGeom prst="rect">
            <a:avLst/>
          </a:prstGeom>
          <a:noFill/>
          <a:ln>
            <a:noFill/>
          </a:ln>
        </p:spPr>
        <p:txBody>
          <a:bodyPr spcFirstLastPara="1" wrap="square" lIns="137150" tIns="68550" rIns="137150" bIns="68550" anchor="t" anchorCtr="0">
            <a:spAutoFit/>
          </a:bodyPr>
          <a:lstStyle/>
          <a:p>
            <a:pPr algn="ctr" defTabSz="1828800">
              <a:buClr>
                <a:srgbClr val="000000"/>
              </a:buClr>
              <a:buSzPts val="1200"/>
              <a:defRPr/>
            </a:pPr>
            <a:r>
              <a:rPr lang="fr" sz="2000" kern="0">
                <a:solidFill>
                  <a:srgbClr val="FF935B"/>
                </a:solidFill>
                <a:latin typeface="Montserrat" pitchFamily="2" charset="77"/>
                <a:cs typeface="Arial"/>
                <a:sym typeface="Montserrat"/>
              </a:rPr>
              <a:t>M&amp;A and </a:t>
            </a:r>
            <a:endParaRPr sz="2000" kern="0">
              <a:solidFill>
                <a:srgbClr val="FF935B"/>
              </a:solidFill>
              <a:latin typeface="Montserrat" pitchFamily="2" charset="77"/>
              <a:cs typeface="Arial"/>
              <a:sym typeface="Arial"/>
            </a:endParaRPr>
          </a:p>
          <a:p>
            <a:pPr algn="ctr" defTabSz="1828800">
              <a:buClr>
                <a:srgbClr val="000000"/>
              </a:buClr>
              <a:buSzPts val="1200"/>
              <a:defRPr/>
            </a:pPr>
            <a:r>
              <a:rPr lang="fr" sz="2000" kern="0">
                <a:solidFill>
                  <a:srgbClr val="FF935B"/>
                </a:solidFill>
                <a:latin typeface="Montserrat" pitchFamily="2" charset="77"/>
                <a:cs typeface="Arial"/>
                <a:sym typeface="Montserrat"/>
              </a:rPr>
              <a:t>out-licensing deals </a:t>
            </a:r>
            <a:br>
              <a:rPr lang="fr" sz="2000" kern="0">
                <a:solidFill>
                  <a:srgbClr val="FF935B"/>
                </a:solidFill>
                <a:latin typeface="Montserrat" pitchFamily="2" charset="77"/>
                <a:cs typeface="Arial"/>
                <a:sym typeface="Montserrat"/>
              </a:rPr>
            </a:br>
            <a:r>
              <a:rPr lang="fr" sz="2000" kern="0">
                <a:solidFill>
                  <a:srgbClr val="FF935B"/>
                </a:solidFill>
                <a:latin typeface="Montserrat" pitchFamily="2" charset="77"/>
                <a:cs typeface="Arial"/>
                <a:sym typeface="Montserrat"/>
              </a:rPr>
              <a:t>in </a:t>
            </a:r>
            <a:r>
              <a:rPr lang="fr" sz="2800" b="1" kern="0">
                <a:solidFill>
                  <a:srgbClr val="FF935B"/>
                </a:solidFill>
                <a:latin typeface="Montserrat" pitchFamily="2" charset="77"/>
                <a:cs typeface="Arial"/>
                <a:sym typeface="Montserrat"/>
              </a:rPr>
              <a:t>Geographic Atrophy</a:t>
            </a:r>
            <a:endParaRPr sz="2800" b="1" kern="0">
              <a:solidFill>
                <a:srgbClr val="FF935B"/>
              </a:solidFill>
              <a:latin typeface="Montserrat" pitchFamily="2" charset="77"/>
              <a:cs typeface="Arial"/>
              <a:sym typeface="Montserrat"/>
            </a:endParaRPr>
          </a:p>
        </p:txBody>
      </p:sp>
      <p:grpSp>
        <p:nvGrpSpPr>
          <p:cNvPr id="2" name="Groupe 1">
            <a:extLst>
              <a:ext uri="{FF2B5EF4-FFF2-40B4-BE49-F238E27FC236}">
                <a16:creationId xmlns:a16="http://schemas.microsoft.com/office/drawing/2014/main" id="{E79129A4-B728-5A0A-37F2-15790973043B}"/>
              </a:ext>
            </a:extLst>
          </p:cNvPr>
          <p:cNvGrpSpPr/>
          <p:nvPr/>
        </p:nvGrpSpPr>
        <p:grpSpPr>
          <a:xfrm>
            <a:off x="0" y="-515482"/>
            <a:ext cx="18288000" cy="615544"/>
            <a:chOff x="0" y="-256992"/>
            <a:chExt cx="9144000" cy="307772"/>
          </a:xfrm>
        </p:grpSpPr>
        <p:sp>
          <p:nvSpPr>
            <p:cNvPr id="3" name="Forme libre 2">
              <a:extLst>
                <a:ext uri="{FF2B5EF4-FFF2-40B4-BE49-F238E27FC236}">
                  <a16:creationId xmlns:a16="http://schemas.microsoft.com/office/drawing/2014/main" id="{67289C12-9BF0-AD8D-40CE-C28621549981}"/>
                </a:ext>
              </a:extLst>
            </p:cNvPr>
            <p:cNvSpPr/>
            <p:nvPr userDrawn="1"/>
          </p:nvSpPr>
          <p:spPr>
            <a:xfrm>
              <a:off x="739775" y="-50782"/>
              <a:ext cx="7664451" cy="101562"/>
            </a:xfrm>
            <a:custGeom>
              <a:avLst/>
              <a:gdLst>
                <a:gd name="connsiteX0" fmla="*/ 3293116 w 7664451"/>
                <a:gd name="connsiteY0" fmla="*/ 50780 h 101562"/>
                <a:gd name="connsiteX1" fmla="*/ 3293116 w 7664451"/>
                <a:gd name="connsiteY1" fmla="*/ 50781 h 101562"/>
                <a:gd name="connsiteX2" fmla="*/ 3293116 w 7664451"/>
                <a:gd name="connsiteY2" fmla="*/ 50781 h 101562"/>
                <a:gd name="connsiteX3" fmla="*/ 2798734 w 7664451"/>
                <a:gd name="connsiteY3" fmla="*/ 50780 h 101562"/>
                <a:gd name="connsiteX4" fmla="*/ 2798734 w 7664451"/>
                <a:gd name="connsiteY4" fmla="*/ 50781 h 101562"/>
                <a:gd name="connsiteX5" fmla="*/ 2798734 w 7664451"/>
                <a:gd name="connsiteY5" fmla="*/ 50781 h 101562"/>
                <a:gd name="connsiteX6" fmla="*/ 0 w 7664451"/>
                <a:gd name="connsiteY6" fmla="*/ 50780 h 101562"/>
                <a:gd name="connsiteX7" fmla="*/ 0 w 7664451"/>
                <a:gd name="connsiteY7" fmla="*/ 50781 h 101562"/>
                <a:gd name="connsiteX8" fmla="*/ 0 w 7664451"/>
                <a:gd name="connsiteY8" fmla="*/ 50781 h 101562"/>
                <a:gd name="connsiteX9" fmla="*/ 7298935 w 7664451"/>
                <a:gd name="connsiteY9" fmla="*/ 0 h 101562"/>
                <a:gd name="connsiteX10" fmla="*/ 7613670 w 7664451"/>
                <a:gd name="connsiteY10" fmla="*/ 0 h 101562"/>
                <a:gd name="connsiteX11" fmla="*/ 7664451 w 7664451"/>
                <a:gd name="connsiteY11" fmla="*/ 50781 h 101562"/>
                <a:gd name="connsiteX12" fmla="*/ 7664450 w 7664451"/>
                <a:gd name="connsiteY12" fmla="*/ 50781 h 101562"/>
                <a:gd name="connsiteX13" fmla="*/ 7613669 w 7664451"/>
                <a:gd name="connsiteY13" fmla="*/ 101562 h 101562"/>
                <a:gd name="connsiteX14" fmla="*/ 7298935 w 7664451"/>
                <a:gd name="connsiteY14" fmla="*/ 101561 h 101562"/>
                <a:gd name="connsiteX15" fmla="*/ 7263028 w 7664451"/>
                <a:gd name="connsiteY15" fmla="*/ 86688 h 101562"/>
                <a:gd name="connsiteX16" fmla="*/ 7248154 w 7664451"/>
                <a:gd name="connsiteY16" fmla="*/ 50781 h 101562"/>
                <a:gd name="connsiteX17" fmla="*/ 7263028 w 7664451"/>
                <a:gd name="connsiteY17" fmla="*/ 14873 h 101562"/>
                <a:gd name="connsiteX18" fmla="*/ 7298935 w 7664451"/>
                <a:gd name="connsiteY18" fmla="*/ 0 h 101562"/>
                <a:gd name="connsiteX19" fmla="*/ 6804558 w 7664451"/>
                <a:gd name="connsiteY19" fmla="*/ 0 h 101562"/>
                <a:gd name="connsiteX20" fmla="*/ 7119293 w 7664451"/>
                <a:gd name="connsiteY20" fmla="*/ 0 h 101562"/>
                <a:gd name="connsiteX21" fmla="*/ 7170074 w 7664451"/>
                <a:gd name="connsiteY21" fmla="*/ 50781 h 101562"/>
                <a:gd name="connsiteX22" fmla="*/ 7170073 w 7664451"/>
                <a:gd name="connsiteY22" fmla="*/ 50781 h 101562"/>
                <a:gd name="connsiteX23" fmla="*/ 7119292 w 7664451"/>
                <a:gd name="connsiteY23" fmla="*/ 101562 h 101562"/>
                <a:gd name="connsiteX24" fmla="*/ 6804558 w 7664451"/>
                <a:gd name="connsiteY24" fmla="*/ 101561 h 101562"/>
                <a:gd name="connsiteX25" fmla="*/ 6768650 w 7664451"/>
                <a:gd name="connsiteY25" fmla="*/ 86688 h 101562"/>
                <a:gd name="connsiteX26" fmla="*/ 6753777 w 7664451"/>
                <a:gd name="connsiteY26" fmla="*/ 50781 h 101562"/>
                <a:gd name="connsiteX27" fmla="*/ 6768650 w 7664451"/>
                <a:gd name="connsiteY27" fmla="*/ 14873 h 101562"/>
                <a:gd name="connsiteX28" fmla="*/ 6804558 w 7664451"/>
                <a:gd name="connsiteY28" fmla="*/ 0 h 101562"/>
                <a:gd name="connsiteX29" fmla="*/ 6310180 w 7664451"/>
                <a:gd name="connsiteY29" fmla="*/ 0 h 101562"/>
                <a:gd name="connsiteX30" fmla="*/ 6624915 w 7664451"/>
                <a:gd name="connsiteY30" fmla="*/ 0 h 101562"/>
                <a:gd name="connsiteX31" fmla="*/ 6675696 w 7664451"/>
                <a:gd name="connsiteY31" fmla="*/ 50781 h 101562"/>
                <a:gd name="connsiteX32" fmla="*/ 6675695 w 7664451"/>
                <a:gd name="connsiteY32" fmla="*/ 50781 h 101562"/>
                <a:gd name="connsiteX33" fmla="*/ 6624914 w 7664451"/>
                <a:gd name="connsiteY33" fmla="*/ 101562 h 101562"/>
                <a:gd name="connsiteX34" fmla="*/ 6310180 w 7664451"/>
                <a:gd name="connsiteY34" fmla="*/ 101561 h 101562"/>
                <a:gd name="connsiteX35" fmla="*/ 6274273 w 7664451"/>
                <a:gd name="connsiteY35" fmla="*/ 86688 h 101562"/>
                <a:gd name="connsiteX36" fmla="*/ 6259399 w 7664451"/>
                <a:gd name="connsiteY36" fmla="*/ 50781 h 101562"/>
                <a:gd name="connsiteX37" fmla="*/ 6274273 w 7664451"/>
                <a:gd name="connsiteY37" fmla="*/ 14873 h 101562"/>
                <a:gd name="connsiteX38" fmla="*/ 6310180 w 7664451"/>
                <a:gd name="connsiteY38" fmla="*/ 0 h 101562"/>
                <a:gd name="connsiteX39" fmla="*/ 5815798 w 7664451"/>
                <a:gd name="connsiteY39" fmla="*/ 0 h 101562"/>
                <a:gd name="connsiteX40" fmla="*/ 6130533 w 7664451"/>
                <a:gd name="connsiteY40" fmla="*/ 0 h 101562"/>
                <a:gd name="connsiteX41" fmla="*/ 6181314 w 7664451"/>
                <a:gd name="connsiteY41" fmla="*/ 50781 h 101562"/>
                <a:gd name="connsiteX42" fmla="*/ 6181313 w 7664451"/>
                <a:gd name="connsiteY42" fmla="*/ 50781 h 101562"/>
                <a:gd name="connsiteX43" fmla="*/ 6130532 w 7664451"/>
                <a:gd name="connsiteY43" fmla="*/ 101562 h 101562"/>
                <a:gd name="connsiteX44" fmla="*/ 5815798 w 7664451"/>
                <a:gd name="connsiteY44" fmla="*/ 101561 h 101562"/>
                <a:gd name="connsiteX45" fmla="*/ 5779891 w 7664451"/>
                <a:gd name="connsiteY45" fmla="*/ 86688 h 101562"/>
                <a:gd name="connsiteX46" fmla="*/ 5765017 w 7664451"/>
                <a:gd name="connsiteY46" fmla="*/ 50781 h 101562"/>
                <a:gd name="connsiteX47" fmla="*/ 5779891 w 7664451"/>
                <a:gd name="connsiteY47" fmla="*/ 14873 h 101562"/>
                <a:gd name="connsiteX48" fmla="*/ 5815798 w 7664451"/>
                <a:gd name="connsiteY48" fmla="*/ 0 h 101562"/>
                <a:gd name="connsiteX49" fmla="*/ 5321419 w 7664451"/>
                <a:gd name="connsiteY49" fmla="*/ 0 h 101562"/>
                <a:gd name="connsiteX50" fmla="*/ 5636154 w 7664451"/>
                <a:gd name="connsiteY50" fmla="*/ 0 h 101562"/>
                <a:gd name="connsiteX51" fmla="*/ 5686935 w 7664451"/>
                <a:gd name="connsiteY51" fmla="*/ 50781 h 101562"/>
                <a:gd name="connsiteX52" fmla="*/ 5686934 w 7664451"/>
                <a:gd name="connsiteY52" fmla="*/ 50781 h 101562"/>
                <a:gd name="connsiteX53" fmla="*/ 5636153 w 7664451"/>
                <a:gd name="connsiteY53" fmla="*/ 101562 h 101562"/>
                <a:gd name="connsiteX54" fmla="*/ 5321419 w 7664451"/>
                <a:gd name="connsiteY54" fmla="*/ 101561 h 101562"/>
                <a:gd name="connsiteX55" fmla="*/ 5285512 w 7664451"/>
                <a:gd name="connsiteY55" fmla="*/ 86688 h 101562"/>
                <a:gd name="connsiteX56" fmla="*/ 5270638 w 7664451"/>
                <a:gd name="connsiteY56" fmla="*/ 50781 h 101562"/>
                <a:gd name="connsiteX57" fmla="*/ 5285512 w 7664451"/>
                <a:gd name="connsiteY57" fmla="*/ 14873 h 101562"/>
                <a:gd name="connsiteX58" fmla="*/ 5321419 w 7664451"/>
                <a:gd name="connsiteY58" fmla="*/ 0 h 101562"/>
                <a:gd name="connsiteX59" fmla="*/ 4827036 w 7664451"/>
                <a:gd name="connsiteY59" fmla="*/ 0 h 101562"/>
                <a:gd name="connsiteX60" fmla="*/ 5141771 w 7664451"/>
                <a:gd name="connsiteY60" fmla="*/ 0 h 101562"/>
                <a:gd name="connsiteX61" fmla="*/ 5192552 w 7664451"/>
                <a:gd name="connsiteY61" fmla="*/ 50781 h 101562"/>
                <a:gd name="connsiteX62" fmla="*/ 5192551 w 7664451"/>
                <a:gd name="connsiteY62" fmla="*/ 50781 h 101562"/>
                <a:gd name="connsiteX63" fmla="*/ 5141770 w 7664451"/>
                <a:gd name="connsiteY63" fmla="*/ 101562 h 101562"/>
                <a:gd name="connsiteX64" fmla="*/ 4827036 w 7664451"/>
                <a:gd name="connsiteY64" fmla="*/ 101561 h 101562"/>
                <a:gd name="connsiteX65" fmla="*/ 4791128 w 7664451"/>
                <a:gd name="connsiteY65" fmla="*/ 86688 h 101562"/>
                <a:gd name="connsiteX66" fmla="*/ 4776255 w 7664451"/>
                <a:gd name="connsiteY66" fmla="*/ 50781 h 101562"/>
                <a:gd name="connsiteX67" fmla="*/ 4791128 w 7664451"/>
                <a:gd name="connsiteY67" fmla="*/ 14873 h 101562"/>
                <a:gd name="connsiteX68" fmla="*/ 4827036 w 7664451"/>
                <a:gd name="connsiteY68" fmla="*/ 0 h 101562"/>
                <a:gd name="connsiteX69" fmla="*/ 4332657 w 7664451"/>
                <a:gd name="connsiteY69" fmla="*/ 0 h 101562"/>
                <a:gd name="connsiteX70" fmla="*/ 4647392 w 7664451"/>
                <a:gd name="connsiteY70" fmla="*/ 0 h 101562"/>
                <a:gd name="connsiteX71" fmla="*/ 4698173 w 7664451"/>
                <a:gd name="connsiteY71" fmla="*/ 50781 h 101562"/>
                <a:gd name="connsiteX72" fmla="*/ 4698172 w 7664451"/>
                <a:gd name="connsiteY72" fmla="*/ 50781 h 101562"/>
                <a:gd name="connsiteX73" fmla="*/ 4647391 w 7664451"/>
                <a:gd name="connsiteY73" fmla="*/ 101562 h 101562"/>
                <a:gd name="connsiteX74" fmla="*/ 4332657 w 7664451"/>
                <a:gd name="connsiteY74" fmla="*/ 101561 h 101562"/>
                <a:gd name="connsiteX75" fmla="*/ 4296749 w 7664451"/>
                <a:gd name="connsiteY75" fmla="*/ 86688 h 101562"/>
                <a:gd name="connsiteX76" fmla="*/ 4281876 w 7664451"/>
                <a:gd name="connsiteY76" fmla="*/ 50781 h 101562"/>
                <a:gd name="connsiteX77" fmla="*/ 4296749 w 7664451"/>
                <a:gd name="connsiteY77" fmla="*/ 14873 h 101562"/>
                <a:gd name="connsiteX78" fmla="*/ 4332657 w 7664451"/>
                <a:gd name="connsiteY78" fmla="*/ 0 h 101562"/>
                <a:gd name="connsiteX79" fmla="*/ 3838276 w 7664451"/>
                <a:gd name="connsiteY79" fmla="*/ 0 h 101562"/>
                <a:gd name="connsiteX80" fmla="*/ 4153011 w 7664451"/>
                <a:gd name="connsiteY80" fmla="*/ 0 h 101562"/>
                <a:gd name="connsiteX81" fmla="*/ 4203792 w 7664451"/>
                <a:gd name="connsiteY81" fmla="*/ 50781 h 101562"/>
                <a:gd name="connsiteX82" fmla="*/ 4203791 w 7664451"/>
                <a:gd name="connsiteY82" fmla="*/ 50781 h 101562"/>
                <a:gd name="connsiteX83" fmla="*/ 4153010 w 7664451"/>
                <a:gd name="connsiteY83" fmla="*/ 101562 h 101562"/>
                <a:gd name="connsiteX84" fmla="*/ 3838276 w 7664451"/>
                <a:gd name="connsiteY84" fmla="*/ 101561 h 101562"/>
                <a:gd name="connsiteX85" fmla="*/ 3802369 w 7664451"/>
                <a:gd name="connsiteY85" fmla="*/ 86688 h 101562"/>
                <a:gd name="connsiteX86" fmla="*/ 3787495 w 7664451"/>
                <a:gd name="connsiteY86" fmla="*/ 50781 h 101562"/>
                <a:gd name="connsiteX87" fmla="*/ 3802369 w 7664451"/>
                <a:gd name="connsiteY87" fmla="*/ 14873 h 101562"/>
                <a:gd name="connsiteX88" fmla="*/ 3838276 w 7664451"/>
                <a:gd name="connsiteY88" fmla="*/ 0 h 101562"/>
                <a:gd name="connsiteX89" fmla="*/ 3343897 w 7664451"/>
                <a:gd name="connsiteY89" fmla="*/ 0 h 101562"/>
                <a:gd name="connsiteX90" fmla="*/ 3658632 w 7664451"/>
                <a:gd name="connsiteY90" fmla="*/ 0 h 101562"/>
                <a:gd name="connsiteX91" fmla="*/ 3709413 w 7664451"/>
                <a:gd name="connsiteY91" fmla="*/ 50781 h 101562"/>
                <a:gd name="connsiteX92" fmla="*/ 3709412 w 7664451"/>
                <a:gd name="connsiteY92" fmla="*/ 50781 h 101562"/>
                <a:gd name="connsiteX93" fmla="*/ 3658631 w 7664451"/>
                <a:gd name="connsiteY93" fmla="*/ 101562 h 101562"/>
                <a:gd name="connsiteX94" fmla="*/ 3343897 w 7664451"/>
                <a:gd name="connsiteY94" fmla="*/ 101561 h 101562"/>
                <a:gd name="connsiteX95" fmla="*/ 3307989 w 7664451"/>
                <a:gd name="connsiteY95" fmla="*/ 86688 h 101562"/>
                <a:gd name="connsiteX96" fmla="*/ 3293116 w 7664451"/>
                <a:gd name="connsiteY96" fmla="*/ 50781 h 101562"/>
                <a:gd name="connsiteX97" fmla="*/ 3307989 w 7664451"/>
                <a:gd name="connsiteY97" fmla="*/ 14873 h 101562"/>
                <a:gd name="connsiteX98" fmla="*/ 3343897 w 7664451"/>
                <a:gd name="connsiteY98" fmla="*/ 0 h 101562"/>
                <a:gd name="connsiteX99" fmla="*/ 2849515 w 7664451"/>
                <a:gd name="connsiteY99" fmla="*/ 0 h 101562"/>
                <a:gd name="connsiteX100" fmla="*/ 3164250 w 7664451"/>
                <a:gd name="connsiteY100" fmla="*/ 0 h 101562"/>
                <a:gd name="connsiteX101" fmla="*/ 3215031 w 7664451"/>
                <a:gd name="connsiteY101" fmla="*/ 50781 h 101562"/>
                <a:gd name="connsiteX102" fmla="*/ 3215030 w 7664451"/>
                <a:gd name="connsiteY102" fmla="*/ 50781 h 101562"/>
                <a:gd name="connsiteX103" fmla="*/ 3164249 w 7664451"/>
                <a:gd name="connsiteY103" fmla="*/ 101562 h 101562"/>
                <a:gd name="connsiteX104" fmla="*/ 2849515 w 7664451"/>
                <a:gd name="connsiteY104" fmla="*/ 101561 h 101562"/>
                <a:gd name="connsiteX105" fmla="*/ 2813607 w 7664451"/>
                <a:gd name="connsiteY105" fmla="*/ 86688 h 101562"/>
                <a:gd name="connsiteX106" fmla="*/ 2798734 w 7664451"/>
                <a:gd name="connsiteY106" fmla="*/ 50781 h 101562"/>
                <a:gd name="connsiteX107" fmla="*/ 2813607 w 7664451"/>
                <a:gd name="connsiteY107" fmla="*/ 14873 h 101562"/>
                <a:gd name="connsiteX108" fmla="*/ 2849515 w 7664451"/>
                <a:gd name="connsiteY108" fmla="*/ 0 h 101562"/>
                <a:gd name="connsiteX109" fmla="*/ 50781 w 7664451"/>
                <a:gd name="connsiteY109" fmla="*/ 0 h 101562"/>
                <a:gd name="connsiteX110" fmla="*/ 2663505 w 7664451"/>
                <a:gd name="connsiteY110" fmla="*/ 0 h 101562"/>
                <a:gd name="connsiteX111" fmla="*/ 2714286 w 7664451"/>
                <a:gd name="connsiteY111" fmla="*/ 50781 h 101562"/>
                <a:gd name="connsiteX112" fmla="*/ 2714285 w 7664451"/>
                <a:gd name="connsiteY112" fmla="*/ 50781 h 101562"/>
                <a:gd name="connsiteX113" fmla="*/ 2663504 w 7664451"/>
                <a:gd name="connsiteY113" fmla="*/ 101562 h 101562"/>
                <a:gd name="connsiteX114" fmla="*/ 50781 w 7664451"/>
                <a:gd name="connsiteY114" fmla="*/ 101561 h 101562"/>
                <a:gd name="connsiteX115" fmla="*/ 14873 w 7664451"/>
                <a:gd name="connsiteY115" fmla="*/ 86688 h 101562"/>
                <a:gd name="connsiteX116" fmla="*/ 0 w 7664451"/>
                <a:gd name="connsiteY116" fmla="*/ 50781 h 101562"/>
                <a:gd name="connsiteX117" fmla="*/ 14873 w 7664451"/>
                <a:gd name="connsiteY117" fmla="*/ 14873 h 101562"/>
                <a:gd name="connsiteX118" fmla="*/ 50781 w 7664451"/>
                <a:gd name="connsiteY118" fmla="*/ 0 h 10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7664451" h="101562">
                  <a:moveTo>
                    <a:pt x="3293116" y="50780"/>
                  </a:moveTo>
                  <a:lnTo>
                    <a:pt x="3293116" y="50781"/>
                  </a:lnTo>
                  <a:lnTo>
                    <a:pt x="3293116" y="50781"/>
                  </a:lnTo>
                  <a:close/>
                  <a:moveTo>
                    <a:pt x="2798734" y="50780"/>
                  </a:moveTo>
                  <a:lnTo>
                    <a:pt x="2798734" y="50781"/>
                  </a:lnTo>
                  <a:lnTo>
                    <a:pt x="2798734" y="50781"/>
                  </a:lnTo>
                  <a:close/>
                  <a:moveTo>
                    <a:pt x="0" y="50780"/>
                  </a:moveTo>
                  <a:lnTo>
                    <a:pt x="0" y="50781"/>
                  </a:lnTo>
                  <a:lnTo>
                    <a:pt x="0" y="50781"/>
                  </a:lnTo>
                  <a:close/>
                  <a:moveTo>
                    <a:pt x="7298935" y="0"/>
                  </a:moveTo>
                  <a:lnTo>
                    <a:pt x="7613670" y="0"/>
                  </a:lnTo>
                  <a:cubicBezTo>
                    <a:pt x="7641716" y="0"/>
                    <a:pt x="7664451" y="22735"/>
                    <a:pt x="7664451" y="50781"/>
                  </a:cubicBezTo>
                  <a:lnTo>
                    <a:pt x="7664450" y="50781"/>
                  </a:lnTo>
                  <a:cubicBezTo>
                    <a:pt x="7664450" y="78827"/>
                    <a:pt x="7641715" y="101562"/>
                    <a:pt x="7613669" y="101562"/>
                  </a:cubicBezTo>
                  <a:lnTo>
                    <a:pt x="7298935" y="101561"/>
                  </a:lnTo>
                  <a:cubicBezTo>
                    <a:pt x="7284912" y="101561"/>
                    <a:pt x="7272217" y="95877"/>
                    <a:pt x="7263028" y="86688"/>
                  </a:cubicBezTo>
                  <a:lnTo>
                    <a:pt x="7248154" y="50781"/>
                  </a:lnTo>
                  <a:lnTo>
                    <a:pt x="7263028" y="14873"/>
                  </a:lnTo>
                  <a:cubicBezTo>
                    <a:pt x="7272217" y="5684"/>
                    <a:pt x="7284912" y="0"/>
                    <a:pt x="7298935" y="0"/>
                  </a:cubicBezTo>
                  <a:close/>
                  <a:moveTo>
                    <a:pt x="6804558" y="0"/>
                  </a:moveTo>
                  <a:lnTo>
                    <a:pt x="7119293" y="0"/>
                  </a:lnTo>
                  <a:cubicBezTo>
                    <a:pt x="7147339" y="0"/>
                    <a:pt x="7170074" y="22735"/>
                    <a:pt x="7170074" y="50781"/>
                  </a:cubicBezTo>
                  <a:lnTo>
                    <a:pt x="7170073" y="50781"/>
                  </a:lnTo>
                  <a:cubicBezTo>
                    <a:pt x="7170073" y="78827"/>
                    <a:pt x="7147338" y="101562"/>
                    <a:pt x="7119292" y="101562"/>
                  </a:cubicBezTo>
                  <a:lnTo>
                    <a:pt x="6804558" y="101561"/>
                  </a:lnTo>
                  <a:cubicBezTo>
                    <a:pt x="6790535" y="101561"/>
                    <a:pt x="6777840" y="95877"/>
                    <a:pt x="6768650" y="86688"/>
                  </a:cubicBezTo>
                  <a:lnTo>
                    <a:pt x="6753777" y="50781"/>
                  </a:lnTo>
                  <a:lnTo>
                    <a:pt x="6768650" y="14873"/>
                  </a:lnTo>
                  <a:cubicBezTo>
                    <a:pt x="6777840" y="5684"/>
                    <a:pt x="6790535" y="0"/>
                    <a:pt x="6804558" y="0"/>
                  </a:cubicBezTo>
                  <a:close/>
                  <a:moveTo>
                    <a:pt x="6310180" y="0"/>
                  </a:moveTo>
                  <a:lnTo>
                    <a:pt x="6624915" y="0"/>
                  </a:lnTo>
                  <a:cubicBezTo>
                    <a:pt x="6652961" y="0"/>
                    <a:pt x="6675696" y="22735"/>
                    <a:pt x="6675696" y="50781"/>
                  </a:cubicBezTo>
                  <a:lnTo>
                    <a:pt x="6675695" y="50781"/>
                  </a:lnTo>
                  <a:cubicBezTo>
                    <a:pt x="6675695" y="78827"/>
                    <a:pt x="6652960" y="101562"/>
                    <a:pt x="6624914" y="101562"/>
                  </a:cubicBezTo>
                  <a:lnTo>
                    <a:pt x="6310180" y="101561"/>
                  </a:lnTo>
                  <a:cubicBezTo>
                    <a:pt x="6296157" y="101561"/>
                    <a:pt x="6283462" y="95877"/>
                    <a:pt x="6274273" y="86688"/>
                  </a:cubicBezTo>
                  <a:lnTo>
                    <a:pt x="6259399" y="50781"/>
                  </a:lnTo>
                  <a:lnTo>
                    <a:pt x="6274273" y="14873"/>
                  </a:lnTo>
                  <a:cubicBezTo>
                    <a:pt x="6283462" y="5684"/>
                    <a:pt x="6296157" y="0"/>
                    <a:pt x="6310180" y="0"/>
                  </a:cubicBezTo>
                  <a:close/>
                  <a:moveTo>
                    <a:pt x="5815798" y="0"/>
                  </a:moveTo>
                  <a:lnTo>
                    <a:pt x="6130533" y="0"/>
                  </a:lnTo>
                  <a:cubicBezTo>
                    <a:pt x="6158579" y="0"/>
                    <a:pt x="6181314" y="22735"/>
                    <a:pt x="6181314" y="50781"/>
                  </a:cubicBezTo>
                  <a:lnTo>
                    <a:pt x="6181313" y="50781"/>
                  </a:lnTo>
                  <a:cubicBezTo>
                    <a:pt x="6181313" y="78827"/>
                    <a:pt x="6158578" y="101562"/>
                    <a:pt x="6130532" y="101562"/>
                  </a:cubicBezTo>
                  <a:lnTo>
                    <a:pt x="5815798" y="101561"/>
                  </a:lnTo>
                  <a:cubicBezTo>
                    <a:pt x="5801775" y="101561"/>
                    <a:pt x="5789080" y="95877"/>
                    <a:pt x="5779891" y="86688"/>
                  </a:cubicBezTo>
                  <a:lnTo>
                    <a:pt x="5765017" y="50781"/>
                  </a:lnTo>
                  <a:lnTo>
                    <a:pt x="5779891" y="14873"/>
                  </a:lnTo>
                  <a:cubicBezTo>
                    <a:pt x="5789080" y="5684"/>
                    <a:pt x="5801775" y="0"/>
                    <a:pt x="5815798" y="0"/>
                  </a:cubicBezTo>
                  <a:close/>
                  <a:moveTo>
                    <a:pt x="5321419" y="0"/>
                  </a:moveTo>
                  <a:lnTo>
                    <a:pt x="5636154" y="0"/>
                  </a:lnTo>
                  <a:cubicBezTo>
                    <a:pt x="5664200" y="0"/>
                    <a:pt x="5686935" y="22735"/>
                    <a:pt x="5686935" y="50781"/>
                  </a:cubicBezTo>
                  <a:lnTo>
                    <a:pt x="5686934" y="50781"/>
                  </a:lnTo>
                  <a:cubicBezTo>
                    <a:pt x="5686934" y="78827"/>
                    <a:pt x="5664199" y="101562"/>
                    <a:pt x="5636153" y="101562"/>
                  </a:cubicBezTo>
                  <a:lnTo>
                    <a:pt x="5321419" y="101561"/>
                  </a:lnTo>
                  <a:cubicBezTo>
                    <a:pt x="5307396" y="101561"/>
                    <a:pt x="5294701" y="95877"/>
                    <a:pt x="5285512" y="86688"/>
                  </a:cubicBezTo>
                  <a:lnTo>
                    <a:pt x="5270638" y="50781"/>
                  </a:lnTo>
                  <a:lnTo>
                    <a:pt x="5285512" y="14873"/>
                  </a:lnTo>
                  <a:cubicBezTo>
                    <a:pt x="5294701" y="5684"/>
                    <a:pt x="5307396" y="0"/>
                    <a:pt x="5321419" y="0"/>
                  </a:cubicBezTo>
                  <a:close/>
                  <a:moveTo>
                    <a:pt x="4827036" y="0"/>
                  </a:moveTo>
                  <a:lnTo>
                    <a:pt x="5141771" y="0"/>
                  </a:lnTo>
                  <a:cubicBezTo>
                    <a:pt x="5169817" y="0"/>
                    <a:pt x="5192552" y="22735"/>
                    <a:pt x="5192552" y="50781"/>
                  </a:cubicBezTo>
                  <a:lnTo>
                    <a:pt x="5192551" y="50781"/>
                  </a:lnTo>
                  <a:cubicBezTo>
                    <a:pt x="5192551" y="78827"/>
                    <a:pt x="5169816" y="101562"/>
                    <a:pt x="5141770" y="101562"/>
                  </a:cubicBezTo>
                  <a:lnTo>
                    <a:pt x="4827036" y="101561"/>
                  </a:lnTo>
                  <a:cubicBezTo>
                    <a:pt x="4813013" y="101561"/>
                    <a:pt x="4800318" y="95877"/>
                    <a:pt x="4791128" y="86688"/>
                  </a:cubicBezTo>
                  <a:lnTo>
                    <a:pt x="4776255" y="50781"/>
                  </a:lnTo>
                  <a:lnTo>
                    <a:pt x="4791128" y="14873"/>
                  </a:lnTo>
                  <a:cubicBezTo>
                    <a:pt x="4800318" y="5684"/>
                    <a:pt x="4813013" y="0"/>
                    <a:pt x="4827036" y="0"/>
                  </a:cubicBezTo>
                  <a:close/>
                  <a:moveTo>
                    <a:pt x="4332657" y="0"/>
                  </a:moveTo>
                  <a:lnTo>
                    <a:pt x="4647392" y="0"/>
                  </a:lnTo>
                  <a:cubicBezTo>
                    <a:pt x="4675438" y="0"/>
                    <a:pt x="4698173" y="22735"/>
                    <a:pt x="4698173" y="50781"/>
                  </a:cubicBezTo>
                  <a:lnTo>
                    <a:pt x="4698172" y="50781"/>
                  </a:lnTo>
                  <a:cubicBezTo>
                    <a:pt x="4698172" y="78827"/>
                    <a:pt x="4675437" y="101562"/>
                    <a:pt x="4647391" y="101562"/>
                  </a:cubicBezTo>
                  <a:lnTo>
                    <a:pt x="4332657" y="101561"/>
                  </a:lnTo>
                  <a:cubicBezTo>
                    <a:pt x="4318634" y="101561"/>
                    <a:pt x="4305939" y="95877"/>
                    <a:pt x="4296749" y="86688"/>
                  </a:cubicBezTo>
                  <a:lnTo>
                    <a:pt x="4281876" y="50781"/>
                  </a:lnTo>
                  <a:lnTo>
                    <a:pt x="4296749" y="14873"/>
                  </a:lnTo>
                  <a:cubicBezTo>
                    <a:pt x="4305939" y="5684"/>
                    <a:pt x="4318634" y="0"/>
                    <a:pt x="4332657" y="0"/>
                  </a:cubicBezTo>
                  <a:close/>
                  <a:moveTo>
                    <a:pt x="3838276" y="0"/>
                  </a:moveTo>
                  <a:lnTo>
                    <a:pt x="4153011" y="0"/>
                  </a:lnTo>
                  <a:cubicBezTo>
                    <a:pt x="4181057" y="0"/>
                    <a:pt x="4203792" y="22735"/>
                    <a:pt x="4203792" y="50781"/>
                  </a:cubicBezTo>
                  <a:lnTo>
                    <a:pt x="4203791" y="50781"/>
                  </a:lnTo>
                  <a:cubicBezTo>
                    <a:pt x="4203791" y="78827"/>
                    <a:pt x="4181056" y="101562"/>
                    <a:pt x="4153010" y="101562"/>
                  </a:cubicBezTo>
                  <a:lnTo>
                    <a:pt x="3838276" y="101561"/>
                  </a:lnTo>
                  <a:cubicBezTo>
                    <a:pt x="3824253" y="101561"/>
                    <a:pt x="3811558" y="95877"/>
                    <a:pt x="3802369" y="86688"/>
                  </a:cubicBezTo>
                  <a:lnTo>
                    <a:pt x="3787495" y="50781"/>
                  </a:lnTo>
                  <a:lnTo>
                    <a:pt x="3802369" y="14873"/>
                  </a:lnTo>
                  <a:cubicBezTo>
                    <a:pt x="3811558" y="5684"/>
                    <a:pt x="3824253" y="0"/>
                    <a:pt x="3838276" y="0"/>
                  </a:cubicBezTo>
                  <a:close/>
                  <a:moveTo>
                    <a:pt x="3343897" y="0"/>
                  </a:moveTo>
                  <a:lnTo>
                    <a:pt x="3658632" y="0"/>
                  </a:lnTo>
                  <a:cubicBezTo>
                    <a:pt x="3686678" y="0"/>
                    <a:pt x="3709413" y="22735"/>
                    <a:pt x="3709413" y="50781"/>
                  </a:cubicBezTo>
                  <a:lnTo>
                    <a:pt x="3709412" y="50781"/>
                  </a:lnTo>
                  <a:cubicBezTo>
                    <a:pt x="3709412" y="78827"/>
                    <a:pt x="3686677" y="101562"/>
                    <a:pt x="3658631" y="101562"/>
                  </a:cubicBezTo>
                  <a:lnTo>
                    <a:pt x="3343897" y="101561"/>
                  </a:lnTo>
                  <a:cubicBezTo>
                    <a:pt x="3329874" y="101561"/>
                    <a:pt x="3317179" y="95877"/>
                    <a:pt x="3307989" y="86688"/>
                  </a:cubicBezTo>
                  <a:lnTo>
                    <a:pt x="3293116" y="50781"/>
                  </a:lnTo>
                  <a:lnTo>
                    <a:pt x="3307989" y="14873"/>
                  </a:lnTo>
                  <a:cubicBezTo>
                    <a:pt x="3317179" y="5684"/>
                    <a:pt x="3329874" y="0"/>
                    <a:pt x="3343897" y="0"/>
                  </a:cubicBezTo>
                  <a:close/>
                  <a:moveTo>
                    <a:pt x="2849515" y="0"/>
                  </a:moveTo>
                  <a:lnTo>
                    <a:pt x="3164250" y="0"/>
                  </a:lnTo>
                  <a:cubicBezTo>
                    <a:pt x="3192296" y="0"/>
                    <a:pt x="3215031" y="22735"/>
                    <a:pt x="3215031" y="50781"/>
                  </a:cubicBezTo>
                  <a:lnTo>
                    <a:pt x="3215030" y="50781"/>
                  </a:lnTo>
                  <a:cubicBezTo>
                    <a:pt x="3215030" y="78827"/>
                    <a:pt x="3192295" y="101562"/>
                    <a:pt x="3164249" y="101562"/>
                  </a:cubicBezTo>
                  <a:lnTo>
                    <a:pt x="2849515" y="101561"/>
                  </a:lnTo>
                  <a:cubicBezTo>
                    <a:pt x="2835492" y="101561"/>
                    <a:pt x="2822797" y="95877"/>
                    <a:pt x="2813607" y="86688"/>
                  </a:cubicBezTo>
                  <a:lnTo>
                    <a:pt x="2798734" y="50781"/>
                  </a:lnTo>
                  <a:lnTo>
                    <a:pt x="2813607" y="14873"/>
                  </a:lnTo>
                  <a:cubicBezTo>
                    <a:pt x="2822797" y="5684"/>
                    <a:pt x="2835492" y="0"/>
                    <a:pt x="2849515" y="0"/>
                  </a:cubicBezTo>
                  <a:close/>
                  <a:moveTo>
                    <a:pt x="50781" y="0"/>
                  </a:moveTo>
                  <a:lnTo>
                    <a:pt x="2663505" y="0"/>
                  </a:lnTo>
                  <a:cubicBezTo>
                    <a:pt x="2691551" y="0"/>
                    <a:pt x="2714286" y="22735"/>
                    <a:pt x="2714286" y="50781"/>
                  </a:cubicBezTo>
                  <a:lnTo>
                    <a:pt x="2714285" y="50781"/>
                  </a:lnTo>
                  <a:cubicBezTo>
                    <a:pt x="2714285" y="78827"/>
                    <a:pt x="2691550" y="101562"/>
                    <a:pt x="2663504" y="101562"/>
                  </a:cubicBezTo>
                  <a:lnTo>
                    <a:pt x="50781" y="101561"/>
                  </a:lnTo>
                  <a:cubicBezTo>
                    <a:pt x="36758" y="101561"/>
                    <a:pt x="24063" y="95877"/>
                    <a:pt x="14873" y="86688"/>
                  </a:cubicBezTo>
                  <a:lnTo>
                    <a:pt x="0" y="50781"/>
                  </a:lnTo>
                  <a:lnTo>
                    <a:pt x="14873" y="14873"/>
                  </a:lnTo>
                  <a:cubicBezTo>
                    <a:pt x="24063" y="5684"/>
                    <a:pt x="36758" y="0"/>
                    <a:pt x="50781" y="0"/>
                  </a:cubicBezTo>
                  <a:close/>
                </a:path>
              </a:pathLst>
            </a:custGeom>
            <a:gradFill>
              <a:gsLst>
                <a:gs pos="36000">
                  <a:schemeClr val="bg2"/>
                </a:gs>
                <a:gs pos="100000">
                  <a:schemeClr val="accent3"/>
                </a:gs>
                <a:gs pos="97000">
                  <a:schemeClr val="accent3"/>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1828800">
                <a:buClr>
                  <a:srgbClr val="000000"/>
                </a:buClr>
                <a:defRPr/>
              </a:pPr>
              <a:endParaRPr lang="fr-FR" sz="2800" kern="0">
                <a:solidFill>
                  <a:srgbClr val="FFFFFF"/>
                </a:solidFill>
                <a:latin typeface="Arial"/>
                <a:sym typeface="Arial"/>
              </a:endParaRPr>
            </a:p>
          </p:txBody>
        </p:sp>
        <p:sp>
          <p:nvSpPr>
            <p:cNvPr id="5" name="Rectangle 4">
              <a:extLst>
                <a:ext uri="{FF2B5EF4-FFF2-40B4-BE49-F238E27FC236}">
                  <a16:creationId xmlns:a16="http://schemas.microsoft.com/office/drawing/2014/main" id="{F46C0677-8CCC-4D6A-8998-95623D6553DE}"/>
                </a:ext>
              </a:extLst>
            </p:cNvPr>
            <p:cNvSpPr/>
            <p:nvPr/>
          </p:nvSpPr>
          <p:spPr>
            <a:xfrm>
              <a:off x="0" y="-256992"/>
              <a:ext cx="9144000" cy="243067"/>
            </a:xfrm>
            <a:prstGeom prst="rect">
              <a:avLst/>
            </a:pr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fr-FR" sz="2800" kern="0">
                <a:solidFill>
                  <a:srgbClr val="FFFFFF"/>
                </a:solidFill>
                <a:latin typeface="Arial"/>
                <a:sym typeface="Arial"/>
              </a:endParaRPr>
            </a:p>
          </p:txBody>
        </p:sp>
      </p:grpSp>
      <p:grpSp>
        <p:nvGrpSpPr>
          <p:cNvPr id="6" name="Groupe 5">
            <a:extLst>
              <a:ext uri="{FF2B5EF4-FFF2-40B4-BE49-F238E27FC236}">
                <a16:creationId xmlns:a16="http://schemas.microsoft.com/office/drawing/2014/main" id="{F4C18B70-830F-D71F-864F-B4270BC13296}"/>
              </a:ext>
            </a:extLst>
          </p:cNvPr>
          <p:cNvGrpSpPr/>
          <p:nvPr/>
        </p:nvGrpSpPr>
        <p:grpSpPr>
          <a:xfrm>
            <a:off x="990601" y="519841"/>
            <a:ext cx="15651478" cy="1759088"/>
            <a:chOff x="495300" y="259920"/>
            <a:chExt cx="7825739" cy="879544"/>
          </a:xfrm>
        </p:grpSpPr>
        <p:sp>
          <p:nvSpPr>
            <p:cNvPr id="7" name="Google Shape;406;p9">
              <a:extLst>
                <a:ext uri="{FF2B5EF4-FFF2-40B4-BE49-F238E27FC236}">
                  <a16:creationId xmlns:a16="http://schemas.microsoft.com/office/drawing/2014/main" id="{CAC8F552-5D42-B337-B30E-965B935C2DE6}"/>
                </a:ext>
              </a:extLst>
            </p:cNvPr>
            <p:cNvSpPr txBox="1"/>
            <p:nvPr/>
          </p:nvSpPr>
          <p:spPr>
            <a:xfrm>
              <a:off x="1130854" y="269949"/>
              <a:ext cx="1605000" cy="123111"/>
            </a:xfrm>
            <a:prstGeom prst="rect">
              <a:avLst/>
            </a:prstGeom>
            <a:noFill/>
            <a:ln>
              <a:noFill/>
            </a:ln>
          </p:spPr>
          <p:txBody>
            <a:bodyPr spcFirstLastPara="1" wrap="square" lIns="0" tIns="0" rIns="0" bIns="0" anchor="t" anchorCtr="0">
              <a:spAutoFit/>
            </a:bodyPr>
            <a:lstStyle/>
            <a:p>
              <a:pPr defTabSz="1828800">
                <a:buClr>
                  <a:srgbClr val="000000"/>
                </a:buClr>
                <a:buSzPts val="800"/>
                <a:defRPr/>
              </a:pPr>
              <a:r>
                <a:rPr lang="fr" sz="1600" kern="0">
                  <a:solidFill>
                    <a:srgbClr val="FF935B"/>
                  </a:solidFill>
                  <a:latin typeface="Montserrat"/>
                  <a:ea typeface="Montserrat"/>
                  <a:cs typeface="Montserrat"/>
                  <a:sym typeface="Montserrat"/>
                </a:rPr>
                <a:t>/ </a:t>
              </a:r>
              <a:r>
                <a:rPr lang="fr-FR" sz="1600" kern="0">
                  <a:solidFill>
                    <a:srgbClr val="FF935B"/>
                  </a:solidFill>
                  <a:latin typeface="Montserrat"/>
                  <a:ea typeface="Montserrat"/>
                  <a:cs typeface="Montserrat"/>
                  <a:sym typeface="Montserrat"/>
                </a:rPr>
                <a:t>Comparables</a:t>
              </a:r>
              <a:endParaRPr sz="2200" kern="0">
                <a:solidFill>
                  <a:srgbClr val="FF935B"/>
                </a:solidFill>
                <a:latin typeface="Arial"/>
                <a:ea typeface="Arial"/>
                <a:cs typeface="Arial"/>
                <a:sym typeface="Arial"/>
              </a:endParaRPr>
            </a:p>
          </p:txBody>
        </p:sp>
        <p:sp>
          <p:nvSpPr>
            <p:cNvPr id="8" name="Google Shape;122;p3">
              <a:extLst>
                <a:ext uri="{FF2B5EF4-FFF2-40B4-BE49-F238E27FC236}">
                  <a16:creationId xmlns:a16="http://schemas.microsoft.com/office/drawing/2014/main" id="{723C3935-5B55-771A-7E73-BC03EE97E794}"/>
                </a:ext>
              </a:extLst>
            </p:cNvPr>
            <p:cNvSpPr txBox="1">
              <a:spLocks/>
            </p:cNvSpPr>
            <p:nvPr/>
          </p:nvSpPr>
          <p:spPr>
            <a:xfrm flipH="1">
              <a:off x="495300" y="259920"/>
              <a:ext cx="220465" cy="18466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25400" marR="0" lvl="0"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1pPr>
              <a:lvl2pPr marL="25400" marR="0" lvl="1"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2pPr>
              <a:lvl3pPr marL="25400" marR="0" lvl="2"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3pPr>
              <a:lvl4pPr marL="25400" marR="0" lvl="3"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4pPr>
              <a:lvl5pPr marL="25400" marR="0" lvl="4"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5pPr>
              <a:lvl6pPr marL="25400" marR="0" lvl="5"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6pPr>
              <a:lvl7pPr marL="25400" marR="0" lvl="6"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7pPr>
              <a:lvl8pPr marL="25400" marR="0" lvl="7"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8pPr>
              <a:lvl9pPr marL="25400" marR="0" lvl="8"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9pPr>
            </a:lstStyle>
            <a:p>
              <a:pPr marL="50800" algn="r" defTabSz="1828800">
                <a:defRPr/>
              </a:pPr>
              <a:fld id="{00000000-1234-1234-1234-123412341234}" type="slidenum">
                <a:rPr lang="fr" sz="2400" b="1" kern="0">
                  <a:solidFill>
                    <a:srgbClr val="FF935B"/>
                  </a:solidFill>
                  <a:latin typeface="Calibri" panose="020F0502020204030204" pitchFamily="34" charset="0"/>
                  <a:cs typeface="Calibri" panose="020F0502020204030204" pitchFamily="34" charset="0"/>
                </a:rPr>
                <a:pPr marL="50800" algn="r" defTabSz="1828800">
                  <a:defRPr/>
                </a:pPr>
                <a:t>10</a:t>
              </a:fld>
              <a:endParaRPr lang="fr" sz="2400" b="1" kern="0">
                <a:solidFill>
                  <a:srgbClr val="FF935B"/>
                </a:solidFill>
                <a:latin typeface="Calibri" panose="020F0502020204030204" pitchFamily="34" charset="0"/>
                <a:cs typeface="Calibri" panose="020F0502020204030204" pitchFamily="34" charset="0"/>
              </a:endParaRPr>
            </a:p>
          </p:txBody>
        </p:sp>
        <p:sp>
          <p:nvSpPr>
            <p:cNvPr id="9" name="Forme en L 8">
              <a:extLst>
                <a:ext uri="{FF2B5EF4-FFF2-40B4-BE49-F238E27FC236}">
                  <a16:creationId xmlns:a16="http://schemas.microsoft.com/office/drawing/2014/main" id="{880F88A4-0162-0C2A-A2DC-6AF0E93F8768}"/>
                </a:ext>
              </a:extLst>
            </p:cNvPr>
            <p:cNvSpPr/>
            <p:nvPr/>
          </p:nvSpPr>
          <p:spPr>
            <a:xfrm rot="5400000">
              <a:off x="759717" y="303551"/>
              <a:ext cx="308225" cy="308225"/>
            </a:xfrm>
            <a:prstGeom prst="corner">
              <a:avLst>
                <a:gd name="adj1" fmla="val 20505"/>
                <a:gd name="adj2" fmla="val 18445"/>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fr-FR" sz="2800" kern="0">
                <a:solidFill>
                  <a:srgbClr val="FFFFFF"/>
                </a:solidFill>
                <a:latin typeface="Arial"/>
                <a:sym typeface="Arial"/>
              </a:endParaRPr>
            </a:p>
          </p:txBody>
        </p:sp>
        <p:sp>
          <p:nvSpPr>
            <p:cNvPr id="10" name="Google Shape;174;g2fe79a45527_0_1">
              <a:extLst>
                <a:ext uri="{FF2B5EF4-FFF2-40B4-BE49-F238E27FC236}">
                  <a16:creationId xmlns:a16="http://schemas.microsoft.com/office/drawing/2014/main" id="{24E13BEE-FC04-497F-47AF-BE82E55D25A5}"/>
                </a:ext>
              </a:extLst>
            </p:cNvPr>
            <p:cNvSpPr txBox="1"/>
            <p:nvPr/>
          </p:nvSpPr>
          <p:spPr>
            <a:xfrm>
              <a:off x="1140432" y="549559"/>
              <a:ext cx="7180607" cy="589905"/>
            </a:xfrm>
            <a:prstGeom prst="rect">
              <a:avLst/>
            </a:prstGeom>
            <a:noFill/>
            <a:ln>
              <a:noFill/>
            </a:ln>
          </p:spPr>
          <p:txBody>
            <a:bodyPr spcFirstLastPara="1" wrap="square" lIns="0" tIns="0" rIns="0" bIns="0" anchor="t" anchorCtr="0">
              <a:spAutoFit/>
            </a:bodyPr>
            <a:lstStyle/>
            <a:p>
              <a:pPr defTabSz="1828800">
                <a:lnSpc>
                  <a:spcPts val="4600"/>
                </a:lnSpc>
                <a:buClr>
                  <a:srgbClr val="000000"/>
                </a:buClr>
                <a:buSzPts val="1200"/>
                <a:defRPr/>
              </a:pPr>
              <a:r>
                <a:rPr lang="fr-FR" sz="4000" kern="0">
                  <a:solidFill>
                    <a:srgbClr val="41BFE0"/>
                  </a:solidFill>
                  <a:latin typeface="Montserrat" pitchFamily="2" charset="77"/>
                  <a:cs typeface="Arial"/>
                  <a:sym typeface="Montserrat"/>
                </a:rPr>
                <a:t>High valuation M&amp;A and out-licensing </a:t>
              </a:r>
              <a:r>
                <a:rPr lang="fr-FR" sz="4000" kern="0">
                  <a:solidFill>
                    <a:srgbClr val="404040"/>
                  </a:solidFill>
                  <a:latin typeface="Montserrat" pitchFamily="2" charset="77"/>
                  <a:cs typeface="Arial"/>
                  <a:sym typeface="Montserrat"/>
                </a:rPr>
                <a:t>are expected </a:t>
              </a:r>
              <a:br>
                <a:rPr lang="fr-FR" sz="4000" kern="0">
                  <a:solidFill>
                    <a:srgbClr val="404040"/>
                  </a:solidFill>
                  <a:latin typeface="Montserrat" pitchFamily="2" charset="77"/>
                  <a:cs typeface="Arial"/>
                  <a:sym typeface="Montserrat"/>
                </a:rPr>
              </a:br>
              <a:r>
                <a:rPr lang="fr-FR" sz="4000" kern="0">
                  <a:solidFill>
                    <a:srgbClr val="404040"/>
                  </a:solidFill>
                  <a:latin typeface="Montserrat" pitchFamily="2" charset="77"/>
                  <a:cs typeface="Arial"/>
                  <a:sym typeface="Montserrat"/>
                </a:rPr>
                <a:t>for both programs after Series A financing</a:t>
              </a:r>
              <a:endParaRPr sz="4000" b="1" kern="0">
                <a:solidFill>
                  <a:srgbClr val="000000"/>
                </a:solidFill>
                <a:latin typeface="Montserrat"/>
                <a:ea typeface="Montserrat"/>
                <a:cs typeface="Montserrat"/>
                <a:sym typeface="Montserrat"/>
              </a:endParaRPr>
            </a:p>
          </p:txBody>
        </p:sp>
      </p:grpSp>
      <p:graphicFrame>
        <p:nvGraphicFramePr>
          <p:cNvPr id="12" name="Google Shape;1985;p36">
            <a:extLst>
              <a:ext uri="{FF2B5EF4-FFF2-40B4-BE49-F238E27FC236}">
                <a16:creationId xmlns:a16="http://schemas.microsoft.com/office/drawing/2014/main" id="{CCF08F77-6F8E-6290-D3B1-166E18CE4C85}"/>
              </a:ext>
            </a:extLst>
          </p:cNvPr>
          <p:cNvGraphicFramePr/>
          <p:nvPr/>
        </p:nvGraphicFramePr>
        <p:xfrm>
          <a:off x="3860989" y="2977884"/>
          <a:ext cx="12860646" cy="511200"/>
        </p:xfrm>
        <a:graphic>
          <a:graphicData uri="http://schemas.openxmlformats.org/drawingml/2006/table">
            <a:tbl>
              <a:tblPr firstRow="1" bandRow="1">
                <a:noFill/>
              </a:tblPr>
              <a:tblGrid>
                <a:gridCol w="3366752">
                  <a:extLst>
                    <a:ext uri="{9D8B030D-6E8A-4147-A177-3AD203B41FA5}">
                      <a16:colId xmlns:a16="http://schemas.microsoft.com/office/drawing/2014/main" val="20000"/>
                    </a:ext>
                  </a:extLst>
                </a:gridCol>
                <a:gridCol w="1748094">
                  <a:extLst>
                    <a:ext uri="{9D8B030D-6E8A-4147-A177-3AD203B41FA5}">
                      <a16:colId xmlns:a16="http://schemas.microsoft.com/office/drawing/2014/main" val="20001"/>
                    </a:ext>
                  </a:extLst>
                </a:gridCol>
                <a:gridCol w="1513490">
                  <a:extLst>
                    <a:ext uri="{9D8B030D-6E8A-4147-A177-3AD203B41FA5}">
                      <a16:colId xmlns:a16="http://schemas.microsoft.com/office/drawing/2014/main" val="20002"/>
                    </a:ext>
                  </a:extLst>
                </a:gridCol>
                <a:gridCol w="1651070">
                  <a:extLst>
                    <a:ext uri="{9D8B030D-6E8A-4147-A177-3AD203B41FA5}">
                      <a16:colId xmlns:a16="http://schemas.microsoft.com/office/drawing/2014/main" val="20003"/>
                    </a:ext>
                  </a:extLst>
                </a:gridCol>
                <a:gridCol w="2148352">
                  <a:extLst>
                    <a:ext uri="{9D8B030D-6E8A-4147-A177-3AD203B41FA5}">
                      <a16:colId xmlns:a16="http://schemas.microsoft.com/office/drawing/2014/main" val="20004"/>
                    </a:ext>
                  </a:extLst>
                </a:gridCol>
                <a:gridCol w="2432888">
                  <a:extLst>
                    <a:ext uri="{9D8B030D-6E8A-4147-A177-3AD203B41FA5}">
                      <a16:colId xmlns:a16="http://schemas.microsoft.com/office/drawing/2014/main" val="20005"/>
                    </a:ext>
                  </a:extLst>
                </a:gridCol>
              </a:tblGrid>
              <a:tr h="511200">
                <a:tc>
                  <a:txBody>
                    <a:bodyPr/>
                    <a:lstStyle/>
                    <a:p>
                      <a:pPr marL="0" marR="0" lvl="0" indent="0" algn="r" rtl="0">
                        <a:lnSpc>
                          <a:spcPct val="100000"/>
                        </a:lnSpc>
                        <a:spcBef>
                          <a:spcPts val="0"/>
                        </a:spcBef>
                        <a:spcAft>
                          <a:spcPts val="0"/>
                        </a:spcAft>
                        <a:buClr>
                          <a:srgbClr val="000000"/>
                        </a:buClr>
                        <a:buSzPts val="1000"/>
                        <a:buFont typeface="Arial"/>
                        <a:buNone/>
                      </a:pPr>
                      <a:r>
                        <a:rPr lang="fr" sz="2000" b="1" i="0" u="none" strike="noStrike" cap="none">
                          <a:solidFill>
                            <a:schemeClr val="tx1"/>
                          </a:solidFill>
                          <a:latin typeface="Montserrat" pitchFamily="2" charset="77"/>
                          <a:ea typeface="Montserrat"/>
                          <a:cs typeface="Calibri" panose="020F0502020204030204" pitchFamily="34" charset="0"/>
                          <a:sym typeface="Montserrat"/>
                        </a:rPr>
                        <a:t>Sell-side</a:t>
                      </a:r>
                      <a:endParaRPr sz="2000" b="1" i="0" u="none" strike="noStrike" cap="none">
                        <a:solidFill>
                          <a:schemeClr val="tx1"/>
                        </a:solidFill>
                        <a:latin typeface="Montserrat" pitchFamily="2" charset="77"/>
                        <a:ea typeface="Montserrat"/>
                        <a:cs typeface="Calibri" panose="020F0502020204030204" pitchFamily="34" charset="0"/>
                        <a:sym typeface="Montserrat"/>
                      </a:endParaRPr>
                    </a:p>
                  </a:txBody>
                  <a:tcPr marL="12700" marR="156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1000"/>
                        <a:buFont typeface="Arial"/>
                        <a:buNone/>
                      </a:pPr>
                      <a:r>
                        <a:rPr lang="fr" sz="2000" b="1" i="0" u="none" strike="noStrike" cap="none">
                          <a:solidFill>
                            <a:schemeClr val="tx1"/>
                          </a:solidFill>
                          <a:latin typeface="Montserrat" pitchFamily="2" charset="77"/>
                          <a:ea typeface="Montserrat"/>
                          <a:cs typeface="Calibri" panose="020F0502020204030204" pitchFamily="34" charset="0"/>
                          <a:sym typeface="Montserrat"/>
                        </a:rPr>
                        <a:t>Buy-side</a:t>
                      </a:r>
                      <a:endParaRPr sz="2000" b="1" i="0" u="none" strike="noStrike" cap="none">
                        <a:solidFill>
                          <a:schemeClr val="tx1"/>
                        </a:solidFill>
                        <a:latin typeface="Montserrat" pitchFamily="2" charset="77"/>
                        <a:ea typeface="Montserrat"/>
                        <a:cs typeface="Calibri" panose="020F0502020204030204" pitchFamily="34" charset="0"/>
                        <a:sym typeface="Montserrat"/>
                      </a:endParaRPr>
                    </a:p>
                  </a:txBody>
                  <a:tcPr marL="1584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1000"/>
                        <a:buFont typeface="Arial"/>
                        <a:buNone/>
                      </a:pPr>
                      <a:r>
                        <a:rPr lang="fr" sz="2000" b="1" i="0" u="none" strike="noStrike" cap="none">
                          <a:solidFill>
                            <a:schemeClr val="tx1"/>
                          </a:solidFill>
                          <a:latin typeface="Montserrat" pitchFamily="2" charset="77"/>
                          <a:ea typeface="Montserrat"/>
                          <a:cs typeface="Calibri" panose="020F0502020204030204" pitchFamily="34" charset="0"/>
                          <a:sym typeface="Montserrat"/>
                        </a:rPr>
                        <a:t>Date</a:t>
                      </a:r>
                      <a:endParaRPr sz="2000" b="1" i="0" u="none" strike="noStrike" cap="none">
                        <a:solidFill>
                          <a:schemeClr val="tx1"/>
                        </a:solidFill>
                        <a:latin typeface="Montserrat" pitchFamily="2" charset="77"/>
                        <a:ea typeface="Montserrat"/>
                        <a:cs typeface="Calibri" panose="020F0502020204030204" pitchFamily="34" charset="0"/>
                        <a:sym typeface="Montserrat"/>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000"/>
                        <a:buFont typeface="Arial"/>
                        <a:buNone/>
                      </a:pPr>
                      <a:r>
                        <a:rPr lang="fr" sz="2000" b="1" i="0" u="none" strike="noStrike" cap="none">
                          <a:solidFill>
                            <a:schemeClr val="tx1"/>
                          </a:solidFill>
                          <a:latin typeface="Montserrat" pitchFamily="2" charset="77"/>
                          <a:ea typeface="Montserrat"/>
                          <a:cs typeface="Calibri" panose="020F0502020204030204" pitchFamily="34" charset="0"/>
                          <a:sym typeface="Montserrat"/>
                        </a:rPr>
                        <a:t>Stage</a:t>
                      </a:r>
                      <a:endParaRPr sz="2000" b="1" i="0" u="none" strike="noStrike" cap="none">
                        <a:solidFill>
                          <a:schemeClr val="tx1"/>
                        </a:solidFill>
                        <a:latin typeface="Montserrat" pitchFamily="2" charset="77"/>
                        <a:ea typeface="Montserrat"/>
                        <a:cs typeface="Calibri" panose="020F0502020204030204" pitchFamily="34" charset="0"/>
                        <a:sym typeface="Montserrat"/>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chemeClr val="dk1"/>
                        </a:buClr>
                        <a:buSzPts val="1000"/>
                        <a:buFont typeface="Arial"/>
                        <a:buNone/>
                      </a:pPr>
                      <a:r>
                        <a:rPr lang="fr" sz="2000" b="1" i="0" u="none" strike="noStrike" cap="none">
                          <a:solidFill>
                            <a:schemeClr val="tx1"/>
                          </a:solidFill>
                          <a:latin typeface="Montserrat" pitchFamily="2" charset="77"/>
                          <a:ea typeface="Montserrat"/>
                          <a:cs typeface="Calibri" panose="020F0502020204030204" pitchFamily="34" charset="0"/>
                          <a:sym typeface="Montserrat"/>
                        </a:rPr>
                        <a:t>Deal value</a:t>
                      </a:r>
                      <a:endParaRPr sz="2000" b="1" i="0" u="none" strike="noStrike" cap="none">
                        <a:solidFill>
                          <a:schemeClr val="tx1"/>
                        </a:solidFill>
                        <a:latin typeface="Montserrat" pitchFamily="2" charset="77"/>
                        <a:ea typeface="Montserrat"/>
                        <a:cs typeface="Calibri" panose="020F0502020204030204" pitchFamily="34" charset="0"/>
                        <a:sym typeface="Montserrat"/>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1000"/>
                        <a:buFont typeface="Arial"/>
                        <a:buNone/>
                      </a:pPr>
                      <a:r>
                        <a:rPr lang="fr" sz="2000" b="1" i="0" u="none" strike="noStrike" cap="none">
                          <a:solidFill>
                            <a:schemeClr val="tx1"/>
                          </a:solidFill>
                          <a:latin typeface="Montserrat" pitchFamily="2" charset="77"/>
                          <a:ea typeface="Montserrat"/>
                          <a:cs typeface="Calibri" panose="020F0502020204030204" pitchFamily="34" charset="0"/>
                          <a:sym typeface="Montserrat"/>
                        </a:rPr>
                        <a:t>Asset/Tech</a:t>
                      </a:r>
                      <a:endParaRPr sz="2000" b="1" i="0" u="none" strike="noStrike" cap="none">
                        <a:solidFill>
                          <a:schemeClr val="tx1"/>
                        </a:solidFill>
                        <a:latin typeface="Montserrat" pitchFamily="2" charset="77"/>
                        <a:ea typeface="Montserrat"/>
                        <a:cs typeface="Calibri" panose="020F0502020204030204" pitchFamily="34" charset="0"/>
                        <a:sym typeface="Montserrat"/>
                      </a:endParaRPr>
                    </a:p>
                  </a:txBody>
                  <a:tcPr marL="1584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pSp>
        <p:nvGrpSpPr>
          <p:cNvPr id="19" name="Groupe 18">
            <a:extLst>
              <a:ext uri="{FF2B5EF4-FFF2-40B4-BE49-F238E27FC236}">
                <a16:creationId xmlns:a16="http://schemas.microsoft.com/office/drawing/2014/main" id="{0C2CADC6-4726-45BF-5B61-0D59925155F5}"/>
              </a:ext>
            </a:extLst>
          </p:cNvPr>
          <p:cNvGrpSpPr/>
          <p:nvPr/>
        </p:nvGrpSpPr>
        <p:grpSpPr>
          <a:xfrm>
            <a:off x="8642712" y="2947799"/>
            <a:ext cx="5643824" cy="2858150"/>
            <a:chOff x="4321356" y="1391935"/>
            <a:chExt cx="2821912" cy="3064692"/>
          </a:xfrm>
        </p:grpSpPr>
        <p:cxnSp>
          <p:nvCxnSpPr>
            <p:cNvPr id="15" name="Google Shape;184;g2fe79a45527_0_1">
              <a:extLst>
                <a:ext uri="{FF2B5EF4-FFF2-40B4-BE49-F238E27FC236}">
                  <a16:creationId xmlns:a16="http://schemas.microsoft.com/office/drawing/2014/main" id="{65ECD4EE-01F0-CD95-FD62-990601249E2F}"/>
                </a:ext>
              </a:extLst>
            </p:cNvPr>
            <p:cNvCxnSpPr/>
            <p:nvPr/>
          </p:nvCxnSpPr>
          <p:spPr>
            <a:xfrm>
              <a:off x="4321356" y="1391935"/>
              <a:ext cx="0" cy="3064692"/>
            </a:xfrm>
            <a:prstGeom prst="straightConnector1">
              <a:avLst/>
            </a:prstGeom>
            <a:noFill/>
            <a:ln w="15875" cap="flat" cmpd="sng">
              <a:gradFill>
                <a:gsLst>
                  <a:gs pos="0">
                    <a:schemeClr val="tx1">
                      <a:alpha val="0"/>
                    </a:schemeClr>
                  </a:gs>
                  <a:gs pos="20000">
                    <a:schemeClr val="tx1">
                      <a:alpha val="15000"/>
                    </a:schemeClr>
                  </a:gs>
                  <a:gs pos="82000">
                    <a:schemeClr val="tx1">
                      <a:alpha val="15000"/>
                    </a:schemeClr>
                  </a:gs>
                  <a:gs pos="100000">
                    <a:schemeClr val="tx1">
                      <a:alpha val="0"/>
                    </a:schemeClr>
                  </a:gs>
                </a:gsLst>
                <a:lin ang="5400000" scaled="1"/>
              </a:gradFill>
              <a:prstDash val="solid"/>
              <a:miter lim="800000"/>
              <a:headEnd type="none" w="sm" len="sm"/>
              <a:tailEnd type="none" w="sm" len="sm"/>
            </a:ln>
          </p:spPr>
        </p:cxnSp>
        <p:cxnSp>
          <p:nvCxnSpPr>
            <p:cNvPr id="16" name="Google Shape;184;g2fe79a45527_0_1">
              <a:extLst>
                <a:ext uri="{FF2B5EF4-FFF2-40B4-BE49-F238E27FC236}">
                  <a16:creationId xmlns:a16="http://schemas.microsoft.com/office/drawing/2014/main" id="{56F94EE9-6EDB-D909-E5F2-9E7547513233}"/>
                </a:ext>
              </a:extLst>
            </p:cNvPr>
            <p:cNvCxnSpPr/>
            <p:nvPr/>
          </p:nvCxnSpPr>
          <p:spPr>
            <a:xfrm>
              <a:off x="5118096" y="1391935"/>
              <a:ext cx="0" cy="3064692"/>
            </a:xfrm>
            <a:prstGeom prst="straightConnector1">
              <a:avLst/>
            </a:prstGeom>
            <a:noFill/>
            <a:ln w="15875" cap="flat" cmpd="sng">
              <a:gradFill>
                <a:gsLst>
                  <a:gs pos="0">
                    <a:schemeClr val="tx1">
                      <a:alpha val="0"/>
                    </a:schemeClr>
                  </a:gs>
                  <a:gs pos="20000">
                    <a:schemeClr val="tx1">
                      <a:alpha val="15000"/>
                    </a:schemeClr>
                  </a:gs>
                  <a:gs pos="82000">
                    <a:schemeClr val="tx1">
                      <a:alpha val="15000"/>
                    </a:schemeClr>
                  </a:gs>
                  <a:gs pos="100000">
                    <a:schemeClr val="tx1">
                      <a:alpha val="0"/>
                    </a:schemeClr>
                  </a:gs>
                </a:gsLst>
                <a:lin ang="5400000" scaled="1"/>
              </a:gradFill>
              <a:prstDash val="solid"/>
              <a:miter lim="800000"/>
              <a:headEnd type="none" w="sm" len="sm"/>
              <a:tailEnd type="none" w="sm" len="sm"/>
            </a:ln>
          </p:spPr>
        </p:cxnSp>
        <p:cxnSp>
          <p:nvCxnSpPr>
            <p:cNvPr id="17" name="Google Shape;184;g2fe79a45527_0_1">
              <a:extLst>
                <a:ext uri="{FF2B5EF4-FFF2-40B4-BE49-F238E27FC236}">
                  <a16:creationId xmlns:a16="http://schemas.microsoft.com/office/drawing/2014/main" id="{3B17DA1D-9ECD-00E6-E68C-B979983188D5}"/>
                </a:ext>
              </a:extLst>
            </p:cNvPr>
            <p:cNvCxnSpPr/>
            <p:nvPr/>
          </p:nvCxnSpPr>
          <p:spPr>
            <a:xfrm>
              <a:off x="6073658" y="1391935"/>
              <a:ext cx="0" cy="3064692"/>
            </a:xfrm>
            <a:prstGeom prst="straightConnector1">
              <a:avLst/>
            </a:prstGeom>
            <a:noFill/>
            <a:ln w="15875" cap="flat" cmpd="sng">
              <a:gradFill>
                <a:gsLst>
                  <a:gs pos="0">
                    <a:schemeClr val="tx1">
                      <a:alpha val="0"/>
                    </a:schemeClr>
                  </a:gs>
                  <a:gs pos="20000">
                    <a:schemeClr val="tx1">
                      <a:alpha val="15000"/>
                    </a:schemeClr>
                  </a:gs>
                  <a:gs pos="82000">
                    <a:schemeClr val="tx1">
                      <a:alpha val="15000"/>
                    </a:schemeClr>
                  </a:gs>
                  <a:gs pos="100000">
                    <a:schemeClr val="tx1">
                      <a:alpha val="0"/>
                    </a:schemeClr>
                  </a:gs>
                </a:gsLst>
                <a:lin ang="5400000" scaled="1"/>
              </a:gradFill>
              <a:prstDash val="solid"/>
              <a:miter lim="800000"/>
              <a:headEnd type="none" w="sm" len="sm"/>
              <a:tailEnd type="none" w="sm" len="sm"/>
            </a:ln>
          </p:spPr>
        </p:cxnSp>
        <p:cxnSp>
          <p:nvCxnSpPr>
            <p:cNvPr id="18" name="Google Shape;184;g2fe79a45527_0_1">
              <a:extLst>
                <a:ext uri="{FF2B5EF4-FFF2-40B4-BE49-F238E27FC236}">
                  <a16:creationId xmlns:a16="http://schemas.microsoft.com/office/drawing/2014/main" id="{7F7CF687-EC28-689E-C516-9104FCC498D6}"/>
                </a:ext>
              </a:extLst>
            </p:cNvPr>
            <p:cNvCxnSpPr/>
            <p:nvPr/>
          </p:nvCxnSpPr>
          <p:spPr>
            <a:xfrm>
              <a:off x="7143268" y="1391935"/>
              <a:ext cx="0" cy="3064692"/>
            </a:xfrm>
            <a:prstGeom prst="straightConnector1">
              <a:avLst/>
            </a:prstGeom>
            <a:noFill/>
            <a:ln w="15875" cap="flat" cmpd="sng">
              <a:gradFill>
                <a:gsLst>
                  <a:gs pos="0">
                    <a:schemeClr val="tx1">
                      <a:alpha val="0"/>
                    </a:schemeClr>
                  </a:gs>
                  <a:gs pos="20000">
                    <a:schemeClr val="tx1">
                      <a:alpha val="15000"/>
                    </a:schemeClr>
                  </a:gs>
                  <a:gs pos="82000">
                    <a:schemeClr val="tx1">
                      <a:alpha val="15000"/>
                    </a:schemeClr>
                  </a:gs>
                  <a:gs pos="100000">
                    <a:schemeClr val="tx1">
                      <a:alpha val="0"/>
                    </a:schemeClr>
                  </a:gs>
                </a:gsLst>
                <a:lin ang="5400000" scaled="1"/>
              </a:gradFill>
              <a:prstDash val="solid"/>
              <a:miter lim="800000"/>
              <a:headEnd type="none" w="sm" len="sm"/>
              <a:tailEnd type="none" w="sm" len="sm"/>
            </a:ln>
          </p:spPr>
        </p:cxnSp>
      </p:grpSp>
      <p:grpSp>
        <p:nvGrpSpPr>
          <p:cNvPr id="20" name="Groupe 19">
            <a:extLst>
              <a:ext uri="{FF2B5EF4-FFF2-40B4-BE49-F238E27FC236}">
                <a16:creationId xmlns:a16="http://schemas.microsoft.com/office/drawing/2014/main" id="{FDC74DDC-992B-A0E4-9C24-8F4869C8E49D}"/>
              </a:ext>
            </a:extLst>
          </p:cNvPr>
          <p:cNvGrpSpPr/>
          <p:nvPr/>
        </p:nvGrpSpPr>
        <p:grpSpPr>
          <a:xfrm>
            <a:off x="8642712" y="6055449"/>
            <a:ext cx="5643824" cy="2598318"/>
            <a:chOff x="4321356" y="1391935"/>
            <a:chExt cx="2821912" cy="3064692"/>
          </a:xfrm>
        </p:grpSpPr>
        <p:cxnSp>
          <p:nvCxnSpPr>
            <p:cNvPr id="21" name="Google Shape;184;g2fe79a45527_0_1">
              <a:extLst>
                <a:ext uri="{FF2B5EF4-FFF2-40B4-BE49-F238E27FC236}">
                  <a16:creationId xmlns:a16="http://schemas.microsoft.com/office/drawing/2014/main" id="{AB313142-F0E1-704E-7920-AEE1AB646EEC}"/>
                </a:ext>
              </a:extLst>
            </p:cNvPr>
            <p:cNvCxnSpPr/>
            <p:nvPr/>
          </p:nvCxnSpPr>
          <p:spPr>
            <a:xfrm>
              <a:off x="4321356" y="1391935"/>
              <a:ext cx="0" cy="3064692"/>
            </a:xfrm>
            <a:prstGeom prst="straightConnector1">
              <a:avLst/>
            </a:prstGeom>
            <a:noFill/>
            <a:ln w="15875" cap="flat" cmpd="sng">
              <a:gradFill>
                <a:gsLst>
                  <a:gs pos="0">
                    <a:schemeClr val="tx1">
                      <a:alpha val="0"/>
                    </a:schemeClr>
                  </a:gs>
                  <a:gs pos="20000">
                    <a:schemeClr val="tx1">
                      <a:alpha val="15000"/>
                    </a:schemeClr>
                  </a:gs>
                  <a:gs pos="82000">
                    <a:schemeClr val="tx1">
                      <a:alpha val="15000"/>
                    </a:schemeClr>
                  </a:gs>
                  <a:gs pos="100000">
                    <a:schemeClr val="tx1">
                      <a:alpha val="0"/>
                    </a:schemeClr>
                  </a:gs>
                </a:gsLst>
                <a:lin ang="5400000" scaled="1"/>
              </a:gradFill>
              <a:prstDash val="solid"/>
              <a:miter lim="800000"/>
              <a:headEnd type="none" w="sm" len="sm"/>
              <a:tailEnd type="none" w="sm" len="sm"/>
            </a:ln>
          </p:spPr>
        </p:cxnSp>
        <p:cxnSp>
          <p:nvCxnSpPr>
            <p:cNvPr id="22" name="Google Shape;184;g2fe79a45527_0_1">
              <a:extLst>
                <a:ext uri="{FF2B5EF4-FFF2-40B4-BE49-F238E27FC236}">
                  <a16:creationId xmlns:a16="http://schemas.microsoft.com/office/drawing/2014/main" id="{720EF1E8-8019-BF3C-1257-F4E5F61DA0A7}"/>
                </a:ext>
              </a:extLst>
            </p:cNvPr>
            <p:cNvCxnSpPr/>
            <p:nvPr/>
          </p:nvCxnSpPr>
          <p:spPr>
            <a:xfrm>
              <a:off x="5118096" y="1391935"/>
              <a:ext cx="0" cy="3064692"/>
            </a:xfrm>
            <a:prstGeom prst="straightConnector1">
              <a:avLst/>
            </a:prstGeom>
            <a:noFill/>
            <a:ln w="15875" cap="flat" cmpd="sng">
              <a:gradFill>
                <a:gsLst>
                  <a:gs pos="0">
                    <a:schemeClr val="tx1">
                      <a:alpha val="0"/>
                    </a:schemeClr>
                  </a:gs>
                  <a:gs pos="20000">
                    <a:schemeClr val="tx1">
                      <a:alpha val="15000"/>
                    </a:schemeClr>
                  </a:gs>
                  <a:gs pos="82000">
                    <a:schemeClr val="tx1">
                      <a:alpha val="15000"/>
                    </a:schemeClr>
                  </a:gs>
                  <a:gs pos="100000">
                    <a:schemeClr val="tx1">
                      <a:alpha val="0"/>
                    </a:schemeClr>
                  </a:gs>
                </a:gsLst>
                <a:lin ang="5400000" scaled="1"/>
              </a:gradFill>
              <a:prstDash val="solid"/>
              <a:miter lim="800000"/>
              <a:headEnd type="none" w="sm" len="sm"/>
              <a:tailEnd type="none" w="sm" len="sm"/>
            </a:ln>
          </p:spPr>
        </p:cxnSp>
        <p:cxnSp>
          <p:nvCxnSpPr>
            <p:cNvPr id="23" name="Google Shape;184;g2fe79a45527_0_1">
              <a:extLst>
                <a:ext uri="{FF2B5EF4-FFF2-40B4-BE49-F238E27FC236}">
                  <a16:creationId xmlns:a16="http://schemas.microsoft.com/office/drawing/2014/main" id="{516A93DB-61E2-AFBA-012D-3E006CF7CEDA}"/>
                </a:ext>
              </a:extLst>
            </p:cNvPr>
            <p:cNvCxnSpPr/>
            <p:nvPr/>
          </p:nvCxnSpPr>
          <p:spPr>
            <a:xfrm>
              <a:off x="6073658" y="1391935"/>
              <a:ext cx="0" cy="3064692"/>
            </a:xfrm>
            <a:prstGeom prst="straightConnector1">
              <a:avLst/>
            </a:prstGeom>
            <a:noFill/>
            <a:ln w="15875" cap="flat" cmpd="sng">
              <a:gradFill>
                <a:gsLst>
                  <a:gs pos="0">
                    <a:schemeClr val="tx1">
                      <a:alpha val="0"/>
                    </a:schemeClr>
                  </a:gs>
                  <a:gs pos="20000">
                    <a:schemeClr val="tx1">
                      <a:alpha val="15000"/>
                    </a:schemeClr>
                  </a:gs>
                  <a:gs pos="82000">
                    <a:schemeClr val="tx1">
                      <a:alpha val="15000"/>
                    </a:schemeClr>
                  </a:gs>
                  <a:gs pos="100000">
                    <a:schemeClr val="tx1">
                      <a:alpha val="0"/>
                    </a:schemeClr>
                  </a:gs>
                </a:gsLst>
                <a:lin ang="5400000" scaled="1"/>
              </a:gradFill>
              <a:prstDash val="solid"/>
              <a:miter lim="800000"/>
              <a:headEnd type="none" w="sm" len="sm"/>
              <a:tailEnd type="none" w="sm" len="sm"/>
            </a:ln>
          </p:spPr>
        </p:cxnSp>
        <p:cxnSp>
          <p:nvCxnSpPr>
            <p:cNvPr id="24" name="Google Shape;184;g2fe79a45527_0_1">
              <a:extLst>
                <a:ext uri="{FF2B5EF4-FFF2-40B4-BE49-F238E27FC236}">
                  <a16:creationId xmlns:a16="http://schemas.microsoft.com/office/drawing/2014/main" id="{722E2B6E-73B4-9E8C-ECA3-09F18CCD6EAE}"/>
                </a:ext>
              </a:extLst>
            </p:cNvPr>
            <p:cNvCxnSpPr/>
            <p:nvPr/>
          </p:nvCxnSpPr>
          <p:spPr>
            <a:xfrm>
              <a:off x="7143268" y="1391935"/>
              <a:ext cx="0" cy="3064692"/>
            </a:xfrm>
            <a:prstGeom prst="straightConnector1">
              <a:avLst/>
            </a:prstGeom>
            <a:noFill/>
            <a:ln w="15875" cap="flat" cmpd="sng">
              <a:gradFill>
                <a:gsLst>
                  <a:gs pos="0">
                    <a:schemeClr val="tx1">
                      <a:alpha val="0"/>
                    </a:schemeClr>
                  </a:gs>
                  <a:gs pos="20000">
                    <a:schemeClr val="tx1">
                      <a:alpha val="15000"/>
                    </a:schemeClr>
                  </a:gs>
                  <a:gs pos="82000">
                    <a:schemeClr val="tx1">
                      <a:alpha val="15000"/>
                    </a:schemeClr>
                  </a:gs>
                  <a:gs pos="100000">
                    <a:schemeClr val="tx1">
                      <a:alpha val="0"/>
                    </a:schemeClr>
                  </a:gs>
                </a:gsLst>
                <a:lin ang="5400000" scaled="1"/>
              </a:gradFill>
              <a:prstDash val="solid"/>
              <a:miter lim="800000"/>
              <a:headEnd type="none" w="sm" len="sm"/>
              <a:tailEnd type="none" w="sm" len="sm"/>
            </a:ln>
          </p:spPr>
        </p:cxnSp>
      </p:grpSp>
    </p:spTree>
    <p:extLst>
      <p:ext uri="{BB962C8B-B14F-4D97-AF65-F5344CB8AC3E}">
        <p14:creationId xmlns:p14="http://schemas.microsoft.com/office/powerpoint/2010/main" val="3763336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49" name="Rectangle 48">
            <a:extLst>
              <a:ext uri="{FF2B5EF4-FFF2-40B4-BE49-F238E27FC236}">
                <a16:creationId xmlns:a16="http://schemas.microsoft.com/office/drawing/2014/main" id="{024481E6-9C0A-EB80-207C-EC8E32E2AD3B}"/>
              </a:ext>
            </a:extLst>
          </p:cNvPr>
          <p:cNvSpPr/>
          <p:nvPr/>
        </p:nvSpPr>
        <p:spPr>
          <a:xfrm flipV="1">
            <a:off x="0" y="-153434"/>
            <a:ext cx="18288000" cy="916432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756">
              <a:buClr>
                <a:srgbClr val="000000"/>
              </a:buClr>
              <a:defRPr/>
            </a:pPr>
            <a:endParaRPr lang="fr-FR" sz="2800" kern="0" dirty="0">
              <a:solidFill>
                <a:srgbClr val="FFFFFF"/>
              </a:solidFill>
              <a:latin typeface="Arial"/>
              <a:sym typeface="Arial"/>
            </a:endParaRPr>
          </a:p>
        </p:txBody>
      </p:sp>
      <p:pic>
        <p:nvPicPr>
          <p:cNvPr id="58" name="Image 57">
            <a:extLst>
              <a:ext uri="{FF2B5EF4-FFF2-40B4-BE49-F238E27FC236}">
                <a16:creationId xmlns:a16="http://schemas.microsoft.com/office/drawing/2014/main" id="{73B7090C-D51B-E31A-C089-7BD611C10F34}"/>
              </a:ext>
            </a:extLst>
          </p:cNvPr>
          <p:cNvPicPr>
            <a:picLocks noChangeAspect="1"/>
          </p:cNvPicPr>
          <p:nvPr/>
        </p:nvPicPr>
        <p:blipFill>
          <a:blip r:embed="rId3">
            <a:alphaModFix amt="37000"/>
          </a:blip>
          <a:stretch>
            <a:fillRect/>
          </a:stretch>
        </p:blipFill>
        <p:spPr>
          <a:xfrm>
            <a:off x="-22034" y="5750806"/>
            <a:ext cx="2734828" cy="4436716"/>
          </a:xfrm>
          <a:prstGeom prst="rect">
            <a:avLst/>
          </a:prstGeom>
        </p:spPr>
      </p:pic>
      <p:grpSp>
        <p:nvGrpSpPr>
          <p:cNvPr id="692" name="Groupe 691">
            <a:extLst>
              <a:ext uri="{FF2B5EF4-FFF2-40B4-BE49-F238E27FC236}">
                <a16:creationId xmlns:a16="http://schemas.microsoft.com/office/drawing/2014/main" id="{316B9B58-C137-B75B-AEB0-2C679EACDA3B}"/>
              </a:ext>
            </a:extLst>
          </p:cNvPr>
          <p:cNvGrpSpPr/>
          <p:nvPr/>
        </p:nvGrpSpPr>
        <p:grpSpPr>
          <a:xfrm>
            <a:off x="1740668" y="9325200"/>
            <a:ext cx="13154140" cy="754596"/>
            <a:chOff x="283494" y="4617560"/>
            <a:chExt cx="7362212" cy="422338"/>
          </a:xfrm>
        </p:grpSpPr>
        <p:pic>
          <p:nvPicPr>
            <p:cNvPr id="569" name="Google Shape;569;p37" descr="Résultat de recherche d'images pour &quot;pret d'honneur PHAR réseau entreprendre&quot;"/>
            <p:cNvPicPr preferRelativeResize="0"/>
            <p:nvPr/>
          </p:nvPicPr>
          <p:blipFill rotWithShape="1">
            <a:blip r:embed="rId4">
              <a:alphaModFix/>
            </a:blip>
            <a:srcRect l="15214" r="18038"/>
            <a:stretch/>
          </p:blipFill>
          <p:spPr>
            <a:xfrm>
              <a:off x="1087177" y="4636296"/>
              <a:ext cx="419100" cy="355499"/>
            </a:xfrm>
            <a:prstGeom prst="rect">
              <a:avLst/>
            </a:prstGeom>
            <a:noFill/>
            <a:ln>
              <a:noFill/>
            </a:ln>
          </p:spPr>
        </p:pic>
        <p:pic>
          <p:nvPicPr>
            <p:cNvPr id="564" name="Google Shape;564;p37" descr="RÃ©sultat de recherche d'images pour &quot;technopole brest iroise&quot;"/>
            <p:cNvPicPr preferRelativeResize="0"/>
            <p:nvPr/>
          </p:nvPicPr>
          <p:blipFill rotWithShape="1">
            <a:blip r:embed="rId5">
              <a:alphaModFix/>
            </a:blip>
            <a:srcRect t="16429" b="19604"/>
            <a:stretch/>
          </p:blipFill>
          <p:spPr>
            <a:xfrm>
              <a:off x="1567010" y="4625593"/>
              <a:ext cx="570804" cy="365126"/>
            </a:xfrm>
            <a:prstGeom prst="rect">
              <a:avLst/>
            </a:prstGeom>
            <a:noFill/>
            <a:ln>
              <a:noFill/>
            </a:ln>
          </p:spPr>
        </p:pic>
        <p:pic>
          <p:nvPicPr>
            <p:cNvPr id="566" name="Google Shape;566;p37" descr="Résultat de recherche d'images pour &quot;logo BPI&quot;"/>
            <p:cNvPicPr preferRelativeResize="0"/>
            <p:nvPr/>
          </p:nvPicPr>
          <p:blipFill rotWithShape="1">
            <a:blip r:embed="rId6">
              <a:alphaModFix/>
            </a:blip>
            <a:srcRect/>
            <a:stretch/>
          </p:blipFill>
          <p:spPr>
            <a:xfrm>
              <a:off x="2625183" y="4750679"/>
              <a:ext cx="472954" cy="126732"/>
            </a:xfrm>
            <a:prstGeom prst="rect">
              <a:avLst/>
            </a:prstGeom>
            <a:noFill/>
            <a:ln>
              <a:noFill/>
            </a:ln>
          </p:spPr>
        </p:pic>
        <p:grpSp>
          <p:nvGrpSpPr>
            <p:cNvPr id="47" name="Groupe 46">
              <a:extLst>
                <a:ext uri="{FF2B5EF4-FFF2-40B4-BE49-F238E27FC236}">
                  <a16:creationId xmlns:a16="http://schemas.microsoft.com/office/drawing/2014/main" id="{E55F71D9-6687-1C48-87A2-7543FCD822B2}"/>
                </a:ext>
              </a:extLst>
            </p:cNvPr>
            <p:cNvGrpSpPr/>
            <p:nvPr/>
          </p:nvGrpSpPr>
          <p:grpSpPr>
            <a:xfrm>
              <a:off x="283494" y="4617560"/>
              <a:ext cx="742950" cy="422338"/>
              <a:chOff x="206375" y="4547009"/>
              <a:chExt cx="742950" cy="422338"/>
            </a:xfrm>
          </p:grpSpPr>
          <p:pic>
            <p:nvPicPr>
              <p:cNvPr id="565" name="Google Shape;565;p37"/>
              <p:cNvPicPr preferRelativeResize="0"/>
              <p:nvPr/>
            </p:nvPicPr>
            <p:blipFill rotWithShape="1">
              <a:blip r:embed="rId7">
                <a:clrChange>
                  <a:clrFrom>
                    <a:srgbClr val="FEFEFE"/>
                  </a:clrFrom>
                  <a:clrTo>
                    <a:srgbClr val="FEFEFE">
                      <a:alpha val="0"/>
                    </a:srgbClr>
                  </a:clrTo>
                </a:clrChange>
                <a:alphaModFix/>
              </a:blip>
              <a:srcRect l="8605" t="20775" r="9271" b="19789"/>
              <a:stretch/>
            </p:blipFill>
            <p:spPr>
              <a:xfrm>
                <a:off x="206375" y="4547009"/>
                <a:ext cx="742950" cy="228600"/>
              </a:xfrm>
              <a:prstGeom prst="rect">
                <a:avLst/>
              </a:prstGeom>
              <a:noFill/>
              <a:ln>
                <a:noFill/>
              </a:ln>
            </p:spPr>
          </p:pic>
          <p:pic>
            <p:nvPicPr>
              <p:cNvPr id="567" name="Google Shape;567;p37" descr="Résultat de recherche d'images pour &quot;emergys logo&quot;"/>
              <p:cNvPicPr preferRelativeResize="0"/>
              <p:nvPr/>
            </p:nvPicPr>
            <p:blipFill rotWithShape="1">
              <a:blip r:embed="rId8">
                <a:alphaModFix/>
              </a:blip>
              <a:srcRect/>
              <a:stretch/>
            </p:blipFill>
            <p:spPr>
              <a:xfrm>
                <a:off x="286288" y="4814205"/>
                <a:ext cx="589145" cy="155142"/>
              </a:xfrm>
              <a:prstGeom prst="rect">
                <a:avLst/>
              </a:prstGeom>
              <a:noFill/>
              <a:ln>
                <a:noFill/>
              </a:ln>
            </p:spPr>
          </p:pic>
        </p:grpSp>
        <p:pic>
          <p:nvPicPr>
            <p:cNvPr id="568" name="Google Shape;568;p37" descr="Résultat de recherche d'images pour &quot;région bretagne logo&quot;"/>
            <p:cNvPicPr preferRelativeResize="0"/>
            <p:nvPr/>
          </p:nvPicPr>
          <p:blipFill rotWithShape="1">
            <a:blip r:embed="rId9">
              <a:alphaModFix/>
            </a:blip>
            <a:srcRect l="23866" t="8051" r="20912" b="9453"/>
            <a:stretch/>
          </p:blipFill>
          <p:spPr>
            <a:xfrm>
              <a:off x="2198547" y="4632249"/>
              <a:ext cx="365903" cy="363593"/>
            </a:xfrm>
            <a:prstGeom prst="rect">
              <a:avLst/>
            </a:prstGeom>
            <a:noFill/>
            <a:ln>
              <a:noFill/>
            </a:ln>
          </p:spPr>
        </p:pic>
        <p:pic>
          <p:nvPicPr>
            <p:cNvPr id="570" name="Google Shape;570;p37" descr="Institut des sciences du vivant Frédéric Joliot - Un chercheur du  CEA-Joliot, partenaire d'un projet d'innovation thérapeutique récompensé  par le concours i-Lab"/>
            <p:cNvPicPr preferRelativeResize="0"/>
            <p:nvPr/>
          </p:nvPicPr>
          <p:blipFill rotWithShape="1">
            <a:blip r:embed="rId10">
              <a:alphaModFix/>
            </a:blip>
            <a:srcRect/>
            <a:stretch/>
          </p:blipFill>
          <p:spPr>
            <a:xfrm>
              <a:off x="3158870" y="4701147"/>
              <a:ext cx="392363" cy="225797"/>
            </a:xfrm>
            <a:prstGeom prst="rect">
              <a:avLst/>
            </a:prstGeom>
            <a:noFill/>
            <a:ln>
              <a:noFill/>
            </a:ln>
          </p:spPr>
        </p:pic>
        <p:pic>
          <p:nvPicPr>
            <p:cNvPr id="571" name="Google Shape;571;p37" descr="France 2030 : ouverture de la dixième vague du concours d'innovation  &quot;i-nov&quot;, thématique sante | G_NIUS"/>
            <p:cNvPicPr preferRelativeResize="0"/>
            <p:nvPr/>
          </p:nvPicPr>
          <p:blipFill rotWithShape="1">
            <a:blip r:embed="rId11">
              <a:alphaModFix/>
            </a:blip>
            <a:srcRect/>
            <a:stretch/>
          </p:blipFill>
          <p:spPr>
            <a:xfrm>
              <a:off x="3611966" y="4703191"/>
              <a:ext cx="445274" cy="221709"/>
            </a:xfrm>
            <a:prstGeom prst="rect">
              <a:avLst/>
            </a:prstGeom>
            <a:noFill/>
            <a:ln>
              <a:noFill/>
            </a:ln>
          </p:spPr>
        </p:pic>
        <p:pic>
          <p:nvPicPr>
            <p:cNvPr id="572" name="Google Shape;572;p37" descr="Beneficiary of HORIZON grant: Women TechEU — HALODERMA"/>
            <p:cNvPicPr preferRelativeResize="0"/>
            <p:nvPr/>
          </p:nvPicPr>
          <p:blipFill rotWithShape="1">
            <a:blip r:embed="rId12">
              <a:alphaModFix/>
            </a:blip>
            <a:srcRect/>
            <a:stretch/>
          </p:blipFill>
          <p:spPr>
            <a:xfrm>
              <a:off x="4117973" y="4642818"/>
              <a:ext cx="342454" cy="342454"/>
            </a:xfrm>
            <a:prstGeom prst="roundRect">
              <a:avLst>
                <a:gd name="adj" fmla="val 9250"/>
              </a:avLst>
            </a:prstGeom>
            <a:noFill/>
            <a:ln>
              <a:noFill/>
            </a:ln>
          </p:spPr>
        </p:pic>
        <p:pic>
          <p:nvPicPr>
            <p:cNvPr id="573" name="Google Shape;573;p37"/>
            <p:cNvPicPr preferRelativeResize="0"/>
            <p:nvPr/>
          </p:nvPicPr>
          <p:blipFill>
            <a:blip r:embed="rId13">
              <a:alphaModFix/>
            </a:blip>
            <a:stretch>
              <a:fillRect/>
            </a:stretch>
          </p:blipFill>
          <p:spPr>
            <a:xfrm>
              <a:off x="5242853" y="4714230"/>
              <a:ext cx="471739" cy="199630"/>
            </a:xfrm>
            <a:prstGeom prst="rect">
              <a:avLst/>
            </a:prstGeom>
            <a:noFill/>
            <a:ln>
              <a:noFill/>
            </a:ln>
          </p:spPr>
        </p:pic>
        <p:pic>
          <p:nvPicPr>
            <p:cNvPr id="574" name="Google Shape;574;p37"/>
            <p:cNvPicPr preferRelativeResize="0"/>
            <p:nvPr/>
          </p:nvPicPr>
          <p:blipFill>
            <a:blip r:embed="rId14">
              <a:alphaModFix/>
            </a:blip>
            <a:stretch>
              <a:fillRect/>
            </a:stretch>
          </p:blipFill>
          <p:spPr>
            <a:xfrm>
              <a:off x="6861559" y="4727673"/>
              <a:ext cx="784147" cy="172745"/>
            </a:xfrm>
            <a:prstGeom prst="rect">
              <a:avLst/>
            </a:prstGeom>
            <a:solidFill>
              <a:srgbClr val="CCFFCC"/>
            </a:solidFill>
            <a:ln>
              <a:noFill/>
            </a:ln>
          </p:spPr>
        </p:pic>
        <p:pic>
          <p:nvPicPr>
            <p:cNvPr id="575" name="Google Shape;575;p37"/>
            <p:cNvPicPr preferRelativeResize="0"/>
            <p:nvPr/>
          </p:nvPicPr>
          <p:blipFill rotWithShape="1">
            <a:blip r:embed="rId15">
              <a:alphaModFix/>
            </a:blip>
            <a:srcRect t="25026" b="24588"/>
            <a:stretch/>
          </p:blipFill>
          <p:spPr>
            <a:xfrm>
              <a:off x="4521160" y="4647538"/>
              <a:ext cx="660960" cy="333014"/>
            </a:xfrm>
            <a:prstGeom prst="rect">
              <a:avLst/>
            </a:prstGeom>
            <a:noFill/>
            <a:ln>
              <a:noFill/>
            </a:ln>
          </p:spPr>
        </p:pic>
        <p:pic>
          <p:nvPicPr>
            <p:cNvPr id="576" name="Google Shape;576;p37"/>
            <p:cNvPicPr preferRelativeResize="0"/>
            <p:nvPr/>
          </p:nvPicPr>
          <p:blipFill>
            <a:blip r:embed="rId16">
              <a:alphaModFix/>
            </a:blip>
            <a:stretch>
              <a:fillRect/>
            </a:stretch>
          </p:blipFill>
          <p:spPr>
            <a:xfrm>
              <a:off x="6424135" y="4625697"/>
              <a:ext cx="376696" cy="376696"/>
            </a:xfrm>
            <a:prstGeom prst="rect">
              <a:avLst/>
            </a:prstGeom>
            <a:noFill/>
            <a:ln>
              <a:noFill/>
            </a:ln>
          </p:spPr>
        </p:pic>
        <p:grpSp>
          <p:nvGrpSpPr>
            <p:cNvPr id="48" name="Groupe 47">
              <a:extLst>
                <a:ext uri="{FF2B5EF4-FFF2-40B4-BE49-F238E27FC236}">
                  <a16:creationId xmlns:a16="http://schemas.microsoft.com/office/drawing/2014/main" id="{67260102-8A62-B500-5F08-1369028DF444}"/>
                </a:ext>
              </a:extLst>
            </p:cNvPr>
            <p:cNvGrpSpPr/>
            <p:nvPr/>
          </p:nvGrpSpPr>
          <p:grpSpPr>
            <a:xfrm>
              <a:off x="5775325" y="4674095"/>
              <a:ext cx="588077" cy="279900"/>
              <a:chOff x="5821259" y="4630886"/>
              <a:chExt cx="588077" cy="279900"/>
            </a:xfrm>
          </p:grpSpPr>
          <p:pic>
            <p:nvPicPr>
              <p:cNvPr id="577" name="Google Shape;577;p37"/>
              <p:cNvPicPr preferRelativeResize="0"/>
              <p:nvPr/>
            </p:nvPicPr>
            <p:blipFill rotWithShape="1">
              <a:blip r:embed="rId17">
                <a:alphaModFix/>
              </a:blip>
              <a:srcRect l="4316" t="35736" r="4045" b="40026"/>
              <a:stretch/>
            </p:blipFill>
            <p:spPr>
              <a:xfrm>
                <a:off x="5908450" y="4630886"/>
                <a:ext cx="413694" cy="109415"/>
              </a:xfrm>
              <a:prstGeom prst="rect">
                <a:avLst/>
              </a:prstGeom>
              <a:noFill/>
              <a:ln>
                <a:noFill/>
              </a:ln>
            </p:spPr>
          </p:pic>
          <p:pic>
            <p:nvPicPr>
              <p:cNvPr id="578" name="Google Shape;578;p37"/>
              <p:cNvPicPr preferRelativeResize="0"/>
              <p:nvPr/>
            </p:nvPicPr>
            <p:blipFill rotWithShape="1">
              <a:blip r:embed="rId18">
                <a:alphaModFix/>
              </a:blip>
              <a:srcRect l="15888" t="42166" r="11925" b="44604"/>
              <a:stretch/>
            </p:blipFill>
            <p:spPr>
              <a:xfrm>
                <a:off x="5821259" y="4803024"/>
                <a:ext cx="588077" cy="107762"/>
              </a:xfrm>
              <a:prstGeom prst="rect">
                <a:avLst/>
              </a:prstGeom>
              <a:noFill/>
              <a:ln>
                <a:noFill/>
              </a:ln>
            </p:spPr>
          </p:pic>
        </p:grpSp>
      </p:grpSp>
      <p:sp>
        <p:nvSpPr>
          <p:cNvPr id="13" name="Google Shape;96;p3">
            <a:extLst>
              <a:ext uri="{FF2B5EF4-FFF2-40B4-BE49-F238E27FC236}">
                <a16:creationId xmlns:a16="http://schemas.microsoft.com/office/drawing/2014/main" id="{D1F4F12F-3AE1-DED2-D5CD-961A8A04E8B7}"/>
              </a:ext>
            </a:extLst>
          </p:cNvPr>
          <p:cNvSpPr txBox="1"/>
          <p:nvPr/>
        </p:nvSpPr>
        <p:spPr>
          <a:xfrm>
            <a:off x="2011420" y="808145"/>
            <a:ext cx="15181948" cy="589905"/>
          </a:xfrm>
          <a:prstGeom prst="rect">
            <a:avLst/>
          </a:prstGeom>
          <a:noFill/>
          <a:ln>
            <a:noFill/>
          </a:ln>
        </p:spPr>
        <p:txBody>
          <a:bodyPr spcFirstLastPara="1" wrap="square" lIns="0" tIns="0" rIns="0" bIns="0" anchor="t" anchorCtr="0">
            <a:spAutoFit/>
          </a:bodyPr>
          <a:lstStyle/>
          <a:p>
            <a:pPr defTabSz="1828756">
              <a:lnSpc>
                <a:spcPts val="4600"/>
              </a:lnSpc>
              <a:buClr>
                <a:srgbClr val="000000"/>
              </a:buClr>
              <a:buSzPts val="1200"/>
              <a:defRPr/>
            </a:pPr>
            <a:r>
              <a:rPr lang="fr-FR" sz="4000" kern="0" dirty="0">
                <a:solidFill>
                  <a:srgbClr val="404040"/>
                </a:solidFill>
                <a:latin typeface="Montserrat" pitchFamily="2" charset="77"/>
                <a:ea typeface="Montserrat"/>
                <a:cs typeface="Montserrat"/>
                <a:sym typeface="Montserrat"/>
              </a:rPr>
              <a:t>SeaBeLife plans </a:t>
            </a:r>
            <a:r>
              <a:rPr lang="fr-FR" sz="2800" kern="0" dirty="0">
                <a:solidFill>
                  <a:srgbClr val="404040"/>
                </a:solidFill>
                <a:latin typeface="Montserrat" pitchFamily="2" charset="77"/>
                <a:ea typeface="Montserrat"/>
                <a:cs typeface="Montserrat"/>
                <a:sym typeface="Montserrat"/>
              </a:rPr>
              <a:t>to </a:t>
            </a:r>
            <a:r>
              <a:rPr lang="fr-FR" sz="2800" kern="0" dirty="0" err="1">
                <a:solidFill>
                  <a:srgbClr val="404040"/>
                </a:solidFill>
                <a:latin typeface="Montserrat" pitchFamily="2" charset="77"/>
                <a:ea typeface="Montserrat"/>
                <a:cs typeface="Montserrat"/>
                <a:sym typeface="Montserrat"/>
              </a:rPr>
              <a:t>develop</a:t>
            </a:r>
            <a:r>
              <a:rPr lang="fr-FR" sz="2800" kern="0" dirty="0">
                <a:solidFill>
                  <a:srgbClr val="404040"/>
                </a:solidFill>
                <a:latin typeface="Montserrat" pitchFamily="2" charset="77"/>
                <a:ea typeface="Montserrat"/>
                <a:cs typeface="Montserrat"/>
                <a:sym typeface="Montserrat"/>
              </a:rPr>
              <a:t> in </a:t>
            </a:r>
            <a:r>
              <a:rPr lang="fr-FR" sz="2800" kern="0" dirty="0" err="1">
                <a:solidFill>
                  <a:srgbClr val="404040"/>
                </a:solidFill>
                <a:latin typeface="Montserrat" pitchFamily="2" charset="77"/>
                <a:ea typeface="Montserrat"/>
                <a:cs typeface="Montserrat"/>
                <a:sym typeface="Montserrat"/>
              </a:rPr>
              <a:t>parallel</a:t>
            </a:r>
            <a:r>
              <a:rPr lang="fr-FR" sz="2800" kern="0" dirty="0">
                <a:solidFill>
                  <a:srgbClr val="404040"/>
                </a:solidFill>
                <a:latin typeface="Montserrat" pitchFamily="2" charset="77"/>
                <a:ea typeface="Montserrat"/>
                <a:cs typeface="Montserrat"/>
                <a:sym typeface="Montserrat"/>
              </a:rPr>
              <a:t> </a:t>
            </a:r>
            <a:r>
              <a:rPr lang="fr-FR" sz="2800" kern="0" dirty="0" err="1">
                <a:solidFill>
                  <a:srgbClr val="404040"/>
                </a:solidFill>
                <a:latin typeface="Montserrat" pitchFamily="2" charset="77"/>
                <a:ea typeface="Montserrat"/>
                <a:cs typeface="Montserrat"/>
                <a:sym typeface="Montserrat"/>
              </a:rPr>
              <a:t>its</a:t>
            </a:r>
            <a:r>
              <a:rPr lang="fr-FR" sz="2800" kern="0" dirty="0">
                <a:solidFill>
                  <a:srgbClr val="404040"/>
                </a:solidFill>
                <a:latin typeface="Montserrat" pitchFamily="2" charset="77"/>
                <a:ea typeface="Montserrat"/>
                <a:cs typeface="Montserrat"/>
                <a:sym typeface="Montserrat"/>
              </a:rPr>
              <a:t> programs in </a:t>
            </a:r>
            <a:r>
              <a:rPr lang="fr-FR" sz="2800" kern="0" dirty="0" err="1">
                <a:solidFill>
                  <a:srgbClr val="404040"/>
                </a:solidFill>
                <a:latin typeface="Montserrat" pitchFamily="2" charset="77"/>
                <a:ea typeface="Montserrat"/>
                <a:cs typeface="Montserrat"/>
                <a:sym typeface="Montserrat"/>
              </a:rPr>
              <a:t>liver</a:t>
            </a:r>
            <a:r>
              <a:rPr lang="fr-FR" sz="2800" kern="0" dirty="0">
                <a:solidFill>
                  <a:srgbClr val="404040"/>
                </a:solidFill>
                <a:latin typeface="Montserrat" pitchFamily="2" charset="77"/>
                <a:ea typeface="Montserrat"/>
                <a:cs typeface="Montserrat"/>
                <a:sym typeface="Montserrat"/>
              </a:rPr>
              <a:t> and </a:t>
            </a:r>
            <a:r>
              <a:rPr lang="fr-FR" sz="2800" kern="0" dirty="0" err="1">
                <a:solidFill>
                  <a:srgbClr val="404040"/>
                </a:solidFill>
                <a:latin typeface="Montserrat" pitchFamily="2" charset="77"/>
                <a:ea typeface="Montserrat"/>
                <a:cs typeface="Montserrat"/>
                <a:sym typeface="Montserrat"/>
              </a:rPr>
              <a:t>ocular</a:t>
            </a:r>
            <a:r>
              <a:rPr lang="fr-FR" sz="2800" kern="0" dirty="0">
                <a:solidFill>
                  <a:srgbClr val="404040"/>
                </a:solidFill>
                <a:latin typeface="Montserrat" pitchFamily="2" charset="77"/>
                <a:ea typeface="Montserrat"/>
                <a:cs typeface="Montserrat"/>
                <a:sym typeface="Montserrat"/>
              </a:rPr>
              <a:t> </a:t>
            </a:r>
            <a:r>
              <a:rPr lang="fr-FR" sz="2800" kern="0" dirty="0" err="1">
                <a:solidFill>
                  <a:srgbClr val="404040"/>
                </a:solidFill>
                <a:latin typeface="Montserrat" pitchFamily="2" charset="77"/>
                <a:ea typeface="Montserrat"/>
                <a:cs typeface="Montserrat"/>
                <a:sym typeface="Montserrat"/>
              </a:rPr>
              <a:t>diseases</a:t>
            </a:r>
            <a:endParaRPr sz="2800" kern="0" dirty="0">
              <a:solidFill>
                <a:srgbClr val="404040"/>
              </a:solidFill>
              <a:latin typeface="Montserrat" pitchFamily="2" charset="77"/>
              <a:ea typeface="Montserrat"/>
              <a:cs typeface="Montserrat"/>
              <a:sym typeface="Montserrat"/>
            </a:endParaRPr>
          </a:p>
        </p:txBody>
      </p:sp>
      <p:sp>
        <p:nvSpPr>
          <p:cNvPr id="14" name="Google Shape;122;p3">
            <a:extLst>
              <a:ext uri="{FF2B5EF4-FFF2-40B4-BE49-F238E27FC236}">
                <a16:creationId xmlns:a16="http://schemas.microsoft.com/office/drawing/2014/main" id="{276A5C2C-9FF0-1B47-9DEA-0CE67738A90E}"/>
              </a:ext>
            </a:extLst>
          </p:cNvPr>
          <p:cNvSpPr txBox="1">
            <a:spLocks/>
          </p:cNvSpPr>
          <p:nvPr/>
        </p:nvSpPr>
        <p:spPr>
          <a:xfrm flipH="1">
            <a:off x="1002084" y="519840"/>
            <a:ext cx="429448" cy="36933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25400" marR="0" lvl="0"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1pPr>
            <a:lvl2pPr marL="25400" marR="0" lvl="1"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2pPr>
            <a:lvl3pPr marL="25400" marR="0" lvl="2"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3pPr>
            <a:lvl4pPr marL="25400" marR="0" lvl="3"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4pPr>
            <a:lvl5pPr marL="25400" marR="0" lvl="4"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5pPr>
            <a:lvl6pPr marL="25400" marR="0" lvl="5"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6pPr>
            <a:lvl7pPr marL="25400" marR="0" lvl="6"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7pPr>
            <a:lvl8pPr marL="25400" marR="0" lvl="7"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8pPr>
            <a:lvl9pPr marL="25400" marR="0" lvl="8"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9pPr>
          </a:lstStyle>
          <a:p>
            <a:pPr marL="50800" defTabSz="1828756">
              <a:defRPr/>
            </a:pPr>
            <a:fld id="{00000000-1234-1234-1234-123412341234}" type="slidenum">
              <a:rPr lang="fr" sz="2400" b="1" kern="0">
                <a:solidFill>
                  <a:srgbClr val="FF935B"/>
                </a:solidFill>
                <a:latin typeface="Calibri" panose="020F0502020204030204" pitchFamily="34" charset="0"/>
                <a:cs typeface="Calibri" panose="020F0502020204030204" pitchFamily="34" charset="0"/>
              </a:rPr>
              <a:pPr marL="50800" defTabSz="1828756">
                <a:defRPr/>
              </a:pPr>
              <a:t>11</a:t>
            </a:fld>
            <a:endParaRPr lang="fr" sz="2400" b="1" kern="0">
              <a:solidFill>
                <a:srgbClr val="FF935B"/>
              </a:solidFill>
              <a:latin typeface="Calibri" panose="020F0502020204030204" pitchFamily="34" charset="0"/>
              <a:cs typeface="Calibri" panose="020F0502020204030204" pitchFamily="34" charset="0"/>
            </a:endParaRPr>
          </a:p>
        </p:txBody>
      </p:sp>
      <p:sp>
        <p:nvSpPr>
          <p:cNvPr id="15" name="Forme en L 14">
            <a:extLst>
              <a:ext uri="{FF2B5EF4-FFF2-40B4-BE49-F238E27FC236}">
                <a16:creationId xmlns:a16="http://schemas.microsoft.com/office/drawing/2014/main" id="{041873FC-D9FC-DCB5-7A7D-D5147B91AE5C}"/>
              </a:ext>
            </a:extLst>
          </p:cNvPr>
          <p:cNvSpPr/>
          <p:nvPr/>
        </p:nvSpPr>
        <p:spPr>
          <a:xfrm rot="5400000">
            <a:off x="1519437" y="607105"/>
            <a:ext cx="616450" cy="616450"/>
          </a:xfrm>
          <a:prstGeom prst="corner">
            <a:avLst>
              <a:gd name="adj1" fmla="val 20505"/>
              <a:gd name="adj2" fmla="val 18445"/>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756">
              <a:buClr>
                <a:srgbClr val="000000"/>
              </a:buClr>
              <a:defRPr/>
            </a:pPr>
            <a:endParaRPr lang="fr-FR" sz="2800" kern="0">
              <a:solidFill>
                <a:srgbClr val="FFFFFF"/>
              </a:solidFill>
              <a:latin typeface="Arial"/>
              <a:sym typeface="Arial"/>
            </a:endParaRPr>
          </a:p>
        </p:txBody>
      </p:sp>
      <p:sp>
        <p:nvSpPr>
          <p:cNvPr id="24" name="Google Shape;198;g2fe79a45527_0_1">
            <a:extLst>
              <a:ext uri="{FF2B5EF4-FFF2-40B4-BE49-F238E27FC236}">
                <a16:creationId xmlns:a16="http://schemas.microsoft.com/office/drawing/2014/main" id="{66DF7C9E-7417-ACB7-8C70-FBB34B1598A6}"/>
              </a:ext>
            </a:extLst>
          </p:cNvPr>
          <p:cNvSpPr txBox="1"/>
          <p:nvPr/>
        </p:nvSpPr>
        <p:spPr>
          <a:xfrm>
            <a:off x="1156055" y="1889605"/>
            <a:ext cx="1944738" cy="825807"/>
          </a:xfrm>
          <a:prstGeom prst="rect">
            <a:avLst/>
          </a:prstGeom>
          <a:noFill/>
          <a:ln>
            <a:noFill/>
          </a:ln>
        </p:spPr>
        <p:txBody>
          <a:bodyPr spcFirstLastPara="1" wrap="square" lIns="137150" tIns="68550" rIns="162000" bIns="68550" anchor="t" anchorCtr="0">
            <a:spAutoFit/>
          </a:bodyPr>
          <a:lstStyle/>
          <a:p>
            <a:pPr algn="r" defTabSz="1828756">
              <a:buClr>
                <a:srgbClr val="000000"/>
              </a:buClr>
              <a:buSzPts val="1500"/>
              <a:defRPr/>
            </a:pPr>
            <a:r>
              <a:rPr lang="fr" sz="2800" b="1" kern="0" dirty="0">
                <a:solidFill>
                  <a:srgbClr val="41BFE0"/>
                </a:solidFill>
                <a:latin typeface="Montserrat" pitchFamily="2" charset="77"/>
                <a:cs typeface="Arial"/>
                <a:sym typeface="Montserrat"/>
              </a:rPr>
              <a:t>SBL01</a:t>
            </a:r>
          </a:p>
          <a:p>
            <a:pPr algn="r" defTabSz="1828756">
              <a:lnSpc>
                <a:spcPts val="2000"/>
              </a:lnSpc>
              <a:buClr>
                <a:srgbClr val="000000"/>
              </a:buClr>
              <a:buSzPts val="900"/>
              <a:defRPr/>
            </a:pPr>
            <a:r>
              <a:rPr lang="fr-FR" sz="2000" kern="0" dirty="0" err="1">
                <a:solidFill>
                  <a:srgbClr val="41BFE0"/>
                </a:solidFill>
                <a:latin typeface="Montserrat Medium" pitchFamily="2" charset="77"/>
                <a:cs typeface="Arial"/>
                <a:sym typeface="Montserrat"/>
              </a:rPr>
              <a:t>Liver</a:t>
            </a:r>
            <a:r>
              <a:rPr lang="fr-FR" sz="2000" kern="0" dirty="0">
                <a:solidFill>
                  <a:srgbClr val="41BFE0"/>
                </a:solidFill>
                <a:latin typeface="Montserrat Medium" pitchFamily="2" charset="77"/>
                <a:cs typeface="Arial"/>
                <a:sym typeface="Montserrat"/>
              </a:rPr>
              <a:t> injuries</a:t>
            </a:r>
            <a:endParaRPr lang="fr-FR" sz="2000" kern="0" dirty="0">
              <a:solidFill>
                <a:srgbClr val="41BFE0"/>
              </a:solidFill>
              <a:latin typeface="Montserrat Medium" pitchFamily="2" charset="77"/>
              <a:cs typeface="Arial"/>
              <a:sym typeface="Arial"/>
            </a:endParaRPr>
          </a:p>
        </p:txBody>
      </p:sp>
      <p:grpSp>
        <p:nvGrpSpPr>
          <p:cNvPr id="684" name="Groupe 683">
            <a:extLst>
              <a:ext uri="{FF2B5EF4-FFF2-40B4-BE49-F238E27FC236}">
                <a16:creationId xmlns:a16="http://schemas.microsoft.com/office/drawing/2014/main" id="{8F4E0315-B5DF-8D67-0ECB-57A04D11B846}"/>
              </a:ext>
            </a:extLst>
          </p:cNvPr>
          <p:cNvGrpSpPr/>
          <p:nvPr/>
        </p:nvGrpSpPr>
        <p:grpSpPr>
          <a:xfrm>
            <a:off x="1795344" y="2743021"/>
            <a:ext cx="1148068" cy="1029922"/>
            <a:chOff x="986822" y="1462599"/>
            <a:chExt cx="669130" cy="631976"/>
          </a:xfrm>
        </p:grpSpPr>
        <p:sp>
          <p:nvSpPr>
            <p:cNvPr id="23" name="Ellipse 22">
              <a:extLst>
                <a:ext uri="{FF2B5EF4-FFF2-40B4-BE49-F238E27FC236}">
                  <a16:creationId xmlns:a16="http://schemas.microsoft.com/office/drawing/2014/main" id="{D16C148E-4833-F6BA-E789-BB0BC376E372}"/>
                </a:ext>
              </a:extLst>
            </p:cNvPr>
            <p:cNvSpPr/>
            <p:nvPr/>
          </p:nvSpPr>
          <p:spPr>
            <a:xfrm>
              <a:off x="986822" y="1462599"/>
              <a:ext cx="669130" cy="631976"/>
            </a:xfrm>
            <a:prstGeom prst="ellipse">
              <a:avLst/>
            </a:prstGeom>
            <a:solidFill>
              <a:schemeClr val="tx2">
                <a:lumMod val="75000"/>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756">
                <a:buClr>
                  <a:srgbClr val="000000"/>
                </a:buClr>
                <a:defRPr/>
              </a:pPr>
              <a:endParaRPr lang="fr-FR" sz="2800" kern="0">
                <a:solidFill>
                  <a:srgbClr val="FFFFFF"/>
                </a:solidFill>
                <a:latin typeface="Arial"/>
                <a:sym typeface="Arial"/>
              </a:endParaRPr>
            </a:p>
          </p:txBody>
        </p:sp>
        <p:grpSp>
          <p:nvGrpSpPr>
            <p:cNvPr id="25" name="Groupe 24">
              <a:extLst>
                <a:ext uri="{FF2B5EF4-FFF2-40B4-BE49-F238E27FC236}">
                  <a16:creationId xmlns:a16="http://schemas.microsoft.com/office/drawing/2014/main" id="{F968BFA9-CBFD-1811-79D7-81E93BA6DC02}"/>
                </a:ext>
              </a:extLst>
            </p:cNvPr>
            <p:cNvGrpSpPr/>
            <p:nvPr/>
          </p:nvGrpSpPr>
          <p:grpSpPr>
            <a:xfrm>
              <a:off x="1013567" y="1580870"/>
              <a:ext cx="638555" cy="423319"/>
              <a:chOff x="7800455" y="985776"/>
              <a:chExt cx="560070" cy="371287"/>
            </a:xfrm>
          </p:grpSpPr>
          <p:sp>
            <p:nvSpPr>
              <p:cNvPr id="26" name="Google Shape;112;p3">
                <a:extLst>
                  <a:ext uri="{FF2B5EF4-FFF2-40B4-BE49-F238E27FC236}">
                    <a16:creationId xmlns:a16="http://schemas.microsoft.com/office/drawing/2014/main" id="{7891DBEA-1FEC-6402-EAC0-EC9BF9E5A51A}"/>
                  </a:ext>
                </a:extLst>
              </p:cNvPr>
              <p:cNvSpPr/>
              <p:nvPr/>
            </p:nvSpPr>
            <p:spPr>
              <a:xfrm>
                <a:off x="7800455" y="985776"/>
                <a:ext cx="387609" cy="371287"/>
              </a:xfrm>
              <a:custGeom>
                <a:avLst/>
                <a:gdLst/>
                <a:ahLst/>
                <a:cxnLst/>
                <a:rect l="l" t="t" r="r" b="b"/>
                <a:pathLst>
                  <a:path w="650875" h="730250" extrusionOk="0">
                    <a:moveTo>
                      <a:pt x="0" y="684529"/>
                    </a:moveTo>
                    <a:lnTo>
                      <a:pt x="0" y="317499"/>
                    </a:lnTo>
                    <a:lnTo>
                      <a:pt x="3442" y="270579"/>
                    </a:lnTo>
                    <a:lnTo>
                      <a:pt x="13442" y="225797"/>
                    </a:lnTo>
                    <a:lnTo>
                      <a:pt x="29509" y="183645"/>
                    </a:lnTo>
                    <a:lnTo>
                      <a:pt x="51151" y="144612"/>
                    </a:lnTo>
                    <a:lnTo>
                      <a:pt x="77877" y="109192"/>
                    </a:lnTo>
                    <a:lnTo>
                      <a:pt x="109197" y="77873"/>
                    </a:lnTo>
                    <a:lnTo>
                      <a:pt x="144618" y="51148"/>
                    </a:lnTo>
                    <a:lnTo>
                      <a:pt x="183650" y="29507"/>
                    </a:lnTo>
                    <a:lnTo>
                      <a:pt x="225802" y="13441"/>
                    </a:lnTo>
                    <a:lnTo>
                      <a:pt x="270582" y="3442"/>
                    </a:lnTo>
                    <a:lnTo>
                      <a:pt x="317500" y="0"/>
                    </a:lnTo>
                    <a:lnTo>
                      <a:pt x="650875" y="0"/>
                    </a:lnTo>
                    <a:lnTo>
                      <a:pt x="618282" y="6523"/>
                    </a:lnTo>
                    <a:lnTo>
                      <a:pt x="590524" y="17974"/>
                    </a:lnTo>
                    <a:lnTo>
                      <a:pt x="547665" y="53822"/>
                    </a:lnTo>
                    <a:lnTo>
                      <a:pt x="518611" y="103869"/>
                    </a:lnTo>
                    <a:lnTo>
                      <a:pt x="499674" y="164441"/>
                    </a:lnTo>
                    <a:lnTo>
                      <a:pt x="487166" y="231863"/>
                    </a:lnTo>
                    <a:lnTo>
                      <a:pt x="477400" y="302461"/>
                    </a:lnTo>
                    <a:lnTo>
                      <a:pt x="472393" y="337803"/>
                    </a:lnTo>
                    <a:lnTo>
                      <a:pt x="459826" y="406278"/>
                    </a:lnTo>
                    <a:lnTo>
                      <a:pt x="440781" y="468743"/>
                    </a:lnTo>
                    <a:lnTo>
                      <a:pt x="411571" y="521525"/>
                    </a:lnTo>
                    <a:lnTo>
                      <a:pt x="368508" y="560950"/>
                    </a:lnTo>
                    <a:lnTo>
                      <a:pt x="307906" y="583344"/>
                    </a:lnTo>
                    <a:lnTo>
                      <a:pt x="269875" y="587006"/>
                    </a:lnTo>
                    <a:lnTo>
                      <a:pt x="214064" y="587358"/>
                    </a:lnTo>
                    <a:lnTo>
                      <a:pt x="190500" y="587362"/>
                    </a:lnTo>
                    <a:lnTo>
                      <a:pt x="161853" y="596385"/>
                    </a:lnTo>
                    <a:lnTo>
                      <a:pt x="144111" y="619798"/>
                    </a:lnTo>
                    <a:lnTo>
                      <a:pt x="130930" y="652116"/>
                    </a:lnTo>
                    <a:lnTo>
                      <a:pt x="115963" y="687857"/>
                    </a:lnTo>
                    <a:lnTo>
                      <a:pt x="103530" y="705582"/>
                    </a:lnTo>
                    <a:lnTo>
                      <a:pt x="86909" y="718921"/>
                    </a:lnTo>
                    <a:lnTo>
                      <a:pt x="67254" y="727326"/>
                    </a:lnTo>
                    <a:lnTo>
                      <a:pt x="45720" y="730249"/>
                    </a:lnTo>
                    <a:lnTo>
                      <a:pt x="27924" y="726656"/>
                    </a:lnTo>
                    <a:lnTo>
                      <a:pt x="13392" y="716857"/>
                    </a:lnTo>
                    <a:lnTo>
                      <a:pt x="3593" y="702325"/>
                    </a:lnTo>
                    <a:lnTo>
                      <a:pt x="0" y="684529"/>
                    </a:lnTo>
                    <a:close/>
                  </a:path>
                  <a:path w="650875" h="730250" extrusionOk="0">
                    <a:moveTo>
                      <a:pt x="539750" y="730249"/>
                    </a:moveTo>
                    <a:lnTo>
                      <a:pt x="539750" y="650874"/>
                    </a:lnTo>
                    <a:lnTo>
                      <a:pt x="540494" y="623341"/>
                    </a:lnTo>
                    <a:lnTo>
                      <a:pt x="545703" y="609203"/>
                    </a:lnTo>
                    <a:lnTo>
                      <a:pt x="559841" y="603994"/>
                    </a:lnTo>
                    <a:lnTo>
                      <a:pt x="587375" y="603249"/>
                    </a:lnTo>
                  </a:path>
                  <a:path w="650875" h="730250" extrusionOk="0">
                    <a:moveTo>
                      <a:pt x="174625" y="603249"/>
                    </a:moveTo>
                    <a:lnTo>
                      <a:pt x="182438" y="642441"/>
                    </a:lnTo>
                    <a:lnTo>
                      <a:pt x="201414" y="666749"/>
                    </a:lnTo>
                    <a:lnTo>
                      <a:pt x="224854" y="679152"/>
                    </a:lnTo>
                    <a:lnTo>
                      <a:pt x="246062" y="682624"/>
                    </a:lnTo>
                    <a:lnTo>
                      <a:pt x="288602" y="675183"/>
                    </a:lnTo>
                    <a:lnTo>
                      <a:pt x="318492" y="658812"/>
                    </a:lnTo>
                    <a:lnTo>
                      <a:pt x="349870" y="642441"/>
                    </a:lnTo>
                    <a:lnTo>
                      <a:pt x="396875" y="634999"/>
                    </a:lnTo>
                    <a:lnTo>
                      <a:pt x="411420" y="635744"/>
                    </a:lnTo>
                    <a:lnTo>
                      <a:pt x="427002" y="640953"/>
                    </a:lnTo>
                    <a:lnTo>
                      <a:pt x="439426" y="655091"/>
                    </a:lnTo>
                    <a:lnTo>
                      <a:pt x="444500" y="682624"/>
                    </a:lnTo>
                    <a:lnTo>
                      <a:pt x="444500" y="730249"/>
                    </a:lnTo>
                  </a:path>
                </a:pathLst>
              </a:custGeom>
              <a:noFill/>
              <a:ln w="12700" cap="flat" cmpd="sng">
                <a:solidFill>
                  <a:schemeClr val="bg2"/>
                </a:solidFill>
                <a:prstDash val="solid"/>
                <a:round/>
                <a:headEnd type="none" w="sm" len="sm"/>
                <a:tailEnd type="none" w="sm" len="sm"/>
              </a:ln>
            </p:spPr>
            <p:txBody>
              <a:bodyPr spcFirstLastPara="1" wrap="square" lIns="0" tIns="0" rIns="0" bIns="0" anchor="t" anchorCtr="0">
                <a:noAutofit/>
              </a:bodyPr>
              <a:lstStyle/>
              <a:p>
                <a:pPr defTabSz="1828756">
                  <a:buClr>
                    <a:srgbClr val="000000"/>
                  </a:buClr>
                  <a:buSzPts val="1400"/>
                  <a:defRPr/>
                </a:pPr>
                <a:endParaRPr sz="2800" kern="0">
                  <a:solidFill>
                    <a:srgbClr val="000000"/>
                  </a:solidFill>
                  <a:latin typeface="Calibri"/>
                  <a:ea typeface="Calibri"/>
                  <a:cs typeface="Calibri"/>
                  <a:sym typeface="Calibri"/>
                </a:endParaRPr>
              </a:p>
            </p:txBody>
          </p:sp>
          <p:sp>
            <p:nvSpPr>
              <p:cNvPr id="27" name="Google Shape;113;p3">
                <a:extLst>
                  <a:ext uri="{FF2B5EF4-FFF2-40B4-BE49-F238E27FC236}">
                    <a16:creationId xmlns:a16="http://schemas.microsoft.com/office/drawing/2014/main" id="{5D33CA68-F4DB-57FC-16A7-CB4D946E1E6A}"/>
                  </a:ext>
                </a:extLst>
              </p:cNvPr>
              <p:cNvSpPr/>
              <p:nvPr/>
            </p:nvSpPr>
            <p:spPr>
              <a:xfrm>
                <a:off x="8076909" y="1001823"/>
                <a:ext cx="283616" cy="242143"/>
              </a:xfrm>
              <a:custGeom>
                <a:avLst/>
                <a:gdLst/>
                <a:ahLst/>
                <a:cxnLst/>
                <a:rect l="l" t="t" r="r" b="b"/>
                <a:pathLst>
                  <a:path w="476250" h="476250" extrusionOk="0">
                    <a:moveTo>
                      <a:pt x="190500" y="0"/>
                    </a:moveTo>
                    <a:lnTo>
                      <a:pt x="428561" y="0"/>
                    </a:lnTo>
                    <a:lnTo>
                      <a:pt x="452818" y="6566"/>
                    </a:lnTo>
                    <a:lnTo>
                      <a:pt x="469557" y="23391"/>
                    </a:lnTo>
                    <a:lnTo>
                      <a:pt x="476228" y="46168"/>
                    </a:lnTo>
                    <a:lnTo>
                      <a:pt x="470281" y="70586"/>
                    </a:lnTo>
                    <a:lnTo>
                      <a:pt x="328752" y="311848"/>
                    </a:lnTo>
                    <a:lnTo>
                      <a:pt x="301844" y="352885"/>
                    </a:lnTo>
                    <a:lnTo>
                      <a:pt x="269447" y="388789"/>
                    </a:lnTo>
                    <a:lnTo>
                      <a:pt x="232290" y="419128"/>
                    </a:lnTo>
                    <a:lnTo>
                      <a:pt x="191099" y="443474"/>
                    </a:lnTo>
                    <a:lnTo>
                      <a:pt x="146601" y="461396"/>
                    </a:lnTo>
                    <a:lnTo>
                      <a:pt x="99525" y="472464"/>
                    </a:lnTo>
                    <a:lnTo>
                      <a:pt x="50596" y="476249"/>
                    </a:lnTo>
                    <a:lnTo>
                      <a:pt x="0" y="476249"/>
                    </a:lnTo>
                  </a:path>
                </a:pathLst>
              </a:custGeom>
              <a:noFill/>
              <a:ln w="12700" cap="flat" cmpd="sng">
                <a:solidFill>
                  <a:schemeClr val="accent3"/>
                </a:solidFill>
                <a:prstDash val="solid"/>
                <a:round/>
                <a:headEnd type="none" w="sm" len="sm"/>
                <a:tailEnd type="none" w="sm" len="sm"/>
              </a:ln>
            </p:spPr>
            <p:txBody>
              <a:bodyPr spcFirstLastPara="1" wrap="square" lIns="0" tIns="0" rIns="0" bIns="0" anchor="t" anchorCtr="0">
                <a:noAutofit/>
              </a:bodyPr>
              <a:lstStyle/>
              <a:p>
                <a:pPr defTabSz="1828756">
                  <a:buClr>
                    <a:srgbClr val="000000"/>
                  </a:buClr>
                  <a:buSzPts val="1400"/>
                  <a:defRPr/>
                </a:pPr>
                <a:endParaRPr sz="2800" kern="0">
                  <a:solidFill>
                    <a:srgbClr val="000000"/>
                  </a:solidFill>
                  <a:latin typeface="Calibri"/>
                  <a:ea typeface="Calibri"/>
                  <a:cs typeface="Calibri"/>
                  <a:sym typeface="Calibri"/>
                </a:endParaRPr>
              </a:p>
            </p:txBody>
          </p:sp>
        </p:grpSp>
      </p:grpSp>
      <p:sp>
        <p:nvSpPr>
          <p:cNvPr id="29" name="Google Shape;199;g2fe79a45527_0_1">
            <a:extLst>
              <a:ext uri="{FF2B5EF4-FFF2-40B4-BE49-F238E27FC236}">
                <a16:creationId xmlns:a16="http://schemas.microsoft.com/office/drawing/2014/main" id="{7EC4FEB0-9B1F-44F3-658F-97C2E95E9231}"/>
              </a:ext>
            </a:extLst>
          </p:cNvPr>
          <p:cNvSpPr txBox="1"/>
          <p:nvPr/>
        </p:nvSpPr>
        <p:spPr>
          <a:xfrm>
            <a:off x="-44013" y="4607384"/>
            <a:ext cx="3221526" cy="856584"/>
          </a:xfrm>
          <a:prstGeom prst="rect">
            <a:avLst/>
          </a:prstGeom>
          <a:noFill/>
          <a:ln>
            <a:noFill/>
          </a:ln>
        </p:spPr>
        <p:txBody>
          <a:bodyPr spcFirstLastPara="1" wrap="square" lIns="137150" tIns="68550" rIns="216000" bIns="68550" anchor="t" anchorCtr="0">
            <a:spAutoFit/>
          </a:bodyPr>
          <a:lstStyle/>
          <a:p>
            <a:pPr algn="r" defTabSz="1828756">
              <a:buClr>
                <a:srgbClr val="000000"/>
              </a:buClr>
              <a:buSzPts val="1500"/>
              <a:defRPr/>
            </a:pPr>
            <a:r>
              <a:rPr lang="fr" sz="3000" b="1" kern="0">
                <a:solidFill>
                  <a:srgbClr val="41BDE0"/>
                </a:solidFill>
                <a:latin typeface="Montserrat"/>
                <a:ea typeface="Montserrat"/>
                <a:cs typeface="Montserrat"/>
                <a:sym typeface="Montserrat"/>
              </a:rPr>
              <a:t>SBL03</a:t>
            </a:r>
          </a:p>
          <a:p>
            <a:pPr algn="r" defTabSz="1828756">
              <a:lnSpc>
                <a:spcPts val="2000"/>
              </a:lnSpc>
              <a:buClr>
                <a:srgbClr val="000000"/>
              </a:buClr>
              <a:buSzPts val="900"/>
              <a:defRPr/>
            </a:pPr>
            <a:r>
              <a:rPr lang="fr-FR" sz="2000" kern="0">
                <a:solidFill>
                  <a:srgbClr val="41BFE0"/>
                </a:solidFill>
                <a:latin typeface="Montserrat Medium" pitchFamily="2" charset="77"/>
                <a:cs typeface="Arial"/>
                <a:sym typeface="Montserrat"/>
              </a:rPr>
              <a:t>Ocular pathologies</a:t>
            </a:r>
            <a:endParaRPr lang="fr-FR" sz="2000" kern="0">
              <a:solidFill>
                <a:srgbClr val="41BFE0"/>
              </a:solidFill>
              <a:latin typeface="Montserrat Medium" pitchFamily="2" charset="77"/>
              <a:cs typeface="Arial"/>
              <a:sym typeface="Arial"/>
            </a:endParaRPr>
          </a:p>
        </p:txBody>
      </p:sp>
      <p:grpSp>
        <p:nvGrpSpPr>
          <p:cNvPr id="685" name="Groupe 684">
            <a:extLst>
              <a:ext uri="{FF2B5EF4-FFF2-40B4-BE49-F238E27FC236}">
                <a16:creationId xmlns:a16="http://schemas.microsoft.com/office/drawing/2014/main" id="{2BAC9FCE-86EF-CA43-8631-FC7883356778}"/>
              </a:ext>
            </a:extLst>
          </p:cNvPr>
          <p:cNvGrpSpPr/>
          <p:nvPr/>
        </p:nvGrpSpPr>
        <p:grpSpPr>
          <a:xfrm>
            <a:off x="1712578" y="5649091"/>
            <a:ext cx="1316336" cy="1039370"/>
            <a:chOff x="967568" y="2755273"/>
            <a:chExt cx="714457" cy="631977"/>
          </a:xfrm>
        </p:grpSpPr>
        <p:grpSp>
          <p:nvGrpSpPr>
            <p:cNvPr id="30" name="Groupe 29">
              <a:extLst>
                <a:ext uri="{FF2B5EF4-FFF2-40B4-BE49-F238E27FC236}">
                  <a16:creationId xmlns:a16="http://schemas.microsoft.com/office/drawing/2014/main" id="{60399BE1-D635-A90A-D349-D6C30BA10125}"/>
                </a:ext>
              </a:extLst>
            </p:cNvPr>
            <p:cNvGrpSpPr/>
            <p:nvPr/>
          </p:nvGrpSpPr>
          <p:grpSpPr>
            <a:xfrm>
              <a:off x="967568" y="2862310"/>
              <a:ext cx="714457" cy="399901"/>
              <a:chOff x="3934289" y="1342135"/>
              <a:chExt cx="1636830" cy="916178"/>
            </a:xfrm>
          </p:grpSpPr>
          <p:sp>
            <p:nvSpPr>
              <p:cNvPr id="32" name="Forme libre 31">
                <a:extLst>
                  <a:ext uri="{FF2B5EF4-FFF2-40B4-BE49-F238E27FC236}">
                    <a16:creationId xmlns:a16="http://schemas.microsoft.com/office/drawing/2014/main" id="{093B7300-09C4-17ED-A163-0A15638E6C8B}"/>
                  </a:ext>
                </a:extLst>
              </p:cNvPr>
              <p:cNvSpPr/>
              <p:nvPr/>
            </p:nvSpPr>
            <p:spPr>
              <a:xfrm>
                <a:off x="3934289" y="1342135"/>
                <a:ext cx="1636830" cy="916178"/>
              </a:xfrm>
              <a:custGeom>
                <a:avLst/>
                <a:gdLst>
                  <a:gd name="connsiteX0" fmla="*/ 1618501 w 1636830"/>
                  <a:gd name="connsiteY0" fmla="*/ 437870 h 916178"/>
                  <a:gd name="connsiteX1" fmla="*/ 1385706 w 1636830"/>
                  <a:gd name="connsiteY1" fmla="*/ 219851 h 916178"/>
                  <a:gd name="connsiteX2" fmla="*/ 819363 w 1636830"/>
                  <a:gd name="connsiteY2" fmla="*/ 0 h 916178"/>
                  <a:gd name="connsiteX3" fmla="*/ 251124 w 1636830"/>
                  <a:gd name="connsiteY3" fmla="*/ 218018 h 916178"/>
                  <a:gd name="connsiteX4" fmla="*/ 18330 w 1636830"/>
                  <a:gd name="connsiteY4" fmla="*/ 436037 h 916178"/>
                  <a:gd name="connsiteX5" fmla="*/ 0 w 1636830"/>
                  <a:gd name="connsiteY5" fmla="*/ 458028 h 916178"/>
                  <a:gd name="connsiteX6" fmla="*/ 18330 w 1636830"/>
                  <a:gd name="connsiteY6" fmla="*/ 480019 h 916178"/>
                  <a:gd name="connsiteX7" fmla="*/ 249230 w 1636830"/>
                  <a:gd name="connsiteY7" fmla="*/ 698160 h 916178"/>
                  <a:gd name="connsiteX8" fmla="*/ 817468 w 1636830"/>
                  <a:gd name="connsiteY8" fmla="*/ 916178 h 916178"/>
                  <a:gd name="connsiteX9" fmla="*/ 817468 w 1636830"/>
                  <a:gd name="connsiteY9" fmla="*/ 916178 h 916178"/>
                  <a:gd name="connsiteX10" fmla="*/ 1385706 w 1636830"/>
                  <a:gd name="connsiteY10" fmla="*/ 699870 h 916178"/>
                  <a:gd name="connsiteX11" fmla="*/ 1618501 w 1636830"/>
                  <a:gd name="connsiteY11" fmla="*/ 481852 h 916178"/>
                  <a:gd name="connsiteX12" fmla="*/ 1636831 w 1636830"/>
                  <a:gd name="connsiteY12" fmla="*/ 459861 h 916178"/>
                  <a:gd name="connsiteX13" fmla="*/ 1618501 w 1636830"/>
                  <a:gd name="connsiteY13" fmla="*/ 437870 h 9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6830" h="916178">
                    <a:moveTo>
                      <a:pt x="1618501" y="437870"/>
                    </a:moveTo>
                    <a:cubicBezTo>
                      <a:pt x="1614835" y="432433"/>
                      <a:pt x="1526849" y="326142"/>
                      <a:pt x="1385706" y="219851"/>
                    </a:cubicBezTo>
                    <a:cubicBezTo>
                      <a:pt x="1195133" y="75137"/>
                      <a:pt x="1002665" y="-61"/>
                      <a:pt x="819363" y="0"/>
                    </a:cubicBezTo>
                    <a:cubicBezTo>
                      <a:pt x="636060" y="0"/>
                      <a:pt x="439926" y="75076"/>
                      <a:pt x="251124" y="218018"/>
                    </a:cubicBezTo>
                    <a:cubicBezTo>
                      <a:pt x="109982" y="326081"/>
                      <a:pt x="21996" y="432433"/>
                      <a:pt x="18330" y="436037"/>
                    </a:cubicBezTo>
                    <a:lnTo>
                      <a:pt x="0" y="458028"/>
                    </a:lnTo>
                    <a:lnTo>
                      <a:pt x="18330" y="480019"/>
                    </a:lnTo>
                    <a:cubicBezTo>
                      <a:pt x="21996" y="483685"/>
                      <a:pt x="108149" y="589975"/>
                      <a:pt x="249230" y="698160"/>
                    </a:cubicBezTo>
                    <a:cubicBezTo>
                      <a:pt x="439804" y="841042"/>
                      <a:pt x="635999" y="916178"/>
                      <a:pt x="817468" y="916178"/>
                    </a:cubicBezTo>
                    <a:lnTo>
                      <a:pt x="817468" y="916178"/>
                    </a:lnTo>
                    <a:cubicBezTo>
                      <a:pt x="998999" y="916178"/>
                      <a:pt x="1195133" y="841042"/>
                      <a:pt x="1385706" y="699870"/>
                    </a:cubicBezTo>
                    <a:cubicBezTo>
                      <a:pt x="1526849" y="591808"/>
                      <a:pt x="1614835" y="485456"/>
                      <a:pt x="1618501" y="481852"/>
                    </a:cubicBezTo>
                    <a:lnTo>
                      <a:pt x="1636831" y="459861"/>
                    </a:lnTo>
                    <a:lnTo>
                      <a:pt x="1618501" y="437870"/>
                    </a:lnTo>
                    <a:close/>
                  </a:path>
                </a:pathLst>
              </a:custGeom>
              <a:noFill/>
              <a:ln w="12700" cap="flat">
                <a:solidFill>
                  <a:schemeClr val="bg2"/>
                </a:solidFill>
                <a:prstDash val="solid"/>
                <a:miter/>
              </a:ln>
            </p:spPr>
            <p:txBody>
              <a:bodyPr rtlCol="0" anchor="ctr"/>
              <a:lstStyle/>
              <a:p>
                <a:pPr defTabSz="1828756">
                  <a:buClr>
                    <a:srgbClr val="000000"/>
                  </a:buClr>
                  <a:defRPr/>
                </a:pPr>
                <a:endParaRPr lang="fr-FR" sz="2800" kern="0">
                  <a:solidFill>
                    <a:srgbClr val="000000"/>
                  </a:solidFill>
                  <a:latin typeface="Arial"/>
                  <a:cs typeface="Arial"/>
                  <a:sym typeface="Arial"/>
                </a:endParaRPr>
              </a:p>
            </p:txBody>
          </p:sp>
          <p:sp>
            <p:nvSpPr>
              <p:cNvPr id="33" name="Forme libre 32">
                <a:extLst>
                  <a:ext uri="{FF2B5EF4-FFF2-40B4-BE49-F238E27FC236}">
                    <a16:creationId xmlns:a16="http://schemas.microsoft.com/office/drawing/2014/main" id="{E0CD5362-1ACD-B1F4-7AEE-1D4ACC5441D3}"/>
                  </a:ext>
                </a:extLst>
              </p:cNvPr>
              <p:cNvSpPr/>
              <p:nvPr/>
            </p:nvSpPr>
            <p:spPr>
              <a:xfrm>
                <a:off x="4434705" y="1483123"/>
                <a:ext cx="634226" cy="634141"/>
              </a:xfrm>
              <a:custGeom>
                <a:avLst/>
                <a:gdLst>
                  <a:gd name="connsiteX0" fmla="*/ 317113 w 634226"/>
                  <a:gd name="connsiteY0" fmla="*/ 634080 h 634141"/>
                  <a:gd name="connsiteX1" fmla="*/ 317113 w 634226"/>
                  <a:gd name="connsiteY1" fmla="*/ 634080 h 634141"/>
                  <a:gd name="connsiteX2" fmla="*/ 0 w 634226"/>
                  <a:gd name="connsiteY2" fmla="*/ 317040 h 634141"/>
                  <a:gd name="connsiteX3" fmla="*/ 317113 w 634226"/>
                  <a:gd name="connsiteY3" fmla="*/ 0 h 634141"/>
                  <a:gd name="connsiteX4" fmla="*/ 441759 w 634226"/>
                  <a:gd name="connsiteY4" fmla="*/ 25656 h 634141"/>
                  <a:gd name="connsiteX5" fmla="*/ 493084 w 634226"/>
                  <a:gd name="connsiteY5" fmla="*/ 47648 h 634141"/>
                  <a:gd name="connsiteX6" fmla="*/ 450924 w 634226"/>
                  <a:gd name="connsiteY6" fmla="*/ 84300 h 634141"/>
                  <a:gd name="connsiteX7" fmla="*/ 419763 w 634226"/>
                  <a:gd name="connsiteY7" fmla="*/ 150273 h 634141"/>
                  <a:gd name="connsiteX8" fmla="*/ 507748 w 634226"/>
                  <a:gd name="connsiteY8" fmla="*/ 238238 h 634141"/>
                  <a:gd name="connsiteX9" fmla="*/ 566405 w 634226"/>
                  <a:gd name="connsiteY9" fmla="*/ 214414 h 634141"/>
                  <a:gd name="connsiteX10" fmla="*/ 606731 w 634226"/>
                  <a:gd name="connsiteY10" fmla="*/ 177762 h 634141"/>
                  <a:gd name="connsiteX11" fmla="*/ 621396 w 634226"/>
                  <a:gd name="connsiteY11" fmla="*/ 230908 h 634141"/>
                  <a:gd name="connsiteX12" fmla="*/ 634227 w 634226"/>
                  <a:gd name="connsiteY12" fmla="*/ 317040 h 634141"/>
                  <a:gd name="connsiteX13" fmla="*/ 317113 w 634226"/>
                  <a:gd name="connsiteY13" fmla="*/ 634141 h 63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4226" h="634141">
                    <a:moveTo>
                      <a:pt x="317113" y="634080"/>
                    </a:moveTo>
                    <a:lnTo>
                      <a:pt x="317113" y="634080"/>
                    </a:lnTo>
                    <a:cubicBezTo>
                      <a:pt x="142976" y="634080"/>
                      <a:pt x="0" y="492970"/>
                      <a:pt x="0" y="317040"/>
                    </a:cubicBezTo>
                    <a:cubicBezTo>
                      <a:pt x="0" y="141110"/>
                      <a:pt x="141143" y="0"/>
                      <a:pt x="317113" y="0"/>
                    </a:cubicBezTo>
                    <a:cubicBezTo>
                      <a:pt x="361106" y="0"/>
                      <a:pt x="401433" y="9163"/>
                      <a:pt x="441759" y="25656"/>
                    </a:cubicBezTo>
                    <a:lnTo>
                      <a:pt x="493084" y="47648"/>
                    </a:lnTo>
                    <a:lnTo>
                      <a:pt x="450924" y="84300"/>
                    </a:lnTo>
                    <a:cubicBezTo>
                      <a:pt x="430761" y="100793"/>
                      <a:pt x="419763" y="124617"/>
                      <a:pt x="419763" y="150273"/>
                    </a:cubicBezTo>
                    <a:cubicBezTo>
                      <a:pt x="419763" y="197921"/>
                      <a:pt x="458256" y="238238"/>
                      <a:pt x="507748" y="238238"/>
                    </a:cubicBezTo>
                    <a:cubicBezTo>
                      <a:pt x="529745" y="238238"/>
                      <a:pt x="549908" y="230908"/>
                      <a:pt x="566405" y="214414"/>
                    </a:cubicBezTo>
                    <a:lnTo>
                      <a:pt x="606731" y="177762"/>
                    </a:lnTo>
                    <a:lnTo>
                      <a:pt x="621396" y="230908"/>
                    </a:lnTo>
                    <a:cubicBezTo>
                      <a:pt x="628728" y="260229"/>
                      <a:pt x="634227" y="287718"/>
                      <a:pt x="634227" y="317040"/>
                    </a:cubicBezTo>
                    <a:cubicBezTo>
                      <a:pt x="634227" y="491198"/>
                      <a:pt x="491251" y="634141"/>
                      <a:pt x="317113" y="634141"/>
                    </a:cubicBezTo>
                    <a:close/>
                  </a:path>
                </a:pathLst>
              </a:custGeom>
              <a:noFill/>
              <a:ln w="12700" cap="flat">
                <a:gradFill flip="none" rotWithShape="1">
                  <a:gsLst>
                    <a:gs pos="0">
                      <a:schemeClr val="bg2"/>
                    </a:gs>
                    <a:gs pos="47000">
                      <a:schemeClr val="accent3"/>
                    </a:gs>
                  </a:gsLst>
                  <a:lin ang="18900000" scaled="1"/>
                  <a:tileRect/>
                </a:gradFill>
                <a:prstDash val="solid"/>
                <a:miter/>
              </a:ln>
            </p:spPr>
            <p:txBody>
              <a:bodyPr rtlCol="0" anchor="ctr"/>
              <a:lstStyle/>
              <a:p>
                <a:pPr defTabSz="1828756">
                  <a:buClr>
                    <a:srgbClr val="000000"/>
                  </a:buClr>
                  <a:defRPr/>
                </a:pPr>
                <a:endParaRPr lang="fr-FR" sz="2800" kern="0">
                  <a:solidFill>
                    <a:srgbClr val="000000"/>
                  </a:solidFill>
                  <a:latin typeface="Arial"/>
                  <a:cs typeface="Arial"/>
                  <a:sym typeface="Arial"/>
                </a:endParaRPr>
              </a:p>
            </p:txBody>
          </p:sp>
          <p:sp>
            <p:nvSpPr>
              <p:cNvPr id="34" name="Forme libre 33">
                <a:extLst>
                  <a:ext uri="{FF2B5EF4-FFF2-40B4-BE49-F238E27FC236}">
                    <a16:creationId xmlns:a16="http://schemas.microsoft.com/office/drawing/2014/main" id="{D12ED9C5-E7B7-7AD4-F92F-47E4B8CB838F}"/>
                  </a:ext>
                </a:extLst>
              </p:cNvPr>
              <p:cNvSpPr/>
              <p:nvPr/>
            </p:nvSpPr>
            <p:spPr>
              <a:xfrm>
                <a:off x="4258229" y="1848911"/>
                <a:ext cx="171527" cy="336954"/>
              </a:xfrm>
              <a:custGeom>
                <a:avLst/>
                <a:gdLst>
                  <a:gd name="connsiteX0" fmla="*/ 567 w 171527"/>
                  <a:gd name="connsiteY0" fmla="*/ 0 h 336954"/>
                  <a:gd name="connsiteX1" fmla="*/ 171527 w 171527"/>
                  <a:gd name="connsiteY1" fmla="*/ 336954 h 336954"/>
                </a:gdLst>
                <a:ahLst/>
                <a:cxnLst>
                  <a:cxn ang="0">
                    <a:pos x="connsiteX0" y="connsiteY0"/>
                  </a:cxn>
                  <a:cxn ang="0">
                    <a:pos x="connsiteX1" y="connsiteY1"/>
                  </a:cxn>
                </a:cxnLst>
                <a:rect l="l" t="t" r="r" b="b"/>
                <a:pathLst>
                  <a:path w="171527" h="336954">
                    <a:moveTo>
                      <a:pt x="567" y="0"/>
                    </a:moveTo>
                    <a:cubicBezTo>
                      <a:pt x="567" y="0"/>
                      <a:pt x="-18985" y="209955"/>
                      <a:pt x="171527" y="336954"/>
                    </a:cubicBezTo>
                  </a:path>
                </a:pathLst>
              </a:custGeom>
              <a:noFill/>
              <a:ln w="12700" cap="flat">
                <a:solidFill>
                  <a:schemeClr val="bg2"/>
                </a:solidFill>
                <a:prstDash val="solid"/>
                <a:miter/>
              </a:ln>
            </p:spPr>
            <p:txBody>
              <a:bodyPr rtlCol="0" anchor="ctr"/>
              <a:lstStyle/>
              <a:p>
                <a:pPr defTabSz="1828756">
                  <a:buClr>
                    <a:srgbClr val="000000"/>
                  </a:buClr>
                  <a:defRPr/>
                </a:pPr>
                <a:endParaRPr lang="fr-FR" sz="2800" kern="0">
                  <a:solidFill>
                    <a:srgbClr val="000000"/>
                  </a:solidFill>
                  <a:latin typeface="Arial"/>
                  <a:cs typeface="Arial"/>
                  <a:sym typeface="Arial"/>
                </a:endParaRPr>
              </a:p>
            </p:txBody>
          </p:sp>
          <p:sp>
            <p:nvSpPr>
              <p:cNvPr id="35" name="Forme libre 34">
                <a:extLst>
                  <a:ext uri="{FF2B5EF4-FFF2-40B4-BE49-F238E27FC236}">
                    <a16:creationId xmlns:a16="http://schemas.microsoft.com/office/drawing/2014/main" id="{40A9E466-F9AA-6621-B33F-8FBA8830D355}"/>
                  </a:ext>
                </a:extLst>
              </p:cNvPr>
              <p:cNvSpPr/>
              <p:nvPr/>
            </p:nvSpPr>
            <p:spPr>
              <a:xfrm>
                <a:off x="5066366" y="1411041"/>
                <a:ext cx="171527" cy="336954"/>
              </a:xfrm>
              <a:custGeom>
                <a:avLst/>
                <a:gdLst>
                  <a:gd name="connsiteX0" fmla="*/ 170960 w 171527"/>
                  <a:gd name="connsiteY0" fmla="*/ 336954 h 336954"/>
                  <a:gd name="connsiteX1" fmla="*/ 0 w 171527"/>
                  <a:gd name="connsiteY1" fmla="*/ 0 h 336954"/>
                </a:gdLst>
                <a:ahLst/>
                <a:cxnLst>
                  <a:cxn ang="0">
                    <a:pos x="connsiteX0" y="connsiteY0"/>
                  </a:cxn>
                  <a:cxn ang="0">
                    <a:pos x="connsiteX1" y="connsiteY1"/>
                  </a:cxn>
                </a:cxnLst>
                <a:rect l="l" t="t" r="r" b="b"/>
                <a:pathLst>
                  <a:path w="171527" h="336954">
                    <a:moveTo>
                      <a:pt x="170960" y="336954"/>
                    </a:moveTo>
                    <a:cubicBezTo>
                      <a:pt x="170960" y="336954"/>
                      <a:pt x="190512" y="126999"/>
                      <a:pt x="0" y="0"/>
                    </a:cubicBezTo>
                  </a:path>
                </a:pathLst>
              </a:custGeom>
              <a:noFill/>
              <a:ln w="12700" cap="flat">
                <a:solidFill>
                  <a:schemeClr val="bg2"/>
                </a:solidFill>
                <a:prstDash val="solid"/>
                <a:miter/>
              </a:ln>
            </p:spPr>
            <p:txBody>
              <a:bodyPr rtlCol="0" anchor="ctr"/>
              <a:lstStyle/>
              <a:p>
                <a:pPr defTabSz="1828756">
                  <a:buClr>
                    <a:srgbClr val="000000"/>
                  </a:buClr>
                  <a:defRPr/>
                </a:pPr>
                <a:endParaRPr lang="fr-FR" sz="2800" kern="0">
                  <a:solidFill>
                    <a:srgbClr val="000000"/>
                  </a:solidFill>
                  <a:latin typeface="Arial"/>
                  <a:cs typeface="Arial"/>
                  <a:sym typeface="Arial"/>
                </a:endParaRPr>
              </a:p>
            </p:txBody>
          </p:sp>
        </p:grpSp>
        <p:sp>
          <p:nvSpPr>
            <p:cNvPr id="31" name="Ellipse 30">
              <a:extLst>
                <a:ext uri="{FF2B5EF4-FFF2-40B4-BE49-F238E27FC236}">
                  <a16:creationId xmlns:a16="http://schemas.microsoft.com/office/drawing/2014/main" id="{DD48CD01-74EF-EE12-E75F-87706BDF6330}"/>
                </a:ext>
              </a:extLst>
            </p:cNvPr>
            <p:cNvSpPr/>
            <p:nvPr/>
          </p:nvSpPr>
          <p:spPr>
            <a:xfrm>
              <a:off x="986820" y="2755273"/>
              <a:ext cx="669130" cy="631977"/>
            </a:xfrm>
            <a:prstGeom prst="ellipse">
              <a:avLst/>
            </a:prstGeom>
            <a:solidFill>
              <a:schemeClr val="tx2">
                <a:lumMod val="75000"/>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756">
                <a:buClr>
                  <a:srgbClr val="000000"/>
                </a:buClr>
                <a:defRPr/>
              </a:pPr>
              <a:endParaRPr lang="fr-FR" sz="2800" kern="0">
                <a:solidFill>
                  <a:srgbClr val="FFFFFF"/>
                </a:solidFill>
                <a:latin typeface="Arial"/>
                <a:sym typeface="Arial"/>
              </a:endParaRPr>
            </a:p>
          </p:txBody>
        </p:sp>
      </p:grpSp>
      <p:pic>
        <p:nvPicPr>
          <p:cNvPr id="52" name="Image 51">
            <a:extLst>
              <a:ext uri="{FF2B5EF4-FFF2-40B4-BE49-F238E27FC236}">
                <a16:creationId xmlns:a16="http://schemas.microsoft.com/office/drawing/2014/main" id="{2547A1A7-4B36-9C58-0523-3300BDA76B2F}"/>
              </a:ext>
            </a:extLst>
          </p:cNvPr>
          <p:cNvPicPr>
            <a:picLocks noChangeAspect="1"/>
          </p:cNvPicPr>
          <p:nvPr/>
        </p:nvPicPr>
        <p:blipFill>
          <a:blip r:embed="rId19">
            <a:alphaModFix amt="45000"/>
          </a:blip>
          <a:stretch>
            <a:fillRect/>
          </a:stretch>
        </p:blipFill>
        <p:spPr>
          <a:xfrm rot="5400000" flipH="1">
            <a:off x="12658535" y="262568"/>
            <a:ext cx="5883010" cy="5079000"/>
          </a:xfrm>
          <a:prstGeom prst="rect">
            <a:avLst/>
          </a:prstGeom>
        </p:spPr>
      </p:pic>
      <p:grpSp>
        <p:nvGrpSpPr>
          <p:cNvPr id="690" name="Groupe 689">
            <a:extLst>
              <a:ext uri="{FF2B5EF4-FFF2-40B4-BE49-F238E27FC236}">
                <a16:creationId xmlns:a16="http://schemas.microsoft.com/office/drawing/2014/main" id="{0DE66305-169F-D3F5-320C-B4C662650ACD}"/>
              </a:ext>
            </a:extLst>
          </p:cNvPr>
          <p:cNvGrpSpPr/>
          <p:nvPr/>
        </p:nvGrpSpPr>
        <p:grpSpPr>
          <a:xfrm>
            <a:off x="3993978" y="1758422"/>
            <a:ext cx="13090280" cy="420568"/>
            <a:chOff x="2175113" y="1121756"/>
            <a:chExt cx="6545140" cy="210284"/>
          </a:xfrm>
        </p:grpSpPr>
        <p:sp>
          <p:nvSpPr>
            <p:cNvPr id="16" name="Google Shape;193;g2fe79a45527_0_1">
              <a:extLst>
                <a:ext uri="{FF2B5EF4-FFF2-40B4-BE49-F238E27FC236}">
                  <a16:creationId xmlns:a16="http://schemas.microsoft.com/office/drawing/2014/main" id="{0BAA9896-A697-7B98-F6DD-2DB3FC150FEE}"/>
                </a:ext>
              </a:extLst>
            </p:cNvPr>
            <p:cNvSpPr txBox="1"/>
            <p:nvPr/>
          </p:nvSpPr>
          <p:spPr>
            <a:xfrm>
              <a:off x="2175113" y="1121756"/>
              <a:ext cx="597032" cy="210284"/>
            </a:xfrm>
            <a:prstGeom prst="rect">
              <a:avLst/>
            </a:prstGeom>
            <a:noFill/>
            <a:ln>
              <a:noFill/>
            </a:ln>
          </p:spPr>
          <p:txBody>
            <a:bodyPr spcFirstLastPara="1" wrap="square" lIns="137150" tIns="68550" rIns="137150" bIns="68550" anchor="t" anchorCtr="0">
              <a:spAutoFit/>
            </a:bodyPr>
            <a:lstStyle/>
            <a:p>
              <a:pPr algn="ctr" defTabSz="1828756">
                <a:lnSpc>
                  <a:spcPts val="2200"/>
                </a:lnSpc>
                <a:buClr>
                  <a:srgbClr val="000000"/>
                </a:buClr>
                <a:buSzPts val="1100"/>
                <a:defRPr/>
              </a:pPr>
              <a:r>
                <a:rPr lang="fr" sz="2000" kern="0" dirty="0">
                  <a:solidFill>
                    <a:srgbClr val="404040"/>
                  </a:solidFill>
                  <a:latin typeface="Calibri Light" panose="020F0302020204030204" pitchFamily="34" charset="0"/>
                  <a:cs typeface="Calibri Light" panose="020F0302020204030204" pitchFamily="34" charset="0"/>
                  <a:sym typeface="Lato"/>
                </a:rPr>
                <a:t>2025</a:t>
              </a:r>
              <a:endParaRPr sz="2000" kern="0" dirty="0">
                <a:solidFill>
                  <a:srgbClr val="404040"/>
                </a:solidFill>
                <a:latin typeface="Calibri Light" panose="020F0302020204030204" pitchFamily="34" charset="0"/>
                <a:cs typeface="Calibri Light" panose="020F0302020204030204" pitchFamily="34" charset="0"/>
                <a:sym typeface="Lato"/>
              </a:endParaRPr>
            </a:p>
          </p:txBody>
        </p:sp>
        <p:sp>
          <p:nvSpPr>
            <p:cNvPr id="17" name="Google Shape;193;g2fe79a45527_0_1">
              <a:extLst>
                <a:ext uri="{FF2B5EF4-FFF2-40B4-BE49-F238E27FC236}">
                  <a16:creationId xmlns:a16="http://schemas.microsoft.com/office/drawing/2014/main" id="{76F68FCE-DA2D-ADFD-B5C2-D1B877BEB9C4}"/>
                </a:ext>
              </a:extLst>
            </p:cNvPr>
            <p:cNvSpPr txBox="1"/>
            <p:nvPr/>
          </p:nvSpPr>
          <p:spPr>
            <a:xfrm>
              <a:off x="3364735" y="1121756"/>
              <a:ext cx="597032" cy="210284"/>
            </a:xfrm>
            <a:prstGeom prst="rect">
              <a:avLst/>
            </a:prstGeom>
            <a:noFill/>
            <a:ln>
              <a:noFill/>
            </a:ln>
          </p:spPr>
          <p:txBody>
            <a:bodyPr spcFirstLastPara="1" wrap="square" lIns="137150" tIns="68550" rIns="137150" bIns="68550" anchor="t" anchorCtr="0">
              <a:spAutoFit/>
            </a:bodyPr>
            <a:lstStyle/>
            <a:p>
              <a:pPr algn="ctr" defTabSz="1828756">
                <a:lnSpc>
                  <a:spcPts val="2200"/>
                </a:lnSpc>
                <a:buClr>
                  <a:srgbClr val="000000"/>
                </a:buClr>
                <a:buSzPts val="1100"/>
                <a:defRPr/>
              </a:pPr>
              <a:r>
                <a:rPr lang="fr" sz="2000" kern="0" dirty="0">
                  <a:solidFill>
                    <a:srgbClr val="404040"/>
                  </a:solidFill>
                  <a:latin typeface="Calibri Light" panose="020F0302020204030204" pitchFamily="34" charset="0"/>
                  <a:cs typeface="Calibri Light" panose="020F0302020204030204" pitchFamily="34" charset="0"/>
                  <a:sym typeface="Lato"/>
                </a:rPr>
                <a:t>2026</a:t>
              </a:r>
              <a:endParaRPr sz="2000" kern="0" dirty="0">
                <a:solidFill>
                  <a:srgbClr val="404040"/>
                </a:solidFill>
                <a:latin typeface="Calibri Light" panose="020F0302020204030204" pitchFamily="34" charset="0"/>
                <a:cs typeface="Calibri Light" panose="020F0302020204030204" pitchFamily="34" charset="0"/>
                <a:sym typeface="Lato"/>
              </a:endParaRPr>
            </a:p>
          </p:txBody>
        </p:sp>
        <p:sp>
          <p:nvSpPr>
            <p:cNvPr id="18" name="Google Shape;193;g2fe79a45527_0_1">
              <a:extLst>
                <a:ext uri="{FF2B5EF4-FFF2-40B4-BE49-F238E27FC236}">
                  <a16:creationId xmlns:a16="http://schemas.microsoft.com/office/drawing/2014/main" id="{D0AAD88C-FE24-D134-E0E0-324F11FD4015}"/>
                </a:ext>
              </a:extLst>
            </p:cNvPr>
            <p:cNvSpPr txBox="1"/>
            <p:nvPr/>
          </p:nvSpPr>
          <p:spPr>
            <a:xfrm>
              <a:off x="4554356" y="1121756"/>
              <a:ext cx="597032" cy="210284"/>
            </a:xfrm>
            <a:prstGeom prst="rect">
              <a:avLst/>
            </a:prstGeom>
            <a:noFill/>
            <a:ln>
              <a:noFill/>
            </a:ln>
          </p:spPr>
          <p:txBody>
            <a:bodyPr spcFirstLastPara="1" wrap="square" lIns="137150" tIns="68550" rIns="137150" bIns="68550" anchor="t" anchorCtr="0">
              <a:spAutoFit/>
            </a:bodyPr>
            <a:lstStyle/>
            <a:p>
              <a:pPr algn="ctr" defTabSz="1828756">
                <a:lnSpc>
                  <a:spcPts val="2200"/>
                </a:lnSpc>
                <a:buClr>
                  <a:srgbClr val="000000"/>
                </a:buClr>
                <a:buSzPts val="1100"/>
                <a:defRPr/>
              </a:pPr>
              <a:r>
                <a:rPr lang="fr" sz="2000" kern="0" dirty="0">
                  <a:solidFill>
                    <a:srgbClr val="404040"/>
                  </a:solidFill>
                  <a:latin typeface="Calibri Light" panose="020F0302020204030204" pitchFamily="34" charset="0"/>
                  <a:cs typeface="Calibri Light" panose="020F0302020204030204" pitchFamily="34" charset="0"/>
                  <a:sym typeface="Lato"/>
                </a:rPr>
                <a:t>2027</a:t>
              </a:r>
              <a:endParaRPr sz="2000" kern="0" dirty="0">
                <a:solidFill>
                  <a:srgbClr val="404040"/>
                </a:solidFill>
                <a:latin typeface="Calibri Light" panose="020F0302020204030204" pitchFamily="34" charset="0"/>
                <a:cs typeface="Calibri Light" panose="020F0302020204030204" pitchFamily="34" charset="0"/>
                <a:sym typeface="Lato"/>
              </a:endParaRPr>
            </a:p>
          </p:txBody>
        </p:sp>
        <p:sp>
          <p:nvSpPr>
            <p:cNvPr id="19" name="Google Shape;193;g2fe79a45527_0_1">
              <a:extLst>
                <a:ext uri="{FF2B5EF4-FFF2-40B4-BE49-F238E27FC236}">
                  <a16:creationId xmlns:a16="http://schemas.microsoft.com/office/drawing/2014/main" id="{3F588699-A5EC-BEBD-AB7F-77EF1EFC3C3C}"/>
                </a:ext>
              </a:extLst>
            </p:cNvPr>
            <p:cNvSpPr txBox="1"/>
            <p:nvPr/>
          </p:nvSpPr>
          <p:spPr>
            <a:xfrm>
              <a:off x="5743978" y="1121756"/>
              <a:ext cx="597032" cy="210284"/>
            </a:xfrm>
            <a:prstGeom prst="rect">
              <a:avLst/>
            </a:prstGeom>
            <a:noFill/>
            <a:ln>
              <a:noFill/>
            </a:ln>
          </p:spPr>
          <p:txBody>
            <a:bodyPr spcFirstLastPara="1" wrap="square" lIns="137150" tIns="68550" rIns="137150" bIns="68550" anchor="t" anchorCtr="0">
              <a:spAutoFit/>
            </a:bodyPr>
            <a:lstStyle/>
            <a:p>
              <a:pPr algn="ctr" defTabSz="1828756">
                <a:lnSpc>
                  <a:spcPts val="2200"/>
                </a:lnSpc>
                <a:buClr>
                  <a:srgbClr val="000000"/>
                </a:buClr>
                <a:buSzPts val="1100"/>
                <a:defRPr/>
              </a:pPr>
              <a:r>
                <a:rPr lang="fr" sz="2000" kern="0" dirty="0">
                  <a:solidFill>
                    <a:srgbClr val="404040"/>
                  </a:solidFill>
                  <a:latin typeface="Calibri Light" panose="020F0302020204030204" pitchFamily="34" charset="0"/>
                  <a:cs typeface="Calibri Light" panose="020F0302020204030204" pitchFamily="34" charset="0"/>
                  <a:sym typeface="Lato"/>
                </a:rPr>
                <a:t>2028</a:t>
              </a:r>
              <a:endParaRPr sz="2000" kern="0" dirty="0">
                <a:solidFill>
                  <a:srgbClr val="404040"/>
                </a:solidFill>
                <a:latin typeface="Calibri Light" panose="020F0302020204030204" pitchFamily="34" charset="0"/>
                <a:cs typeface="Calibri Light" panose="020F0302020204030204" pitchFamily="34" charset="0"/>
                <a:sym typeface="Lato"/>
              </a:endParaRPr>
            </a:p>
          </p:txBody>
        </p:sp>
        <p:sp>
          <p:nvSpPr>
            <p:cNvPr id="20" name="Google Shape;193;g2fe79a45527_0_1">
              <a:extLst>
                <a:ext uri="{FF2B5EF4-FFF2-40B4-BE49-F238E27FC236}">
                  <a16:creationId xmlns:a16="http://schemas.microsoft.com/office/drawing/2014/main" id="{7E245223-5828-B1D5-F08A-19BB8D9742DA}"/>
                </a:ext>
              </a:extLst>
            </p:cNvPr>
            <p:cNvSpPr txBox="1"/>
            <p:nvPr/>
          </p:nvSpPr>
          <p:spPr>
            <a:xfrm>
              <a:off x="6933599" y="1121756"/>
              <a:ext cx="597032" cy="210284"/>
            </a:xfrm>
            <a:prstGeom prst="rect">
              <a:avLst/>
            </a:prstGeom>
            <a:noFill/>
            <a:ln>
              <a:noFill/>
            </a:ln>
          </p:spPr>
          <p:txBody>
            <a:bodyPr spcFirstLastPara="1" wrap="square" lIns="137150" tIns="68550" rIns="137150" bIns="68550" anchor="t" anchorCtr="0">
              <a:spAutoFit/>
            </a:bodyPr>
            <a:lstStyle/>
            <a:p>
              <a:pPr algn="ctr" defTabSz="1828756">
                <a:lnSpc>
                  <a:spcPts val="2200"/>
                </a:lnSpc>
                <a:buClr>
                  <a:srgbClr val="000000"/>
                </a:buClr>
                <a:buSzPts val="1100"/>
                <a:defRPr/>
              </a:pPr>
              <a:r>
                <a:rPr lang="fr" sz="2000" kern="0" dirty="0">
                  <a:solidFill>
                    <a:srgbClr val="404040"/>
                  </a:solidFill>
                  <a:latin typeface="Calibri Light" panose="020F0302020204030204" pitchFamily="34" charset="0"/>
                  <a:cs typeface="Calibri Light" panose="020F0302020204030204" pitchFamily="34" charset="0"/>
                  <a:sym typeface="Lato"/>
                </a:rPr>
                <a:t>2029</a:t>
              </a:r>
              <a:endParaRPr sz="2000" kern="0" dirty="0">
                <a:solidFill>
                  <a:srgbClr val="404040"/>
                </a:solidFill>
                <a:latin typeface="Calibri Light" panose="020F0302020204030204" pitchFamily="34" charset="0"/>
                <a:cs typeface="Calibri Light" panose="020F0302020204030204" pitchFamily="34" charset="0"/>
                <a:sym typeface="Lato"/>
              </a:endParaRPr>
            </a:p>
          </p:txBody>
        </p:sp>
        <p:sp>
          <p:nvSpPr>
            <p:cNvPr id="21" name="Google Shape;193;g2fe79a45527_0_1">
              <a:extLst>
                <a:ext uri="{FF2B5EF4-FFF2-40B4-BE49-F238E27FC236}">
                  <a16:creationId xmlns:a16="http://schemas.microsoft.com/office/drawing/2014/main" id="{A76B1159-C800-9F8F-3A5C-5EB5AF539B8F}"/>
                </a:ext>
              </a:extLst>
            </p:cNvPr>
            <p:cNvSpPr txBox="1"/>
            <p:nvPr/>
          </p:nvSpPr>
          <p:spPr>
            <a:xfrm>
              <a:off x="7850939" y="1121756"/>
              <a:ext cx="869314" cy="210284"/>
            </a:xfrm>
            <a:prstGeom prst="rect">
              <a:avLst/>
            </a:prstGeom>
            <a:noFill/>
            <a:ln>
              <a:noFill/>
            </a:ln>
          </p:spPr>
          <p:txBody>
            <a:bodyPr spcFirstLastPara="1" wrap="square" lIns="137150" tIns="68550" rIns="137150" bIns="68550" anchor="t" anchorCtr="0">
              <a:spAutoFit/>
            </a:bodyPr>
            <a:lstStyle/>
            <a:p>
              <a:pPr algn="ctr" defTabSz="1828756">
                <a:lnSpc>
                  <a:spcPts val="2200"/>
                </a:lnSpc>
                <a:buClr>
                  <a:srgbClr val="000000"/>
                </a:buClr>
                <a:buSzPts val="1100"/>
                <a:defRPr/>
              </a:pPr>
              <a:r>
                <a:rPr lang="fr" sz="2000" kern="0" dirty="0">
                  <a:solidFill>
                    <a:srgbClr val="404040"/>
                  </a:solidFill>
                  <a:latin typeface="Calibri Light" panose="020F0302020204030204" pitchFamily="34" charset="0"/>
                  <a:cs typeface="Calibri Light" panose="020F0302020204030204" pitchFamily="34" charset="0"/>
                  <a:sym typeface="Lato"/>
                </a:rPr>
                <a:t>2030 - 2032</a:t>
              </a:r>
              <a:endParaRPr sz="2000" kern="0" dirty="0">
                <a:solidFill>
                  <a:srgbClr val="404040"/>
                </a:solidFill>
                <a:latin typeface="Calibri Light" panose="020F0302020204030204" pitchFamily="34" charset="0"/>
                <a:cs typeface="Calibri Light" panose="020F0302020204030204" pitchFamily="34" charset="0"/>
                <a:sym typeface="Lato"/>
              </a:endParaRPr>
            </a:p>
          </p:txBody>
        </p:sp>
      </p:grpSp>
      <p:grpSp>
        <p:nvGrpSpPr>
          <p:cNvPr id="45" name="Groupe 44">
            <a:extLst>
              <a:ext uri="{FF2B5EF4-FFF2-40B4-BE49-F238E27FC236}">
                <a16:creationId xmlns:a16="http://schemas.microsoft.com/office/drawing/2014/main" id="{D3DFF651-4C9C-0DFE-6A77-58DD053A7488}"/>
              </a:ext>
            </a:extLst>
          </p:cNvPr>
          <p:cNvGrpSpPr/>
          <p:nvPr/>
        </p:nvGrpSpPr>
        <p:grpSpPr>
          <a:xfrm>
            <a:off x="5741858" y="1762701"/>
            <a:ext cx="9559756" cy="6742322"/>
            <a:chOff x="4069532" y="1380470"/>
            <a:chExt cx="4030860" cy="1897989"/>
          </a:xfrm>
        </p:grpSpPr>
        <p:cxnSp>
          <p:nvCxnSpPr>
            <p:cNvPr id="40" name="Google Shape;184;g2fe79a45527_0_1">
              <a:extLst>
                <a:ext uri="{FF2B5EF4-FFF2-40B4-BE49-F238E27FC236}">
                  <a16:creationId xmlns:a16="http://schemas.microsoft.com/office/drawing/2014/main" id="{65363FD4-076A-E0E6-1A89-64362983F8CD}"/>
                </a:ext>
              </a:extLst>
            </p:cNvPr>
            <p:cNvCxnSpPr/>
            <p:nvPr/>
          </p:nvCxnSpPr>
          <p:spPr>
            <a:xfrm>
              <a:off x="4069532" y="1380470"/>
              <a:ext cx="0" cy="1897989"/>
            </a:xfrm>
            <a:prstGeom prst="straightConnector1">
              <a:avLst/>
            </a:prstGeom>
            <a:noFill/>
            <a:ln w="15875" cap="flat" cmpd="sng">
              <a:gradFill>
                <a:gsLst>
                  <a:gs pos="0">
                    <a:schemeClr val="tx1">
                      <a:alpha val="0"/>
                    </a:schemeClr>
                  </a:gs>
                  <a:gs pos="20000">
                    <a:schemeClr val="tx1">
                      <a:alpha val="15000"/>
                    </a:schemeClr>
                  </a:gs>
                  <a:gs pos="82000">
                    <a:schemeClr val="tx1">
                      <a:alpha val="15000"/>
                    </a:schemeClr>
                  </a:gs>
                  <a:gs pos="100000">
                    <a:schemeClr val="tx1">
                      <a:alpha val="0"/>
                    </a:schemeClr>
                  </a:gs>
                </a:gsLst>
                <a:lin ang="5400000" scaled="1"/>
              </a:gradFill>
              <a:prstDash val="solid"/>
              <a:miter lim="800000"/>
              <a:headEnd type="none" w="sm" len="sm"/>
              <a:tailEnd type="none" w="sm" len="sm"/>
            </a:ln>
          </p:spPr>
        </p:cxnSp>
        <p:cxnSp>
          <p:nvCxnSpPr>
            <p:cNvPr id="41" name="Google Shape;184;g2fe79a45527_0_1">
              <a:extLst>
                <a:ext uri="{FF2B5EF4-FFF2-40B4-BE49-F238E27FC236}">
                  <a16:creationId xmlns:a16="http://schemas.microsoft.com/office/drawing/2014/main" id="{301AAF93-13E3-B767-D1FE-88A0309F5057}"/>
                </a:ext>
              </a:extLst>
            </p:cNvPr>
            <p:cNvCxnSpPr/>
            <p:nvPr/>
          </p:nvCxnSpPr>
          <p:spPr>
            <a:xfrm>
              <a:off x="5077247" y="1380470"/>
              <a:ext cx="0" cy="1897989"/>
            </a:xfrm>
            <a:prstGeom prst="straightConnector1">
              <a:avLst/>
            </a:prstGeom>
            <a:noFill/>
            <a:ln w="15875" cap="flat" cmpd="sng">
              <a:gradFill>
                <a:gsLst>
                  <a:gs pos="0">
                    <a:schemeClr val="tx1">
                      <a:alpha val="0"/>
                    </a:schemeClr>
                  </a:gs>
                  <a:gs pos="20000">
                    <a:schemeClr val="tx1">
                      <a:alpha val="15000"/>
                    </a:schemeClr>
                  </a:gs>
                  <a:gs pos="82000">
                    <a:schemeClr val="tx1">
                      <a:alpha val="15000"/>
                    </a:schemeClr>
                  </a:gs>
                  <a:gs pos="100000">
                    <a:schemeClr val="tx1">
                      <a:alpha val="0"/>
                    </a:schemeClr>
                  </a:gs>
                </a:gsLst>
                <a:lin ang="5400000" scaled="1"/>
              </a:gradFill>
              <a:prstDash val="solid"/>
              <a:miter lim="800000"/>
              <a:headEnd type="none" w="sm" len="sm"/>
              <a:tailEnd type="none" w="sm" len="sm"/>
            </a:ln>
          </p:spPr>
        </p:cxnSp>
        <p:cxnSp>
          <p:nvCxnSpPr>
            <p:cNvPr id="42" name="Google Shape;184;g2fe79a45527_0_1">
              <a:extLst>
                <a:ext uri="{FF2B5EF4-FFF2-40B4-BE49-F238E27FC236}">
                  <a16:creationId xmlns:a16="http://schemas.microsoft.com/office/drawing/2014/main" id="{C84901AF-D660-E720-0398-A7881D64295C}"/>
                </a:ext>
              </a:extLst>
            </p:cNvPr>
            <p:cNvCxnSpPr/>
            <p:nvPr/>
          </p:nvCxnSpPr>
          <p:spPr>
            <a:xfrm>
              <a:off x="6084962" y="1380470"/>
              <a:ext cx="0" cy="1897989"/>
            </a:xfrm>
            <a:prstGeom prst="straightConnector1">
              <a:avLst/>
            </a:prstGeom>
            <a:noFill/>
            <a:ln w="15875" cap="flat" cmpd="sng">
              <a:gradFill>
                <a:gsLst>
                  <a:gs pos="0">
                    <a:schemeClr val="tx1">
                      <a:alpha val="0"/>
                    </a:schemeClr>
                  </a:gs>
                  <a:gs pos="20000">
                    <a:schemeClr val="tx1">
                      <a:alpha val="15000"/>
                    </a:schemeClr>
                  </a:gs>
                  <a:gs pos="82000">
                    <a:schemeClr val="tx1">
                      <a:alpha val="15000"/>
                    </a:schemeClr>
                  </a:gs>
                  <a:gs pos="100000">
                    <a:schemeClr val="tx1">
                      <a:alpha val="0"/>
                    </a:schemeClr>
                  </a:gs>
                </a:gsLst>
                <a:lin ang="5400000" scaled="1"/>
              </a:gradFill>
              <a:prstDash val="solid"/>
              <a:miter lim="800000"/>
              <a:headEnd type="none" w="sm" len="sm"/>
              <a:tailEnd type="none" w="sm" len="sm"/>
            </a:ln>
          </p:spPr>
        </p:cxnSp>
        <p:cxnSp>
          <p:nvCxnSpPr>
            <p:cNvPr id="43" name="Google Shape;184;g2fe79a45527_0_1">
              <a:extLst>
                <a:ext uri="{FF2B5EF4-FFF2-40B4-BE49-F238E27FC236}">
                  <a16:creationId xmlns:a16="http://schemas.microsoft.com/office/drawing/2014/main" id="{8385F54C-5988-10A2-390D-C3318DC79D59}"/>
                </a:ext>
              </a:extLst>
            </p:cNvPr>
            <p:cNvCxnSpPr/>
            <p:nvPr/>
          </p:nvCxnSpPr>
          <p:spPr>
            <a:xfrm>
              <a:off x="7092677" y="1380470"/>
              <a:ext cx="0" cy="1897989"/>
            </a:xfrm>
            <a:prstGeom prst="straightConnector1">
              <a:avLst/>
            </a:prstGeom>
            <a:noFill/>
            <a:ln w="15875" cap="flat" cmpd="sng">
              <a:gradFill>
                <a:gsLst>
                  <a:gs pos="0">
                    <a:schemeClr val="tx1">
                      <a:alpha val="0"/>
                    </a:schemeClr>
                  </a:gs>
                  <a:gs pos="20000">
                    <a:schemeClr val="tx1">
                      <a:alpha val="15000"/>
                    </a:schemeClr>
                  </a:gs>
                  <a:gs pos="82000">
                    <a:schemeClr val="tx1">
                      <a:alpha val="15000"/>
                    </a:schemeClr>
                  </a:gs>
                  <a:gs pos="100000">
                    <a:schemeClr val="tx1">
                      <a:alpha val="0"/>
                    </a:schemeClr>
                  </a:gs>
                </a:gsLst>
                <a:lin ang="5400000" scaled="1"/>
              </a:gradFill>
              <a:prstDash val="solid"/>
              <a:miter lim="800000"/>
              <a:headEnd type="none" w="sm" len="sm"/>
              <a:tailEnd type="none" w="sm" len="sm"/>
            </a:ln>
          </p:spPr>
        </p:cxnSp>
        <p:cxnSp>
          <p:nvCxnSpPr>
            <p:cNvPr id="44" name="Google Shape;184;g2fe79a45527_0_1">
              <a:extLst>
                <a:ext uri="{FF2B5EF4-FFF2-40B4-BE49-F238E27FC236}">
                  <a16:creationId xmlns:a16="http://schemas.microsoft.com/office/drawing/2014/main" id="{07ACC8EA-0E7F-8B3D-B86E-4286CBB4098E}"/>
                </a:ext>
              </a:extLst>
            </p:cNvPr>
            <p:cNvCxnSpPr>
              <a:cxnSpLocks/>
            </p:cNvCxnSpPr>
            <p:nvPr/>
          </p:nvCxnSpPr>
          <p:spPr>
            <a:xfrm>
              <a:off x="8100392" y="1380470"/>
              <a:ext cx="0" cy="1386620"/>
            </a:xfrm>
            <a:prstGeom prst="straightConnector1">
              <a:avLst/>
            </a:prstGeom>
            <a:noFill/>
            <a:ln w="15875" cap="flat" cmpd="sng">
              <a:gradFill>
                <a:gsLst>
                  <a:gs pos="0">
                    <a:schemeClr val="tx1">
                      <a:alpha val="0"/>
                    </a:schemeClr>
                  </a:gs>
                  <a:gs pos="20000">
                    <a:schemeClr val="tx1">
                      <a:alpha val="15000"/>
                    </a:schemeClr>
                  </a:gs>
                  <a:gs pos="82000">
                    <a:schemeClr val="tx1">
                      <a:alpha val="15000"/>
                    </a:schemeClr>
                  </a:gs>
                  <a:gs pos="100000">
                    <a:schemeClr val="tx1">
                      <a:alpha val="0"/>
                    </a:schemeClr>
                  </a:gs>
                </a:gsLst>
                <a:lin ang="5400000" scaled="1"/>
              </a:gradFill>
              <a:prstDash val="solid"/>
              <a:miter lim="800000"/>
              <a:headEnd type="none" w="sm" len="sm"/>
              <a:tailEnd type="none" w="sm" len="sm"/>
            </a:ln>
          </p:spPr>
        </p:cxnSp>
      </p:grpSp>
      <p:sp>
        <p:nvSpPr>
          <p:cNvPr id="600" name="Google Shape;186;g2fe79a45527_0_1">
            <a:extLst>
              <a:ext uri="{FF2B5EF4-FFF2-40B4-BE49-F238E27FC236}">
                <a16:creationId xmlns:a16="http://schemas.microsoft.com/office/drawing/2014/main" id="{CEA5E35B-9F0D-7525-B936-69E81F4D9C29}"/>
              </a:ext>
            </a:extLst>
          </p:cNvPr>
          <p:cNvSpPr/>
          <p:nvPr/>
        </p:nvSpPr>
        <p:spPr>
          <a:xfrm>
            <a:off x="3406557" y="4731365"/>
            <a:ext cx="1362566" cy="338554"/>
          </a:xfrm>
          <a:prstGeom prst="rect">
            <a:avLst/>
          </a:prstGeom>
          <a:noFill/>
          <a:ln>
            <a:noFill/>
          </a:ln>
          <a:effectLst/>
        </p:spPr>
        <p:txBody>
          <a:bodyPr spcFirstLastPara="1" wrap="square" lIns="0" tIns="0" rIns="0" bIns="0" anchor="ctr" anchorCtr="0">
            <a:spAutoFit/>
          </a:bodyPr>
          <a:lstStyle/>
          <a:p>
            <a:pPr defTabSz="1828756">
              <a:buClr>
                <a:srgbClr val="000000"/>
              </a:buClr>
              <a:buSzPts val="1100"/>
              <a:defRPr/>
            </a:pPr>
            <a:r>
              <a:rPr lang="fr" sz="2200" b="1" kern="0" dirty="0">
                <a:solidFill>
                  <a:srgbClr val="03336D"/>
                </a:solidFill>
                <a:latin typeface="Montserrat" panose="00000500000000000000" pitchFamily="2" charset="0"/>
                <a:ea typeface="Lato"/>
                <a:cs typeface="Calibri" panose="020F0502020204030204" pitchFamily="34" charset="0"/>
                <a:sym typeface="Lato"/>
              </a:rPr>
              <a:t>GA</a:t>
            </a:r>
            <a:endParaRPr sz="2000" kern="0" dirty="0">
              <a:solidFill>
                <a:srgbClr val="03336D"/>
              </a:solidFill>
              <a:latin typeface="Montserrat" panose="00000500000000000000" pitchFamily="2" charset="0"/>
              <a:ea typeface="Lato"/>
              <a:cs typeface="Calibri Light" panose="020F0302020204030204" pitchFamily="34" charset="0"/>
              <a:sym typeface="Lato"/>
            </a:endParaRPr>
          </a:p>
        </p:txBody>
      </p:sp>
      <p:sp>
        <p:nvSpPr>
          <p:cNvPr id="519" name="Rectangle : coins arrondis 518">
            <a:extLst>
              <a:ext uri="{FF2B5EF4-FFF2-40B4-BE49-F238E27FC236}">
                <a16:creationId xmlns:a16="http://schemas.microsoft.com/office/drawing/2014/main" id="{AB5F6475-ED23-A63E-385E-F615B7FA220B}"/>
              </a:ext>
            </a:extLst>
          </p:cNvPr>
          <p:cNvSpPr/>
          <p:nvPr/>
        </p:nvSpPr>
        <p:spPr>
          <a:xfrm>
            <a:off x="5153634" y="3024629"/>
            <a:ext cx="2016000" cy="236682"/>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defTabSz="1828756">
              <a:lnSpc>
                <a:spcPts val="1840"/>
              </a:lnSpc>
              <a:buClr>
                <a:srgbClr val="000000"/>
              </a:buClr>
              <a:defRPr/>
            </a:pPr>
            <a:r>
              <a:rPr lang="fr-FR" kern="0" spc="-40" dirty="0" err="1">
                <a:solidFill>
                  <a:srgbClr val="FFFFFF"/>
                </a:solidFill>
                <a:latin typeface="Calibri" panose="020F0502020204030204" pitchFamily="34" charset="0"/>
                <a:ea typeface="Lato"/>
                <a:cs typeface="Calibri" panose="020F0502020204030204" pitchFamily="34" charset="0"/>
                <a:sym typeface="Lato"/>
              </a:rPr>
              <a:t>Tox</a:t>
            </a:r>
            <a:r>
              <a:rPr lang="fr-FR" kern="0" spc="-40" dirty="0">
                <a:solidFill>
                  <a:srgbClr val="FFFFFF"/>
                </a:solidFill>
                <a:latin typeface="Calibri" panose="020F0502020204030204" pitchFamily="34" charset="0"/>
                <a:ea typeface="Lato"/>
                <a:cs typeface="Calibri" panose="020F0502020204030204" pitchFamily="34" charset="0"/>
                <a:sym typeface="Lato"/>
              </a:rPr>
              <a:t>/CMC</a:t>
            </a:r>
          </a:p>
        </p:txBody>
      </p:sp>
      <p:sp>
        <p:nvSpPr>
          <p:cNvPr id="520" name="Rectangle : coins arrondis 519">
            <a:extLst>
              <a:ext uri="{FF2B5EF4-FFF2-40B4-BE49-F238E27FC236}">
                <a16:creationId xmlns:a16="http://schemas.microsoft.com/office/drawing/2014/main" id="{376EDFD8-E14B-2FB5-8BD3-8DE35AEF17CA}"/>
              </a:ext>
            </a:extLst>
          </p:cNvPr>
          <p:cNvSpPr/>
          <p:nvPr/>
        </p:nvSpPr>
        <p:spPr>
          <a:xfrm>
            <a:off x="7210614" y="3024629"/>
            <a:ext cx="825500" cy="236682"/>
          </a:xfrm>
          <a:prstGeom prst="round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defTabSz="1828756">
              <a:lnSpc>
                <a:spcPts val="1840"/>
              </a:lnSpc>
              <a:buClr>
                <a:srgbClr val="000000"/>
              </a:buClr>
              <a:buSzPts val="700"/>
              <a:defRPr/>
            </a:pPr>
            <a:r>
              <a:rPr lang="fr-FR" sz="1600" b="1" kern="0" spc="-40" dirty="0">
                <a:solidFill>
                  <a:srgbClr val="FFFFFF"/>
                </a:solidFill>
                <a:latin typeface="Calibri" panose="020F0502020204030204" pitchFamily="34" charset="0"/>
                <a:ea typeface="Arial"/>
                <a:cs typeface="Calibri" panose="020F0502020204030204" pitchFamily="34" charset="0"/>
                <a:sym typeface="Arial"/>
              </a:rPr>
              <a:t>IND</a:t>
            </a:r>
          </a:p>
        </p:txBody>
      </p:sp>
      <p:sp>
        <p:nvSpPr>
          <p:cNvPr id="583" name="Rectangle : coins arrondis 582">
            <a:extLst>
              <a:ext uri="{FF2B5EF4-FFF2-40B4-BE49-F238E27FC236}">
                <a16:creationId xmlns:a16="http://schemas.microsoft.com/office/drawing/2014/main" id="{5BEAA0EA-9D3B-C21F-8E2D-FFEFAEF0EFAF}"/>
              </a:ext>
            </a:extLst>
          </p:cNvPr>
          <p:cNvSpPr/>
          <p:nvPr/>
        </p:nvSpPr>
        <p:spPr>
          <a:xfrm>
            <a:off x="8221028" y="3024629"/>
            <a:ext cx="3168000" cy="236682"/>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defTabSz="1828756">
              <a:lnSpc>
                <a:spcPts val="1840"/>
              </a:lnSpc>
              <a:buClr>
                <a:srgbClr val="000000"/>
              </a:buClr>
              <a:buSzPts val="700"/>
              <a:defRPr/>
            </a:pPr>
            <a:r>
              <a:rPr lang="fr-FR" kern="0" dirty="0">
                <a:solidFill>
                  <a:srgbClr val="FFFFFF"/>
                </a:solidFill>
                <a:latin typeface="Calibri" panose="020F0502020204030204" pitchFamily="34" charset="0"/>
                <a:cs typeface="Calibri" panose="020F0502020204030204" pitchFamily="34" charset="0"/>
                <a:sym typeface="Lato"/>
              </a:rPr>
              <a:t>Phase I/</a:t>
            </a:r>
            <a:r>
              <a:rPr lang="fr-FR" kern="0" dirty="0" err="1">
                <a:solidFill>
                  <a:srgbClr val="FFFFFF"/>
                </a:solidFill>
                <a:latin typeface="Calibri" panose="020F0502020204030204" pitchFamily="34" charset="0"/>
                <a:cs typeface="Calibri" panose="020F0502020204030204" pitchFamily="34" charset="0"/>
                <a:sym typeface="Lato"/>
              </a:rPr>
              <a:t>Ib</a:t>
            </a:r>
            <a:r>
              <a:rPr lang="fr-FR" kern="0" dirty="0">
                <a:solidFill>
                  <a:srgbClr val="FFFFFF"/>
                </a:solidFill>
                <a:latin typeface="Calibri" panose="020F0502020204030204" pitchFamily="34" charset="0"/>
                <a:cs typeface="Calibri" panose="020F0502020204030204" pitchFamily="34" charset="0"/>
                <a:sym typeface="Lato"/>
              </a:rPr>
              <a:t> (ALI/AF/ACLF)</a:t>
            </a:r>
            <a:endParaRPr lang="fr-FR" kern="0" dirty="0">
              <a:solidFill>
                <a:srgbClr val="FFFFFF"/>
              </a:solidFill>
              <a:latin typeface="Calibri" panose="020F0502020204030204" pitchFamily="34" charset="0"/>
              <a:cs typeface="Calibri" panose="020F0502020204030204" pitchFamily="34" charset="0"/>
              <a:sym typeface="Arial"/>
            </a:endParaRPr>
          </a:p>
        </p:txBody>
      </p:sp>
      <p:sp>
        <p:nvSpPr>
          <p:cNvPr id="622" name="Rectangle : coins arrondis 621">
            <a:extLst>
              <a:ext uri="{FF2B5EF4-FFF2-40B4-BE49-F238E27FC236}">
                <a16:creationId xmlns:a16="http://schemas.microsoft.com/office/drawing/2014/main" id="{16E0FB4C-D908-7528-E76A-E5B6EAAE9810}"/>
              </a:ext>
            </a:extLst>
          </p:cNvPr>
          <p:cNvSpPr/>
          <p:nvPr/>
        </p:nvSpPr>
        <p:spPr>
          <a:xfrm>
            <a:off x="3402950" y="3024629"/>
            <a:ext cx="1728000" cy="236682"/>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defTabSz="1828756">
              <a:lnSpc>
                <a:spcPts val="1840"/>
              </a:lnSpc>
              <a:buClr>
                <a:srgbClr val="000000"/>
              </a:buClr>
              <a:defRPr/>
            </a:pPr>
            <a:endParaRPr lang="fr-FR" kern="0" spc="-40">
              <a:solidFill>
                <a:srgbClr val="FFFFFF"/>
              </a:solidFill>
              <a:latin typeface="Calibri" panose="020F0502020204030204" pitchFamily="34" charset="0"/>
              <a:ea typeface="Lato"/>
              <a:cs typeface="Calibri" panose="020F0502020204030204" pitchFamily="34" charset="0"/>
              <a:sym typeface="Lato"/>
            </a:endParaRPr>
          </a:p>
        </p:txBody>
      </p:sp>
      <p:sp>
        <p:nvSpPr>
          <p:cNvPr id="647" name="Rectangle : coins arrondis 646">
            <a:extLst>
              <a:ext uri="{FF2B5EF4-FFF2-40B4-BE49-F238E27FC236}">
                <a16:creationId xmlns:a16="http://schemas.microsoft.com/office/drawing/2014/main" id="{8EB92A29-F633-7A0E-4689-6CC3B89A0AEB}"/>
              </a:ext>
            </a:extLst>
          </p:cNvPr>
          <p:cNvSpPr/>
          <p:nvPr/>
        </p:nvSpPr>
        <p:spPr>
          <a:xfrm>
            <a:off x="11522972" y="3164367"/>
            <a:ext cx="3672000" cy="245102"/>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defTabSz="1828756">
              <a:lnSpc>
                <a:spcPts val="1840"/>
              </a:lnSpc>
              <a:buClr>
                <a:srgbClr val="000000"/>
              </a:buClr>
              <a:buSzPts val="700"/>
            </a:pPr>
            <a:r>
              <a:rPr lang="fr-FR" kern="0" spc="-40" dirty="0">
                <a:solidFill>
                  <a:srgbClr val="FFFFFF"/>
                </a:solidFill>
                <a:latin typeface="Calibri" panose="020F0502020204030204" pitchFamily="34" charset="0"/>
                <a:cs typeface="Calibri" panose="020F0502020204030204" pitchFamily="34" charset="0"/>
                <a:sym typeface="Lato"/>
              </a:rPr>
              <a:t>Phase II – ALF/ACLF</a:t>
            </a:r>
            <a:endParaRPr lang="fr-FR" kern="0" spc="-40" dirty="0">
              <a:solidFill>
                <a:srgbClr val="FFFFFF"/>
              </a:solidFill>
              <a:latin typeface="Calibri" panose="020F0502020204030204" pitchFamily="34" charset="0"/>
              <a:cs typeface="Calibri" panose="020F0502020204030204" pitchFamily="34" charset="0"/>
              <a:sym typeface="Arial"/>
            </a:endParaRPr>
          </a:p>
        </p:txBody>
      </p:sp>
      <p:sp>
        <p:nvSpPr>
          <p:cNvPr id="649" name="Rectangle : coins arrondis 648">
            <a:extLst>
              <a:ext uri="{FF2B5EF4-FFF2-40B4-BE49-F238E27FC236}">
                <a16:creationId xmlns:a16="http://schemas.microsoft.com/office/drawing/2014/main" id="{EF270704-3D76-ECAE-C9B3-883DD48DBDB6}"/>
              </a:ext>
            </a:extLst>
          </p:cNvPr>
          <p:cNvSpPr/>
          <p:nvPr/>
        </p:nvSpPr>
        <p:spPr>
          <a:xfrm>
            <a:off x="15365682" y="3190869"/>
            <a:ext cx="2336800" cy="236682"/>
          </a:xfrm>
          <a:prstGeom prst="roundRect">
            <a:avLst>
              <a:gd name="adj" fmla="val 50000"/>
            </a:avLst>
          </a:prstGeom>
          <a:solidFill>
            <a:srgbClr val="F8E0D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defTabSz="1828756">
              <a:lnSpc>
                <a:spcPts val="1840"/>
              </a:lnSpc>
              <a:buClr>
                <a:srgbClr val="000000"/>
              </a:buClr>
              <a:buSzPts val="700"/>
              <a:defRPr/>
            </a:pPr>
            <a:r>
              <a:rPr lang="fr-FR" kern="0" dirty="0">
                <a:solidFill>
                  <a:srgbClr val="FFFFFF"/>
                </a:solidFill>
                <a:latin typeface="Calibri" panose="020F0502020204030204" pitchFamily="34" charset="0"/>
                <a:cs typeface="Calibri" panose="020F0502020204030204" pitchFamily="34" charset="0"/>
                <a:sym typeface="Lato"/>
              </a:rPr>
              <a:t>Phase III</a:t>
            </a:r>
            <a:endParaRPr lang="fr-FR" kern="0" dirty="0">
              <a:solidFill>
                <a:srgbClr val="FFFFFF"/>
              </a:solidFill>
              <a:latin typeface="Calibri" panose="020F0502020204030204" pitchFamily="34" charset="0"/>
              <a:cs typeface="Calibri" panose="020F0502020204030204" pitchFamily="34" charset="0"/>
              <a:sym typeface="Arial"/>
            </a:endParaRPr>
          </a:p>
        </p:txBody>
      </p:sp>
      <p:sp>
        <p:nvSpPr>
          <p:cNvPr id="664" name="Rectangle : coins arrondis 663">
            <a:extLst>
              <a:ext uri="{FF2B5EF4-FFF2-40B4-BE49-F238E27FC236}">
                <a16:creationId xmlns:a16="http://schemas.microsoft.com/office/drawing/2014/main" id="{2455BCAF-EBD3-6CB0-8035-84C35AB54766}"/>
              </a:ext>
            </a:extLst>
          </p:cNvPr>
          <p:cNvSpPr/>
          <p:nvPr/>
        </p:nvSpPr>
        <p:spPr>
          <a:xfrm>
            <a:off x="5198942" y="5125991"/>
            <a:ext cx="1944000" cy="236682"/>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defTabSz="1828756">
              <a:lnSpc>
                <a:spcPts val="1840"/>
              </a:lnSpc>
              <a:buClr>
                <a:srgbClr val="000000"/>
              </a:buClr>
              <a:defRPr/>
            </a:pPr>
            <a:r>
              <a:rPr lang="fr-FR" kern="0" spc="-40" dirty="0" err="1">
                <a:solidFill>
                  <a:srgbClr val="FFFFFF"/>
                </a:solidFill>
                <a:latin typeface="Calibri" panose="020F0502020204030204" pitchFamily="34" charset="0"/>
                <a:ea typeface="Lato"/>
                <a:cs typeface="Calibri" panose="020F0502020204030204" pitchFamily="34" charset="0"/>
                <a:sym typeface="Lato"/>
              </a:rPr>
              <a:t>Tox</a:t>
            </a:r>
            <a:r>
              <a:rPr lang="fr-FR" kern="0" spc="-40" dirty="0">
                <a:solidFill>
                  <a:srgbClr val="FFFFFF"/>
                </a:solidFill>
                <a:latin typeface="Calibri" panose="020F0502020204030204" pitchFamily="34" charset="0"/>
                <a:ea typeface="Lato"/>
                <a:cs typeface="Calibri" panose="020F0502020204030204" pitchFamily="34" charset="0"/>
                <a:sym typeface="Lato"/>
              </a:rPr>
              <a:t>/CMC</a:t>
            </a:r>
          </a:p>
        </p:txBody>
      </p:sp>
      <p:sp>
        <p:nvSpPr>
          <p:cNvPr id="665" name="Rectangle : coins arrondis 664">
            <a:extLst>
              <a:ext uri="{FF2B5EF4-FFF2-40B4-BE49-F238E27FC236}">
                <a16:creationId xmlns:a16="http://schemas.microsoft.com/office/drawing/2014/main" id="{7216412E-2E32-1460-3A2C-F3061777B4E6}"/>
              </a:ext>
            </a:extLst>
          </p:cNvPr>
          <p:cNvSpPr/>
          <p:nvPr/>
        </p:nvSpPr>
        <p:spPr>
          <a:xfrm>
            <a:off x="7196060" y="5125991"/>
            <a:ext cx="825500" cy="236682"/>
          </a:xfrm>
          <a:prstGeom prst="round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defTabSz="1828756">
              <a:lnSpc>
                <a:spcPts val="1840"/>
              </a:lnSpc>
              <a:buClr>
                <a:srgbClr val="000000"/>
              </a:buClr>
              <a:buSzPts val="700"/>
              <a:defRPr/>
            </a:pPr>
            <a:r>
              <a:rPr lang="fr-FR" sz="1600" b="1" kern="0" spc="-40" dirty="0">
                <a:solidFill>
                  <a:srgbClr val="FFFFFF"/>
                </a:solidFill>
                <a:latin typeface="Calibri" panose="020F0502020204030204" pitchFamily="34" charset="0"/>
                <a:ea typeface="Arial"/>
                <a:cs typeface="Calibri" panose="020F0502020204030204" pitchFamily="34" charset="0"/>
                <a:sym typeface="Arial"/>
              </a:rPr>
              <a:t>IND</a:t>
            </a:r>
          </a:p>
        </p:txBody>
      </p:sp>
      <p:sp>
        <p:nvSpPr>
          <p:cNvPr id="666" name="Rectangle : coins arrondis 665">
            <a:extLst>
              <a:ext uri="{FF2B5EF4-FFF2-40B4-BE49-F238E27FC236}">
                <a16:creationId xmlns:a16="http://schemas.microsoft.com/office/drawing/2014/main" id="{C8318846-88C0-AE80-EBA8-625F447F0C65}"/>
              </a:ext>
            </a:extLst>
          </p:cNvPr>
          <p:cNvSpPr/>
          <p:nvPr/>
        </p:nvSpPr>
        <p:spPr>
          <a:xfrm>
            <a:off x="8232006" y="5142399"/>
            <a:ext cx="2232000" cy="236682"/>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defTabSz="1828756">
              <a:lnSpc>
                <a:spcPts val="1840"/>
              </a:lnSpc>
              <a:buClr>
                <a:srgbClr val="000000"/>
              </a:buClr>
              <a:buSzPts val="700"/>
              <a:defRPr/>
            </a:pPr>
            <a:r>
              <a:rPr lang="fr-FR" kern="0" dirty="0">
                <a:solidFill>
                  <a:srgbClr val="FFFFFF"/>
                </a:solidFill>
                <a:latin typeface="Calibri" panose="020F0502020204030204" pitchFamily="34" charset="0"/>
                <a:cs typeface="Calibri" panose="020F0502020204030204" pitchFamily="34" charset="0"/>
                <a:sym typeface="Lato"/>
              </a:rPr>
              <a:t>Phase I</a:t>
            </a:r>
            <a:endParaRPr lang="fr-FR" kern="0" dirty="0">
              <a:solidFill>
                <a:srgbClr val="FFFFFF"/>
              </a:solidFill>
              <a:latin typeface="Calibri" panose="020F0502020204030204" pitchFamily="34" charset="0"/>
              <a:cs typeface="Calibri" panose="020F0502020204030204" pitchFamily="34" charset="0"/>
              <a:sym typeface="Arial"/>
            </a:endParaRPr>
          </a:p>
        </p:txBody>
      </p:sp>
      <p:sp>
        <p:nvSpPr>
          <p:cNvPr id="669" name="Rectangle : coins arrondis 668">
            <a:extLst>
              <a:ext uri="{FF2B5EF4-FFF2-40B4-BE49-F238E27FC236}">
                <a16:creationId xmlns:a16="http://schemas.microsoft.com/office/drawing/2014/main" id="{17EE92A8-3EBF-4DDA-3404-B72469A2F798}"/>
              </a:ext>
            </a:extLst>
          </p:cNvPr>
          <p:cNvSpPr/>
          <p:nvPr/>
        </p:nvSpPr>
        <p:spPr>
          <a:xfrm>
            <a:off x="3402952" y="5125991"/>
            <a:ext cx="1728000" cy="236682"/>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defTabSz="1828756">
              <a:lnSpc>
                <a:spcPts val="1840"/>
              </a:lnSpc>
              <a:buClr>
                <a:srgbClr val="000000"/>
              </a:buClr>
              <a:defRPr/>
            </a:pPr>
            <a:endParaRPr lang="fr-FR" kern="0" spc="-40">
              <a:solidFill>
                <a:srgbClr val="FFFFFF"/>
              </a:solidFill>
              <a:latin typeface="Calibri" panose="020F0502020204030204" pitchFamily="34" charset="0"/>
              <a:ea typeface="Lato"/>
              <a:cs typeface="Calibri" panose="020F0502020204030204" pitchFamily="34" charset="0"/>
              <a:sym typeface="Lato"/>
            </a:endParaRPr>
          </a:p>
        </p:txBody>
      </p:sp>
      <p:sp>
        <p:nvSpPr>
          <p:cNvPr id="668" name="Rectangle : coins arrondis 667">
            <a:extLst>
              <a:ext uri="{FF2B5EF4-FFF2-40B4-BE49-F238E27FC236}">
                <a16:creationId xmlns:a16="http://schemas.microsoft.com/office/drawing/2014/main" id="{E4E9EB7C-6903-66E4-69C8-667BF4C54945}"/>
              </a:ext>
            </a:extLst>
          </p:cNvPr>
          <p:cNvSpPr/>
          <p:nvPr/>
        </p:nvSpPr>
        <p:spPr>
          <a:xfrm>
            <a:off x="10628380" y="5156427"/>
            <a:ext cx="2232000" cy="236682"/>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defTabSz="1828756">
              <a:lnSpc>
                <a:spcPts val="1840"/>
              </a:lnSpc>
              <a:buClr>
                <a:srgbClr val="000000"/>
              </a:buClr>
              <a:buSzPts val="700"/>
              <a:defRPr/>
            </a:pPr>
            <a:r>
              <a:rPr lang="fr-FR" kern="0" dirty="0">
                <a:solidFill>
                  <a:srgbClr val="FFFFFF"/>
                </a:solidFill>
                <a:latin typeface="Calibri" panose="020F0502020204030204" pitchFamily="34" charset="0"/>
                <a:cs typeface="Calibri" panose="020F0502020204030204" pitchFamily="34" charset="0"/>
                <a:sym typeface="Lato"/>
              </a:rPr>
              <a:t>Phase </a:t>
            </a:r>
            <a:r>
              <a:rPr lang="fr-FR" kern="0" dirty="0" err="1">
                <a:solidFill>
                  <a:srgbClr val="FFFFFF"/>
                </a:solidFill>
                <a:latin typeface="Calibri" panose="020F0502020204030204" pitchFamily="34" charset="0"/>
                <a:cs typeface="Calibri" panose="020F0502020204030204" pitchFamily="34" charset="0"/>
                <a:sym typeface="Lato"/>
              </a:rPr>
              <a:t>IIa</a:t>
            </a:r>
            <a:endParaRPr lang="fr-FR" kern="0" dirty="0">
              <a:solidFill>
                <a:srgbClr val="FFFFFF"/>
              </a:solidFill>
              <a:latin typeface="Calibri" panose="020F0502020204030204" pitchFamily="34" charset="0"/>
              <a:cs typeface="Calibri" panose="020F0502020204030204" pitchFamily="34" charset="0"/>
              <a:sym typeface="Arial"/>
            </a:endParaRPr>
          </a:p>
        </p:txBody>
      </p:sp>
      <p:sp>
        <p:nvSpPr>
          <p:cNvPr id="670" name="Rectangle : coins arrondis 669">
            <a:extLst>
              <a:ext uri="{FF2B5EF4-FFF2-40B4-BE49-F238E27FC236}">
                <a16:creationId xmlns:a16="http://schemas.microsoft.com/office/drawing/2014/main" id="{C0B24A54-550B-FCD2-772E-5FC5B999E378}"/>
              </a:ext>
            </a:extLst>
          </p:cNvPr>
          <p:cNvSpPr/>
          <p:nvPr/>
        </p:nvSpPr>
        <p:spPr>
          <a:xfrm>
            <a:off x="12931548" y="5145046"/>
            <a:ext cx="2376000" cy="235880"/>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defTabSz="1828756">
              <a:lnSpc>
                <a:spcPts val="1840"/>
              </a:lnSpc>
              <a:buClr>
                <a:srgbClr val="000000"/>
              </a:buClr>
              <a:buSzPts val="700"/>
              <a:defRPr/>
            </a:pPr>
            <a:r>
              <a:rPr lang="fr-FR" kern="0" dirty="0">
                <a:solidFill>
                  <a:srgbClr val="FFFFFF"/>
                </a:solidFill>
                <a:latin typeface="Calibri" panose="020F0502020204030204" pitchFamily="34" charset="0"/>
                <a:cs typeface="Calibri" panose="020F0502020204030204" pitchFamily="34" charset="0"/>
                <a:sym typeface="Lato"/>
              </a:rPr>
              <a:t>Phase </a:t>
            </a:r>
            <a:r>
              <a:rPr lang="fr-FR" kern="0" dirty="0" err="1">
                <a:solidFill>
                  <a:srgbClr val="FFFFFF"/>
                </a:solidFill>
                <a:latin typeface="Calibri" panose="020F0502020204030204" pitchFamily="34" charset="0"/>
                <a:cs typeface="Calibri" panose="020F0502020204030204" pitchFamily="34" charset="0"/>
                <a:sym typeface="Lato"/>
              </a:rPr>
              <a:t>IIb</a:t>
            </a:r>
            <a:endParaRPr lang="fr-FR" kern="0" dirty="0">
              <a:solidFill>
                <a:srgbClr val="FFFFFF"/>
              </a:solidFill>
              <a:latin typeface="Calibri" panose="020F0502020204030204" pitchFamily="34" charset="0"/>
              <a:cs typeface="Calibri" panose="020F0502020204030204" pitchFamily="34" charset="0"/>
              <a:sym typeface="Arial"/>
            </a:endParaRPr>
          </a:p>
        </p:txBody>
      </p:sp>
      <p:cxnSp>
        <p:nvCxnSpPr>
          <p:cNvPr id="688" name="Connecteur droit 687">
            <a:extLst>
              <a:ext uri="{FF2B5EF4-FFF2-40B4-BE49-F238E27FC236}">
                <a16:creationId xmlns:a16="http://schemas.microsoft.com/office/drawing/2014/main" id="{7CF35B71-F788-4A2D-3846-9E5B35753B36}"/>
              </a:ext>
            </a:extLst>
          </p:cNvPr>
          <p:cNvCxnSpPr>
            <a:cxnSpLocks/>
          </p:cNvCxnSpPr>
          <p:nvPr/>
        </p:nvCxnSpPr>
        <p:spPr>
          <a:xfrm flipV="1">
            <a:off x="11166002" y="3865108"/>
            <a:ext cx="6624000" cy="0"/>
          </a:xfrm>
          <a:prstGeom prst="line">
            <a:avLst/>
          </a:prstGeom>
          <a:ln>
            <a:gradFill flip="none" rotWithShape="1">
              <a:gsLst>
                <a:gs pos="0">
                  <a:schemeClr val="tx1">
                    <a:alpha val="0"/>
                  </a:schemeClr>
                </a:gs>
                <a:gs pos="18000">
                  <a:schemeClr val="tx1"/>
                </a:gs>
                <a:gs pos="83000">
                  <a:schemeClr val="tx1"/>
                </a:gs>
                <a:gs pos="100000">
                  <a:schemeClr val="tx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40" name="Google Shape;540;p37"/>
          <p:cNvSpPr/>
          <p:nvPr/>
        </p:nvSpPr>
        <p:spPr>
          <a:xfrm>
            <a:off x="3526828" y="7694162"/>
            <a:ext cx="3924728" cy="1569683"/>
          </a:xfrm>
          <a:prstGeom prst="roundRect">
            <a:avLst>
              <a:gd name="adj" fmla="val 8153"/>
            </a:avLst>
          </a:prstGeom>
          <a:gradFill flip="none" rotWithShape="1">
            <a:gsLst>
              <a:gs pos="0">
                <a:schemeClr val="bg1">
                  <a:alpha val="80000"/>
                </a:schemeClr>
              </a:gs>
              <a:gs pos="47000">
                <a:schemeClr val="bg1">
                  <a:alpha val="0"/>
                </a:schemeClr>
              </a:gs>
            </a:gsLst>
            <a:lin ang="5400000" scaled="1"/>
            <a:tileRect/>
          </a:gradFill>
          <a:ln>
            <a:noFill/>
          </a:ln>
        </p:spPr>
        <p:txBody>
          <a:bodyPr spcFirstLastPara="1" wrap="square" lIns="162000" tIns="0" rIns="0" bIns="162000" anchor="t" anchorCtr="0">
            <a:spAutoFit/>
          </a:bodyPr>
          <a:lstStyle/>
          <a:p>
            <a:pPr defTabSz="1828756">
              <a:lnSpc>
                <a:spcPts val="2040"/>
              </a:lnSpc>
              <a:spcBef>
                <a:spcPts val="1200"/>
              </a:spcBef>
              <a:buClr>
                <a:srgbClr val="000000"/>
              </a:buClr>
              <a:buSzPts val="900"/>
              <a:defRPr/>
            </a:pPr>
            <a:r>
              <a:rPr lang="fr" b="1" kern="0" dirty="0">
                <a:solidFill>
                  <a:srgbClr val="FFFFFF">
                    <a:lumMod val="65000"/>
                  </a:srgbClr>
                </a:solidFill>
                <a:latin typeface="Calibri" panose="020F0502020204030204" pitchFamily="34" charset="0"/>
                <a:ea typeface="Lato"/>
                <a:cs typeface="Calibri" panose="020F0502020204030204" pitchFamily="34" charset="0"/>
                <a:sym typeface="Lato"/>
              </a:rPr>
              <a:t>SEED &amp; PRESERIES A -  </a:t>
            </a:r>
            <a:r>
              <a:rPr lang="fr" sz="2200" b="1" kern="0" dirty="0">
                <a:solidFill>
                  <a:srgbClr val="00B050"/>
                </a:solidFill>
                <a:latin typeface="Calibri" panose="020F0502020204030204" pitchFamily="34" charset="0"/>
                <a:ea typeface="Lato"/>
                <a:cs typeface="Calibri" panose="020F0502020204030204" pitchFamily="34" charset="0"/>
                <a:sym typeface="Wingdings" panose="05000000000000000000" pitchFamily="2" charset="2"/>
              </a:rPr>
              <a:t>€9M </a:t>
            </a:r>
            <a:r>
              <a:rPr lang="fr" b="1" kern="0" dirty="0">
                <a:solidFill>
                  <a:srgbClr val="00B050"/>
                </a:solidFill>
                <a:latin typeface="Calibri" panose="020F0502020204030204" pitchFamily="34" charset="0"/>
                <a:ea typeface="Lato"/>
                <a:cs typeface="Calibri" panose="020F0502020204030204" pitchFamily="34" charset="0"/>
                <a:sym typeface="Wingdings" panose="05000000000000000000" pitchFamily="2" charset="2"/>
              </a:rPr>
              <a:t></a:t>
            </a:r>
            <a:endParaRPr kern="0" dirty="0">
              <a:solidFill>
                <a:srgbClr val="00B050"/>
              </a:solidFill>
              <a:latin typeface="Calibri" panose="020F0502020204030204" pitchFamily="34" charset="0"/>
              <a:cs typeface="Calibri" panose="020F0502020204030204" pitchFamily="34" charset="0"/>
              <a:sym typeface="Arial"/>
            </a:endParaRPr>
          </a:p>
          <a:p>
            <a:pPr marL="181996" indent="-169296" defTabSz="1828756">
              <a:lnSpc>
                <a:spcPts val="2040"/>
              </a:lnSpc>
              <a:spcBef>
                <a:spcPts val="1200"/>
              </a:spcBef>
              <a:buClr>
                <a:srgbClr val="404040"/>
              </a:buClr>
              <a:buSzPts val="900"/>
              <a:buFont typeface="Arial"/>
              <a:buChar char="•"/>
              <a:defRPr/>
            </a:pPr>
            <a:r>
              <a:rPr lang="fr" sz="1600" b="1" kern="0" dirty="0">
                <a:solidFill>
                  <a:srgbClr val="FFFFFF">
                    <a:lumMod val="65000"/>
                  </a:srgbClr>
                </a:solidFill>
                <a:latin typeface="Calibri" panose="020F0502020204030204" pitchFamily="34" charset="0"/>
                <a:ea typeface="Lato"/>
                <a:cs typeface="Calibri" panose="020F0502020204030204" pitchFamily="34" charset="0"/>
                <a:sym typeface="Lato"/>
              </a:rPr>
              <a:t>€5M </a:t>
            </a:r>
            <a:r>
              <a:rPr lang="fr" sz="1600" kern="0" dirty="0">
                <a:solidFill>
                  <a:srgbClr val="FFFFFF">
                    <a:lumMod val="65000"/>
                  </a:srgbClr>
                </a:solidFill>
                <a:latin typeface="Calibri Light" panose="020F0302020204030204" pitchFamily="34" charset="0"/>
                <a:ea typeface="Lato Light"/>
                <a:cs typeface="Calibri Light" panose="020F0302020204030204" pitchFamily="34" charset="0"/>
                <a:sym typeface="Lato Light"/>
              </a:rPr>
              <a:t>equity (Biotech investors/ Business Angels and co-funders) / </a:t>
            </a:r>
            <a:r>
              <a:rPr lang="fr" sz="1600" b="1" kern="0" dirty="0">
                <a:solidFill>
                  <a:srgbClr val="FFFFFF">
                    <a:lumMod val="65000"/>
                  </a:srgbClr>
                </a:solidFill>
                <a:latin typeface="Calibri" panose="020F0502020204030204" pitchFamily="34" charset="0"/>
                <a:ea typeface="Lato"/>
                <a:cs typeface="Calibri" panose="020F0502020204030204" pitchFamily="34" charset="0"/>
                <a:sym typeface="Lato"/>
              </a:rPr>
              <a:t>€4M </a:t>
            </a:r>
            <a:r>
              <a:rPr lang="fr" sz="1600" kern="0" dirty="0">
                <a:solidFill>
                  <a:srgbClr val="FFFFFF">
                    <a:lumMod val="65000"/>
                  </a:srgbClr>
                </a:solidFill>
                <a:latin typeface="Calibri Light" panose="020F0302020204030204" pitchFamily="34" charset="0"/>
                <a:cs typeface="Calibri Light" panose="020F0302020204030204" pitchFamily="34" charset="0"/>
                <a:sym typeface="Lato Light"/>
              </a:rPr>
              <a:t>non-dilutive</a:t>
            </a:r>
            <a:endParaRPr sz="1600" kern="0" dirty="0">
              <a:solidFill>
                <a:srgbClr val="FFFFFF">
                  <a:lumMod val="65000"/>
                </a:srgbClr>
              </a:solidFill>
              <a:latin typeface="Calibri Light" panose="020F0302020204030204" pitchFamily="34" charset="0"/>
              <a:cs typeface="Calibri Light" panose="020F0302020204030204" pitchFamily="34" charset="0"/>
              <a:sym typeface="Arial"/>
            </a:endParaRPr>
          </a:p>
        </p:txBody>
      </p:sp>
      <p:grpSp>
        <p:nvGrpSpPr>
          <p:cNvPr id="5" name="Groupe 4">
            <a:extLst>
              <a:ext uri="{FF2B5EF4-FFF2-40B4-BE49-F238E27FC236}">
                <a16:creationId xmlns:a16="http://schemas.microsoft.com/office/drawing/2014/main" id="{E2DA77F4-07C4-7AC0-1ABF-3B20A239008D}"/>
              </a:ext>
            </a:extLst>
          </p:cNvPr>
          <p:cNvGrpSpPr/>
          <p:nvPr/>
        </p:nvGrpSpPr>
        <p:grpSpPr>
          <a:xfrm>
            <a:off x="11151589" y="3662154"/>
            <a:ext cx="3326414" cy="463550"/>
            <a:chOff x="4140319" y="2861523"/>
            <a:chExt cx="2088260" cy="231775"/>
          </a:xfrm>
        </p:grpSpPr>
        <p:sp>
          <p:nvSpPr>
            <p:cNvPr id="694" name="ZoneTexte 693">
              <a:extLst>
                <a:ext uri="{FF2B5EF4-FFF2-40B4-BE49-F238E27FC236}">
                  <a16:creationId xmlns:a16="http://schemas.microsoft.com/office/drawing/2014/main" id="{CC7EBA4A-5CA7-2067-C65D-A0B44DBECEA1}"/>
                </a:ext>
              </a:extLst>
            </p:cNvPr>
            <p:cNvSpPr txBox="1"/>
            <p:nvPr/>
          </p:nvSpPr>
          <p:spPr>
            <a:xfrm>
              <a:off x="4140319" y="2890603"/>
              <a:ext cx="2088260" cy="130036"/>
            </a:xfrm>
            <a:prstGeom prst="rect">
              <a:avLst/>
            </a:prstGeom>
            <a:solidFill>
              <a:srgbClr val="EAEEF4"/>
            </a:solidFill>
          </p:spPr>
          <p:txBody>
            <a:bodyPr wrap="square" lIns="792000" tIns="0" rIns="72000" bIns="0">
              <a:spAutoFit/>
            </a:bodyPr>
            <a:lstStyle/>
            <a:p>
              <a:pPr defTabSz="1828756">
                <a:lnSpc>
                  <a:spcPts val="2000"/>
                </a:lnSpc>
                <a:buClr>
                  <a:srgbClr val="000000"/>
                </a:buClr>
                <a:buSzPts val="900"/>
                <a:defRPr/>
              </a:pPr>
              <a:r>
                <a:rPr lang="fr-FR" sz="2000" b="1" kern="0" dirty="0">
                  <a:solidFill>
                    <a:srgbClr val="404040"/>
                  </a:solidFill>
                  <a:latin typeface="Calibri"/>
                  <a:ea typeface="Calibri"/>
                  <a:cs typeface="Calibri"/>
                  <a:sym typeface="Calibri"/>
                </a:rPr>
                <a:t>Out-</a:t>
              </a:r>
              <a:r>
                <a:rPr lang="fr-FR" sz="2000" b="1" kern="0" dirty="0" err="1">
                  <a:solidFill>
                    <a:srgbClr val="404040"/>
                  </a:solidFill>
                  <a:latin typeface="Calibri"/>
                  <a:ea typeface="Calibri"/>
                  <a:cs typeface="Calibri"/>
                  <a:sym typeface="Calibri"/>
                </a:rPr>
                <a:t>licensing</a:t>
              </a:r>
              <a:r>
                <a:rPr lang="fr-FR" sz="2000" b="1" kern="0" dirty="0">
                  <a:solidFill>
                    <a:srgbClr val="404040"/>
                  </a:solidFill>
                  <a:latin typeface="Calibri"/>
                  <a:ea typeface="Calibri"/>
                  <a:cs typeface="Calibri"/>
                  <a:sym typeface="Calibri"/>
                </a:rPr>
                <a:t> </a:t>
              </a:r>
              <a:r>
                <a:rPr lang="fr-FR" sz="2000" b="1" kern="0" dirty="0" err="1">
                  <a:solidFill>
                    <a:srgbClr val="404040"/>
                  </a:solidFill>
                  <a:latin typeface="Calibri"/>
                  <a:ea typeface="Calibri"/>
                  <a:cs typeface="Calibri"/>
                  <a:sym typeface="Calibri"/>
                </a:rPr>
                <a:t>window</a:t>
              </a:r>
              <a:endParaRPr lang="fr-FR" sz="2000" b="1" kern="0" dirty="0">
                <a:solidFill>
                  <a:srgbClr val="404040"/>
                </a:solidFill>
                <a:latin typeface="Calibri"/>
                <a:ea typeface="Calibri"/>
                <a:cs typeface="Calibri"/>
                <a:sym typeface="Calibri"/>
              </a:endParaRPr>
            </a:p>
          </p:txBody>
        </p:sp>
        <p:cxnSp>
          <p:nvCxnSpPr>
            <p:cNvPr id="702" name="Connecteur droit 701">
              <a:extLst>
                <a:ext uri="{FF2B5EF4-FFF2-40B4-BE49-F238E27FC236}">
                  <a16:creationId xmlns:a16="http://schemas.microsoft.com/office/drawing/2014/main" id="{EA032F4C-0D51-149E-A822-664719E4E085}"/>
                </a:ext>
              </a:extLst>
            </p:cNvPr>
            <p:cNvCxnSpPr/>
            <p:nvPr/>
          </p:nvCxnSpPr>
          <p:spPr>
            <a:xfrm>
              <a:off x="4273173" y="2861523"/>
              <a:ext cx="0" cy="231775"/>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3" name="Groupe 712">
              <a:extLst>
                <a:ext uri="{FF2B5EF4-FFF2-40B4-BE49-F238E27FC236}">
                  <a16:creationId xmlns:a16="http://schemas.microsoft.com/office/drawing/2014/main" id="{B1B52253-4100-EE2C-13A4-74091E95377B}"/>
                </a:ext>
              </a:extLst>
            </p:cNvPr>
            <p:cNvGrpSpPr/>
            <p:nvPr/>
          </p:nvGrpSpPr>
          <p:grpSpPr>
            <a:xfrm>
              <a:off x="4325659" y="2870999"/>
              <a:ext cx="252555" cy="167915"/>
              <a:chOff x="3707558" y="1997473"/>
              <a:chExt cx="1725474" cy="1147208"/>
            </a:xfrm>
          </p:grpSpPr>
          <p:sp>
            <p:nvSpPr>
              <p:cNvPr id="707" name="Forme libre 706">
                <a:extLst>
                  <a:ext uri="{FF2B5EF4-FFF2-40B4-BE49-F238E27FC236}">
                    <a16:creationId xmlns:a16="http://schemas.microsoft.com/office/drawing/2014/main" id="{1E5BF900-7945-ACAD-AB7A-7CC445F43969}"/>
                  </a:ext>
                </a:extLst>
              </p:cNvPr>
              <p:cNvSpPr/>
              <p:nvPr/>
            </p:nvSpPr>
            <p:spPr>
              <a:xfrm>
                <a:off x="4206051" y="2040142"/>
                <a:ext cx="1226981" cy="644556"/>
              </a:xfrm>
              <a:custGeom>
                <a:avLst/>
                <a:gdLst>
                  <a:gd name="connsiteX0" fmla="*/ 1001581 w 1226981"/>
                  <a:gd name="connsiteY0" fmla="*/ 1375 h 644556"/>
                  <a:gd name="connsiteX1" fmla="*/ 986916 w 1226981"/>
                  <a:gd name="connsiteY1" fmla="*/ 1375 h 644556"/>
                  <a:gd name="connsiteX2" fmla="*/ 673408 w 1226981"/>
                  <a:gd name="connsiteY2" fmla="*/ 138820 h 644556"/>
                  <a:gd name="connsiteX3" fmla="*/ 477274 w 1226981"/>
                  <a:gd name="connsiteY3" fmla="*/ 69181 h 644556"/>
                  <a:gd name="connsiteX4" fmla="*/ 398454 w 1226981"/>
                  <a:gd name="connsiteY4" fmla="*/ 36194 h 644556"/>
                  <a:gd name="connsiteX5" fmla="*/ 394788 w 1226981"/>
                  <a:gd name="connsiteY5" fmla="*/ 36194 h 644556"/>
                  <a:gd name="connsiteX6" fmla="*/ 6186 w 1226981"/>
                  <a:gd name="connsiteY6" fmla="*/ 169974 h 644556"/>
                  <a:gd name="connsiteX7" fmla="*/ 687 w 1226981"/>
                  <a:gd name="connsiteY7" fmla="*/ 188300 h 644556"/>
                  <a:gd name="connsiteX8" fmla="*/ 24517 w 1226981"/>
                  <a:gd name="connsiteY8" fmla="*/ 224952 h 644556"/>
                  <a:gd name="connsiteX9" fmla="*/ 165660 w 1226981"/>
                  <a:gd name="connsiteY9" fmla="*/ 279930 h 644556"/>
                  <a:gd name="connsiteX10" fmla="*/ 260977 w 1226981"/>
                  <a:gd name="connsiteY10" fmla="*/ 261604 h 644556"/>
                  <a:gd name="connsiteX11" fmla="*/ 403953 w 1226981"/>
                  <a:gd name="connsiteY11" fmla="*/ 239613 h 644556"/>
                  <a:gd name="connsiteX12" fmla="*/ 473608 w 1226981"/>
                  <a:gd name="connsiteY12" fmla="*/ 261604 h 644556"/>
                  <a:gd name="connsiteX13" fmla="*/ 552428 w 1226981"/>
                  <a:gd name="connsiteY13" fmla="*/ 342238 h 644556"/>
                  <a:gd name="connsiteX14" fmla="*/ 554261 w 1226981"/>
                  <a:gd name="connsiteY14" fmla="*/ 344071 h 644556"/>
                  <a:gd name="connsiteX15" fmla="*/ 847545 w 1226981"/>
                  <a:gd name="connsiteY15" fmla="*/ 635393 h 644556"/>
                  <a:gd name="connsiteX16" fmla="*/ 869542 w 1226981"/>
                  <a:gd name="connsiteY16" fmla="*/ 644556 h 644556"/>
                  <a:gd name="connsiteX17" fmla="*/ 1047345 w 1226981"/>
                  <a:gd name="connsiteY17" fmla="*/ 468627 h 644556"/>
                  <a:gd name="connsiteX18" fmla="*/ 1080340 w 1226981"/>
                  <a:gd name="connsiteY18" fmla="*/ 424644 h 644556"/>
                  <a:gd name="connsiteX19" fmla="*/ 1084006 w 1226981"/>
                  <a:gd name="connsiteY19" fmla="*/ 420979 h 644556"/>
                  <a:gd name="connsiteX20" fmla="*/ 1219650 w 1226981"/>
                  <a:gd name="connsiteY20" fmla="*/ 322019 h 644556"/>
                  <a:gd name="connsiteX21" fmla="*/ 1226982 w 1226981"/>
                  <a:gd name="connsiteY21" fmla="*/ 305525 h 644556"/>
                  <a:gd name="connsiteX22" fmla="*/ 1001581 w 1226981"/>
                  <a:gd name="connsiteY22" fmla="*/ 1252 h 644556"/>
                  <a:gd name="connsiteX23" fmla="*/ 1001581 w 1226981"/>
                  <a:gd name="connsiteY23" fmla="*/ 1252 h 644556"/>
                  <a:gd name="connsiteX24" fmla="*/ 1056571 w 1226981"/>
                  <a:gd name="connsiteY24" fmla="*/ 391719 h 644556"/>
                  <a:gd name="connsiteX25" fmla="*/ 1049239 w 1226981"/>
                  <a:gd name="connsiteY25" fmla="*/ 397216 h 644556"/>
                  <a:gd name="connsiteX26" fmla="*/ 1047406 w 1226981"/>
                  <a:gd name="connsiteY26" fmla="*/ 399049 h 644556"/>
                  <a:gd name="connsiteX27" fmla="*/ 1010746 w 1226981"/>
                  <a:gd name="connsiteY27" fmla="*/ 448529 h 644556"/>
                  <a:gd name="connsiteX28" fmla="*/ 864104 w 1226981"/>
                  <a:gd name="connsiteY28" fmla="*/ 609798 h 644556"/>
                  <a:gd name="connsiteX29" fmla="*/ 572714 w 1226981"/>
                  <a:gd name="connsiteY29" fmla="*/ 320247 h 644556"/>
                  <a:gd name="connsiteX30" fmla="*/ 570881 w 1226981"/>
                  <a:gd name="connsiteY30" fmla="*/ 318414 h 644556"/>
                  <a:gd name="connsiteX31" fmla="*/ 492061 w 1226981"/>
                  <a:gd name="connsiteY31" fmla="*/ 237780 h 644556"/>
                  <a:gd name="connsiteX32" fmla="*/ 396743 w 1226981"/>
                  <a:gd name="connsiteY32" fmla="*/ 204793 h 644556"/>
                  <a:gd name="connsiteX33" fmla="*/ 246435 w 1226981"/>
                  <a:gd name="connsiteY33" fmla="*/ 226784 h 644556"/>
                  <a:gd name="connsiteX34" fmla="*/ 154784 w 1226981"/>
                  <a:gd name="connsiteY34" fmla="*/ 243278 h 644556"/>
                  <a:gd name="connsiteX35" fmla="*/ 44802 w 1226981"/>
                  <a:gd name="connsiteY35" fmla="*/ 199295 h 644556"/>
                  <a:gd name="connsiteX36" fmla="*/ 35637 w 1226981"/>
                  <a:gd name="connsiteY36" fmla="*/ 188300 h 644556"/>
                  <a:gd name="connsiteX37" fmla="*/ 387578 w 1226981"/>
                  <a:gd name="connsiteY37" fmla="*/ 69181 h 644556"/>
                  <a:gd name="connsiteX38" fmla="*/ 459066 w 1226981"/>
                  <a:gd name="connsiteY38" fmla="*/ 100335 h 644556"/>
                  <a:gd name="connsiteX39" fmla="*/ 673530 w 1226981"/>
                  <a:gd name="connsiteY39" fmla="*/ 171806 h 644556"/>
                  <a:gd name="connsiteX40" fmla="*/ 990643 w 1226981"/>
                  <a:gd name="connsiteY40" fmla="*/ 36194 h 644556"/>
                  <a:gd name="connsiteX41" fmla="*/ 1181217 w 1226981"/>
                  <a:gd name="connsiteY41" fmla="*/ 294652 h 644556"/>
                  <a:gd name="connsiteX42" fmla="*/ 1056633 w 1226981"/>
                  <a:gd name="connsiteY42" fmla="*/ 391779 h 644556"/>
                  <a:gd name="connsiteX43" fmla="*/ 1056633 w 1226981"/>
                  <a:gd name="connsiteY43" fmla="*/ 391779 h 64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26981" h="644556">
                    <a:moveTo>
                      <a:pt x="1001581" y="1375"/>
                    </a:moveTo>
                    <a:cubicBezTo>
                      <a:pt x="996082" y="-458"/>
                      <a:pt x="990582" y="-458"/>
                      <a:pt x="986916" y="1375"/>
                    </a:cubicBezTo>
                    <a:cubicBezTo>
                      <a:pt x="887933" y="50855"/>
                      <a:pt x="715629" y="131489"/>
                      <a:pt x="673408" y="138820"/>
                    </a:cubicBezTo>
                    <a:cubicBezTo>
                      <a:pt x="644079" y="142485"/>
                      <a:pt x="539597" y="96670"/>
                      <a:pt x="477274" y="69181"/>
                    </a:cubicBezTo>
                    <a:cubicBezTo>
                      <a:pt x="436947" y="50855"/>
                      <a:pt x="409452" y="38027"/>
                      <a:pt x="398454" y="36194"/>
                    </a:cubicBezTo>
                    <a:lnTo>
                      <a:pt x="394788" y="36194"/>
                    </a:lnTo>
                    <a:cubicBezTo>
                      <a:pt x="343463" y="36194"/>
                      <a:pt x="50179" y="133322"/>
                      <a:pt x="6186" y="169974"/>
                    </a:cubicBezTo>
                    <a:cubicBezTo>
                      <a:pt x="687" y="173639"/>
                      <a:pt x="-1146" y="180969"/>
                      <a:pt x="687" y="188300"/>
                    </a:cubicBezTo>
                    <a:cubicBezTo>
                      <a:pt x="2520" y="195630"/>
                      <a:pt x="8019" y="208458"/>
                      <a:pt x="24517" y="224952"/>
                    </a:cubicBezTo>
                    <a:cubicBezTo>
                      <a:pt x="55678" y="257939"/>
                      <a:pt x="110669" y="287260"/>
                      <a:pt x="165660" y="279930"/>
                    </a:cubicBezTo>
                    <a:cubicBezTo>
                      <a:pt x="193155" y="276265"/>
                      <a:pt x="226150" y="268934"/>
                      <a:pt x="260977" y="261604"/>
                    </a:cubicBezTo>
                    <a:cubicBezTo>
                      <a:pt x="310469" y="250608"/>
                      <a:pt x="363626" y="239613"/>
                      <a:pt x="403953" y="239613"/>
                    </a:cubicBezTo>
                    <a:cubicBezTo>
                      <a:pt x="436947" y="239613"/>
                      <a:pt x="458944" y="246943"/>
                      <a:pt x="473608" y="261604"/>
                    </a:cubicBezTo>
                    <a:cubicBezTo>
                      <a:pt x="491938" y="279930"/>
                      <a:pt x="519434" y="307419"/>
                      <a:pt x="552428" y="342238"/>
                    </a:cubicBezTo>
                    <a:lnTo>
                      <a:pt x="554261" y="344071"/>
                    </a:lnTo>
                    <a:cubicBezTo>
                      <a:pt x="647745" y="439366"/>
                      <a:pt x="776118" y="571252"/>
                      <a:pt x="847545" y="635393"/>
                    </a:cubicBezTo>
                    <a:cubicBezTo>
                      <a:pt x="854877" y="640891"/>
                      <a:pt x="862210" y="644556"/>
                      <a:pt x="869542" y="644556"/>
                    </a:cubicBezTo>
                    <a:cubicBezTo>
                      <a:pt x="908035" y="644556"/>
                      <a:pt x="959360" y="593243"/>
                      <a:pt x="1047345" y="468627"/>
                    </a:cubicBezTo>
                    <a:cubicBezTo>
                      <a:pt x="1062009" y="448468"/>
                      <a:pt x="1073007" y="431975"/>
                      <a:pt x="1080340" y="424644"/>
                    </a:cubicBezTo>
                    <a:lnTo>
                      <a:pt x="1084006" y="420979"/>
                    </a:lnTo>
                    <a:cubicBezTo>
                      <a:pt x="1122499" y="393490"/>
                      <a:pt x="1190321" y="344010"/>
                      <a:pt x="1219650" y="322019"/>
                    </a:cubicBezTo>
                    <a:cubicBezTo>
                      <a:pt x="1225149" y="318353"/>
                      <a:pt x="1226982" y="312856"/>
                      <a:pt x="1226982" y="305525"/>
                    </a:cubicBezTo>
                    <a:cubicBezTo>
                      <a:pt x="1210607" y="151526"/>
                      <a:pt x="1085900" y="36072"/>
                      <a:pt x="1001581" y="1252"/>
                    </a:cubicBezTo>
                    <a:lnTo>
                      <a:pt x="1001581" y="1252"/>
                    </a:lnTo>
                    <a:close/>
                    <a:moveTo>
                      <a:pt x="1056571" y="391719"/>
                    </a:moveTo>
                    <a:lnTo>
                      <a:pt x="1049239" y="397216"/>
                    </a:lnTo>
                    <a:cubicBezTo>
                      <a:pt x="1049239" y="397216"/>
                      <a:pt x="1047406" y="397216"/>
                      <a:pt x="1047406" y="399049"/>
                    </a:cubicBezTo>
                    <a:cubicBezTo>
                      <a:pt x="1038241" y="410045"/>
                      <a:pt x="1025410" y="426538"/>
                      <a:pt x="1010746" y="448529"/>
                    </a:cubicBezTo>
                    <a:cubicBezTo>
                      <a:pt x="917261" y="584142"/>
                      <a:pt x="878768" y="607965"/>
                      <a:pt x="864104" y="609798"/>
                    </a:cubicBezTo>
                    <a:cubicBezTo>
                      <a:pt x="792616" y="547490"/>
                      <a:pt x="666137" y="417375"/>
                      <a:pt x="572714" y="320247"/>
                    </a:cubicBezTo>
                    <a:lnTo>
                      <a:pt x="570881" y="318414"/>
                    </a:lnTo>
                    <a:cubicBezTo>
                      <a:pt x="537886" y="285428"/>
                      <a:pt x="510391" y="256106"/>
                      <a:pt x="492061" y="237780"/>
                    </a:cubicBezTo>
                    <a:cubicBezTo>
                      <a:pt x="470064" y="215789"/>
                      <a:pt x="438903" y="204793"/>
                      <a:pt x="396743" y="204793"/>
                    </a:cubicBezTo>
                    <a:cubicBezTo>
                      <a:pt x="354584" y="204793"/>
                      <a:pt x="297760" y="215789"/>
                      <a:pt x="246435" y="226784"/>
                    </a:cubicBezTo>
                    <a:cubicBezTo>
                      <a:pt x="213441" y="234115"/>
                      <a:pt x="182279" y="241445"/>
                      <a:pt x="154784" y="243278"/>
                    </a:cubicBezTo>
                    <a:cubicBezTo>
                      <a:pt x="114457" y="248776"/>
                      <a:pt x="68632" y="223119"/>
                      <a:pt x="44802" y="199295"/>
                    </a:cubicBezTo>
                    <a:cubicBezTo>
                      <a:pt x="41136" y="195630"/>
                      <a:pt x="37470" y="191965"/>
                      <a:pt x="35637" y="188300"/>
                    </a:cubicBezTo>
                    <a:cubicBezTo>
                      <a:pt x="99793" y="151648"/>
                      <a:pt x="338086" y="72846"/>
                      <a:pt x="387578" y="69181"/>
                    </a:cubicBezTo>
                    <a:cubicBezTo>
                      <a:pt x="398576" y="72846"/>
                      <a:pt x="433404" y="89339"/>
                      <a:pt x="459066" y="100335"/>
                    </a:cubicBezTo>
                    <a:cubicBezTo>
                      <a:pt x="574547" y="151648"/>
                      <a:pt x="640536" y="177304"/>
                      <a:pt x="673530" y="171806"/>
                    </a:cubicBezTo>
                    <a:cubicBezTo>
                      <a:pt x="732187" y="162643"/>
                      <a:pt x="946590" y="56353"/>
                      <a:pt x="990643" y="36194"/>
                    </a:cubicBezTo>
                    <a:cubicBezTo>
                      <a:pt x="1062132" y="69181"/>
                      <a:pt x="1166614" y="168141"/>
                      <a:pt x="1181217" y="294652"/>
                    </a:cubicBezTo>
                    <a:cubicBezTo>
                      <a:pt x="1152011" y="322141"/>
                      <a:pt x="1091521" y="366123"/>
                      <a:pt x="1056633" y="391779"/>
                    </a:cubicBezTo>
                    <a:lnTo>
                      <a:pt x="1056633" y="391779"/>
                    </a:lnTo>
                    <a:close/>
                  </a:path>
                </a:pathLst>
              </a:custGeom>
              <a:solidFill>
                <a:schemeClr val="tx1"/>
              </a:solidFill>
              <a:ln w="0" cap="flat">
                <a:solidFill>
                  <a:schemeClr val="tx1"/>
                </a:solidFill>
                <a:prstDash val="solid"/>
                <a:miter/>
              </a:ln>
            </p:spPr>
            <p:txBody>
              <a:bodyPr rtlCol="0" anchor="ctr"/>
              <a:lstStyle/>
              <a:p>
                <a:pPr defTabSz="1828756">
                  <a:buClr>
                    <a:srgbClr val="000000"/>
                  </a:buClr>
                  <a:defRPr/>
                </a:pPr>
                <a:endParaRPr lang="fr-FR" sz="2800" kern="0">
                  <a:solidFill>
                    <a:srgbClr val="000000"/>
                  </a:solidFill>
                  <a:latin typeface="Arial"/>
                  <a:cs typeface="Arial"/>
                  <a:sym typeface="Arial"/>
                </a:endParaRPr>
              </a:p>
            </p:txBody>
          </p:sp>
          <p:sp>
            <p:nvSpPr>
              <p:cNvPr id="708" name="Forme libre 707">
                <a:extLst>
                  <a:ext uri="{FF2B5EF4-FFF2-40B4-BE49-F238E27FC236}">
                    <a16:creationId xmlns:a16="http://schemas.microsoft.com/office/drawing/2014/main" id="{5D4141E7-2429-7E36-F9F7-FF91590DE8CF}"/>
                  </a:ext>
                </a:extLst>
              </p:cNvPr>
              <p:cNvSpPr/>
              <p:nvPr/>
            </p:nvSpPr>
            <p:spPr>
              <a:xfrm>
                <a:off x="4457985" y="2882884"/>
                <a:ext cx="301617" cy="192158"/>
              </a:xfrm>
              <a:custGeom>
                <a:avLst/>
                <a:gdLst>
                  <a:gd name="connsiteX0" fmla="*/ 5499 w 301617"/>
                  <a:gd name="connsiteY0" fmla="*/ 5233 h 192158"/>
                  <a:gd name="connsiteX1" fmla="*/ 5499 w 301617"/>
                  <a:gd name="connsiteY1" fmla="*/ 30890 h 192158"/>
                  <a:gd name="connsiteX2" fmla="*/ 152141 w 301617"/>
                  <a:gd name="connsiteY2" fmla="*/ 177498 h 192158"/>
                  <a:gd name="connsiteX3" fmla="*/ 157640 w 301617"/>
                  <a:gd name="connsiteY3" fmla="*/ 181163 h 192158"/>
                  <a:gd name="connsiteX4" fmla="*/ 208965 w 301617"/>
                  <a:gd name="connsiteY4" fmla="*/ 192159 h 192158"/>
                  <a:gd name="connsiteX5" fmla="*/ 247458 w 301617"/>
                  <a:gd name="connsiteY5" fmla="*/ 186661 h 192158"/>
                  <a:gd name="connsiteX6" fmla="*/ 252957 w 301617"/>
                  <a:gd name="connsiteY6" fmla="*/ 184828 h 192158"/>
                  <a:gd name="connsiteX7" fmla="*/ 296950 w 301617"/>
                  <a:gd name="connsiteY7" fmla="*/ 157339 h 192158"/>
                  <a:gd name="connsiteX8" fmla="*/ 295117 w 301617"/>
                  <a:gd name="connsiteY8" fmla="*/ 131683 h 192158"/>
                  <a:gd name="connsiteX9" fmla="*/ 269455 w 301617"/>
                  <a:gd name="connsiteY9" fmla="*/ 133515 h 192158"/>
                  <a:gd name="connsiteX10" fmla="*/ 241959 w 301617"/>
                  <a:gd name="connsiteY10" fmla="*/ 150009 h 192158"/>
                  <a:gd name="connsiteX11" fmla="*/ 236460 w 301617"/>
                  <a:gd name="connsiteY11" fmla="*/ 151841 h 192158"/>
                  <a:gd name="connsiteX12" fmla="*/ 175971 w 301617"/>
                  <a:gd name="connsiteY12" fmla="*/ 150009 h 192158"/>
                  <a:gd name="connsiteX13" fmla="*/ 32994 w 301617"/>
                  <a:gd name="connsiteY13" fmla="*/ 7066 h 192158"/>
                  <a:gd name="connsiteX14" fmla="*/ 5499 w 301617"/>
                  <a:gd name="connsiteY14" fmla="*/ 5294 h 192158"/>
                  <a:gd name="connsiteX15" fmla="*/ 5499 w 301617"/>
                  <a:gd name="connsiteY15" fmla="*/ 5294 h 19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617" h="192158">
                    <a:moveTo>
                      <a:pt x="5499" y="5233"/>
                    </a:moveTo>
                    <a:cubicBezTo>
                      <a:pt x="-1833" y="12564"/>
                      <a:pt x="-1833" y="23559"/>
                      <a:pt x="5499" y="30890"/>
                    </a:cubicBezTo>
                    <a:lnTo>
                      <a:pt x="152141" y="177498"/>
                    </a:lnTo>
                    <a:cubicBezTo>
                      <a:pt x="153974" y="179330"/>
                      <a:pt x="155807" y="181163"/>
                      <a:pt x="157640" y="181163"/>
                    </a:cubicBezTo>
                    <a:cubicBezTo>
                      <a:pt x="175971" y="190326"/>
                      <a:pt x="194301" y="192159"/>
                      <a:pt x="208965" y="192159"/>
                    </a:cubicBezTo>
                    <a:cubicBezTo>
                      <a:pt x="225462" y="192159"/>
                      <a:pt x="238293" y="188493"/>
                      <a:pt x="247458" y="186661"/>
                    </a:cubicBezTo>
                    <a:lnTo>
                      <a:pt x="252957" y="184828"/>
                    </a:lnTo>
                    <a:cubicBezTo>
                      <a:pt x="271288" y="179330"/>
                      <a:pt x="280453" y="175665"/>
                      <a:pt x="296950" y="157339"/>
                    </a:cubicBezTo>
                    <a:cubicBezTo>
                      <a:pt x="304282" y="150009"/>
                      <a:pt x="302449" y="139013"/>
                      <a:pt x="295117" y="131683"/>
                    </a:cubicBezTo>
                    <a:cubicBezTo>
                      <a:pt x="287785" y="124352"/>
                      <a:pt x="276787" y="126185"/>
                      <a:pt x="269455" y="133515"/>
                    </a:cubicBezTo>
                    <a:cubicBezTo>
                      <a:pt x="260290" y="144511"/>
                      <a:pt x="258457" y="144511"/>
                      <a:pt x="241959" y="150009"/>
                    </a:cubicBezTo>
                    <a:lnTo>
                      <a:pt x="236460" y="151841"/>
                    </a:lnTo>
                    <a:cubicBezTo>
                      <a:pt x="221796" y="155507"/>
                      <a:pt x="201633" y="159172"/>
                      <a:pt x="175971" y="150009"/>
                    </a:cubicBezTo>
                    <a:lnTo>
                      <a:pt x="32994" y="7066"/>
                    </a:lnTo>
                    <a:cubicBezTo>
                      <a:pt x="23829" y="-2036"/>
                      <a:pt x="12831" y="-2036"/>
                      <a:pt x="5499" y="5294"/>
                    </a:cubicBezTo>
                    <a:lnTo>
                      <a:pt x="5499" y="5294"/>
                    </a:lnTo>
                    <a:close/>
                  </a:path>
                </a:pathLst>
              </a:custGeom>
              <a:solidFill>
                <a:schemeClr val="tx1"/>
              </a:solidFill>
              <a:ln w="0" cap="flat">
                <a:solidFill>
                  <a:schemeClr val="tx1"/>
                </a:solidFill>
                <a:prstDash val="solid"/>
                <a:miter/>
              </a:ln>
            </p:spPr>
            <p:txBody>
              <a:bodyPr rtlCol="0" anchor="ctr"/>
              <a:lstStyle/>
              <a:p>
                <a:pPr defTabSz="1828756">
                  <a:buClr>
                    <a:srgbClr val="000000"/>
                  </a:buClr>
                  <a:defRPr/>
                </a:pPr>
                <a:endParaRPr lang="fr-FR" sz="2800" kern="0">
                  <a:solidFill>
                    <a:srgbClr val="000000"/>
                  </a:solidFill>
                  <a:latin typeface="Arial"/>
                  <a:cs typeface="Arial"/>
                  <a:sym typeface="Arial"/>
                </a:endParaRPr>
              </a:p>
            </p:txBody>
          </p:sp>
          <p:sp>
            <p:nvSpPr>
              <p:cNvPr id="709" name="Forme libre 708">
                <a:extLst>
                  <a:ext uri="{FF2B5EF4-FFF2-40B4-BE49-F238E27FC236}">
                    <a16:creationId xmlns:a16="http://schemas.microsoft.com/office/drawing/2014/main" id="{CFA09A0D-EA98-5292-DABB-51DF7442FDD5}"/>
                  </a:ext>
                </a:extLst>
              </p:cNvPr>
              <p:cNvSpPr/>
              <p:nvPr/>
            </p:nvSpPr>
            <p:spPr>
              <a:xfrm>
                <a:off x="4580798" y="2750321"/>
                <a:ext cx="366956" cy="256915"/>
              </a:xfrm>
              <a:custGeom>
                <a:avLst/>
                <a:gdLst>
                  <a:gd name="connsiteX0" fmla="*/ 5499 w 366956"/>
                  <a:gd name="connsiteY0" fmla="*/ 4017 h 256915"/>
                  <a:gd name="connsiteX1" fmla="*/ 5499 w 366956"/>
                  <a:gd name="connsiteY1" fmla="*/ 29673 h 256915"/>
                  <a:gd name="connsiteX2" fmla="*/ 219963 w 366956"/>
                  <a:gd name="connsiteY2" fmla="*/ 244087 h 256915"/>
                  <a:gd name="connsiteX3" fmla="*/ 225462 w 366956"/>
                  <a:gd name="connsiteY3" fmla="*/ 247752 h 256915"/>
                  <a:gd name="connsiteX4" fmla="*/ 265789 w 366956"/>
                  <a:gd name="connsiteY4" fmla="*/ 256915 h 256915"/>
                  <a:gd name="connsiteX5" fmla="*/ 326279 w 366956"/>
                  <a:gd name="connsiteY5" fmla="*/ 236757 h 256915"/>
                  <a:gd name="connsiteX6" fmla="*/ 366605 w 366956"/>
                  <a:gd name="connsiteY6" fmla="*/ 185444 h 256915"/>
                  <a:gd name="connsiteX7" fmla="*/ 353774 w 366956"/>
                  <a:gd name="connsiteY7" fmla="*/ 163453 h 256915"/>
                  <a:gd name="connsiteX8" fmla="*/ 331778 w 366956"/>
                  <a:gd name="connsiteY8" fmla="*/ 176281 h 256915"/>
                  <a:gd name="connsiteX9" fmla="*/ 304282 w 366956"/>
                  <a:gd name="connsiteY9" fmla="*/ 205603 h 256915"/>
                  <a:gd name="connsiteX10" fmla="*/ 241959 w 366956"/>
                  <a:gd name="connsiteY10" fmla="*/ 214766 h 256915"/>
                  <a:gd name="connsiteX11" fmla="*/ 31100 w 366956"/>
                  <a:gd name="connsiteY11" fmla="*/ 4077 h 256915"/>
                  <a:gd name="connsiteX12" fmla="*/ 5438 w 366956"/>
                  <a:gd name="connsiteY12" fmla="*/ 4077 h 256915"/>
                  <a:gd name="connsiteX13" fmla="*/ 5438 w 366956"/>
                  <a:gd name="connsiteY13" fmla="*/ 4077 h 25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6956" h="256915">
                    <a:moveTo>
                      <a:pt x="5499" y="4017"/>
                    </a:moveTo>
                    <a:cubicBezTo>
                      <a:pt x="-1833" y="11347"/>
                      <a:pt x="-1833" y="22343"/>
                      <a:pt x="5499" y="29673"/>
                    </a:cubicBezTo>
                    <a:lnTo>
                      <a:pt x="219963" y="244087"/>
                    </a:lnTo>
                    <a:cubicBezTo>
                      <a:pt x="221796" y="245920"/>
                      <a:pt x="223629" y="247752"/>
                      <a:pt x="225462" y="247752"/>
                    </a:cubicBezTo>
                    <a:cubicBezTo>
                      <a:pt x="238293" y="253250"/>
                      <a:pt x="252957" y="256915"/>
                      <a:pt x="265789" y="256915"/>
                    </a:cubicBezTo>
                    <a:cubicBezTo>
                      <a:pt x="285952" y="256915"/>
                      <a:pt x="307948" y="249585"/>
                      <a:pt x="326279" y="236757"/>
                    </a:cubicBezTo>
                    <a:cubicBezTo>
                      <a:pt x="351941" y="218431"/>
                      <a:pt x="362939" y="203770"/>
                      <a:pt x="366605" y="185444"/>
                    </a:cubicBezTo>
                    <a:cubicBezTo>
                      <a:pt x="368438" y="176281"/>
                      <a:pt x="362939" y="165285"/>
                      <a:pt x="353774" y="163453"/>
                    </a:cubicBezTo>
                    <a:cubicBezTo>
                      <a:pt x="344609" y="161620"/>
                      <a:pt x="333611" y="167118"/>
                      <a:pt x="331778" y="176281"/>
                    </a:cubicBezTo>
                    <a:cubicBezTo>
                      <a:pt x="329945" y="181779"/>
                      <a:pt x="326279" y="190942"/>
                      <a:pt x="304282" y="205603"/>
                    </a:cubicBezTo>
                    <a:cubicBezTo>
                      <a:pt x="284119" y="220263"/>
                      <a:pt x="263956" y="222096"/>
                      <a:pt x="241959" y="214766"/>
                    </a:cubicBezTo>
                    <a:lnTo>
                      <a:pt x="31100" y="4077"/>
                    </a:lnTo>
                    <a:cubicBezTo>
                      <a:pt x="23768" y="-1359"/>
                      <a:pt x="12770" y="-1359"/>
                      <a:pt x="5438" y="4077"/>
                    </a:cubicBezTo>
                    <a:lnTo>
                      <a:pt x="5438" y="4077"/>
                    </a:lnTo>
                    <a:close/>
                  </a:path>
                </a:pathLst>
              </a:custGeom>
              <a:solidFill>
                <a:schemeClr val="tx1"/>
              </a:solidFill>
              <a:ln w="0" cap="flat">
                <a:solidFill>
                  <a:schemeClr val="tx1"/>
                </a:solidFill>
                <a:prstDash val="solid"/>
                <a:miter/>
              </a:ln>
            </p:spPr>
            <p:txBody>
              <a:bodyPr rtlCol="0" anchor="ctr"/>
              <a:lstStyle/>
              <a:p>
                <a:pPr defTabSz="1828756">
                  <a:buClr>
                    <a:srgbClr val="000000"/>
                  </a:buClr>
                  <a:defRPr/>
                </a:pPr>
                <a:endParaRPr lang="fr-FR" sz="2800" kern="0">
                  <a:solidFill>
                    <a:srgbClr val="000000"/>
                  </a:solidFill>
                  <a:latin typeface="Arial"/>
                  <a:cs typeface="Arial"/>
                  <a:sym typeface="Arial"/>
                </a:endParaRPr>
              </a:p>
            </p:txBody>
          </p:sp>
          <p:sp>
            <p:nvSpPr>
              <p:cNvPr id="710" name="Forme libre 709">
                <a:extLst>
                  <a:ext uri="{FF2B5EF4-FFF2-40B4-BE49-F238E27FC236}">
                    <a16:creationId xmlns:a16="http://schemas.microsoft.com/office/drawing/2014/main" id="{DB86E12D-4F2C-FE00-1F37-687174DD3340}"/>
                  </a:ext>
                </a:extLst>
              </p:cNvPr>
              <p:cNvSpPr/>
              <p:nvPr/>
            </p:nvSpPr>
            <p:spPr>
              <a:xfrm>
                <a:off x="4718213" y="2609623"/>
                <a:ext cx="381325" cy="284053"/>
              </a:xfrm>
              <a:custGeom>
                <a:avLst/>
                <a:gdLst>
                  <a:gd name="connsiteX0" fmla="*/ 271349 w 381325"/>
                  <a:gd name="connsiteY0" fmla="*/ 243736 h 284053"/>
                  <a:gd name="connsiteX1" fmla="*/ 31161 w 381325"/>
                  <a:gd name="connsiteY1" fmla="*/ 5498 h 284053"/>
                  <a:gd name="connsiteX2" fmla="*/ 5499 w 381325"/>
                  <a:gd name="connsiteY2" fmla="*/ 5498 h 284053"/>
                  <a:gd name="connsiteX3" fmla="*/ 5499 w 381325"/>
                  <a:gd name="connsiteY3" fmla="*/ 31154 h 284053"/>
                  <a:gd name="connsiteX4" fmla="*/ 252957 w 381325"/>
                  <a:gd name="connsiteY4" fmla="*/ 278555 h 284053"/>
                  <a:gd name="connsiteX5" fmla="*/ 265789 w 381325"/>
                  <a:gd name="connsiteY5" fmla="*/ 284053 h 284053"/>
                  <a:gd name="connsiteX6" fmla="*/ 269455 w 381325"/>
                  <a:gd name="connsiteY6" fmla="*/ 284053 h 284053"/>
                  <a:gd name="connsiteX7" fmla="*/ 366605 w 381325"/>
                  <a:gd name="connsiteY7" fmla="*/ 210749 h 284053"/>
                  <a:gd name="connsiteX8" fmla="*/ 372104 w 381325"/>
                  <a:gd name="connsiteY8" fmla="*/ 128282 h 284053"/>
                  <a:gd name="connsiteX9" fmla="*/ 348275 w 381325"/>
                  <a:gd name="connsiteY9" fmla="*/ 120952 h 284053"/>
                  <a:gd name="connsiteX10" fmla="*/ 340943 w 381325"/>
                  <a:gd name="connsiteY10" fmla="*/ 144775 h 284053"/>
                  <a:gd name="connsiteX11" fmla="*/ 333611 w 381325"/>
                  <a:gd name="connsiteY11" fmla="*/ 196088 h 284053"/>
                  <a:gd name="connsiteX12" fmla="*/ 271227 w 381325"/>
                  <a:gd name="connsiteY12" fmla="*/ 243675 h 284053"/>
                  <a:gd name="connsiteX13" fmla="*/ 271227 w 381325"/>
                  <a:gd name="connsiteY13" fmla="*/ 243675 h 28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1325" h="284053">
                    <a:moveTo>
                      <a:pt x="271349" y="243736"/>
                    </a:moveTo>
                    <a:lnTo>
                      <a:pt x="31161" y="5498"/>
                    </a:lnTo>
                    <a:cubicBezTo>
                      <a:pt x="23829" y="-1833"/>
                      <a:pt x="12831" y="-1833"/>
                      <a:pt x="5499" y="5498"/>
                    </a:cubicBezTo>
                    <a:cubicBezTo>
                      <a:pt x="-1833" y="12828"/>
                      <a:pt x="-1833" y="23824"/>
                      <a:pt x="5499" y="31154"/>
                    </a:cubicBezTo>
                    <a:lnTo>
                      <a:pt x="252957" y="278555"/>
                    </a:lnTo>
                    <a:cubicBezTo>
                      <a:pt x="256624" y="282221"/>
                      <a:pt x="260290" y="284053"/>
                      <a:pt x="265789" y="284053"/>
                    </a:cubicBezTo>
                    <a:lnTo>
                      <a:pt x="269455" y="284053"/>
                    </a:lnTo>
                    <a:cubicBezTo>
                      <a:pt x="313447" y="276723"/>
                      <a:pt x="350108" y="249234"/>
                      <a:pt x="366605" y="210749"/>
                    </a:cubicBezTo>
                    <a:cubicBezTo>
                      <a:pt x="377603" y="185093"/>
                      <a:pt x="390434" y="161269"/>
                      <a:pt x="372104" y="128282"/>
                    </a:cubicBezTo>
                    <a:cubicBezTo>
                      <a:pt x="366605" y="119119"/>
                      <a:pt x="355607" y="115454"/>
                      <a:pt x="348275" y="120952"/>
                    </a:cubicBezTo>
                    <a:cubicBezTo>
                      <a:pt x="339110" y="126449"/>
                      <a:pt x="335444" y="137445"/>
                      <a:pt x="340943" y="144775"/>
                    </a:cubicBezTo>
                    <a:cubicBezTo>
                      <a:pt x="350108" y="161269"/>
                      <a:pt x="346442" y="170432"/>
                      <a:pt x="333611" y="196088"/>
                    </a:cubicBezTo>
                    <a:cubicBezTo>
                      <a:pt x="320718" y="218019"/>
                      <a:pt x="298722" y="236345"/>
                      <a:pt x="271227" y="243675"/>
                    </a:cubicBezTo>
                    <a:lnTo>
                      <a:pt x="271227" y="243675"/>
                    </a:lnTo>
                    <a:close/>
                  </a:path>
                </a:pathLst>
              </a:custGeom>
              <a:solidFill>
                <a:schemeClr val="tx1"/>
              </a:solidFill>
              <a:ln w="0" cap="flat">
                <a:solidFill>
                  <a:schemeClr val="tx1"/>
                </a:solidFill>
                <a:prstDash val="solid"/>
                <a:miter/>
              </a:ln>
            </p:spPr>
            <p:txBody>
              <a:bodyPr rtlCol="0" anchor="ctr"/>
              <a:lstStyle/>
              <a:p>
                <a:pPr defTabSz="1828756">
                  <a:buClr>
                    <a:srgbClr val="000000"/>
                  </a:buClr>
                  <a:defRPr/>
                </a:pPr>
                <a:endParaRPr lang="fr-FR" sz="2800" kern="0">
                  <a:solidFill>
                    <a:srgbClr val="000000"/>
                  </a:solidFill>
                  <a:latin typeface="Arial"/>
                  <a:cs typeface="Arial"/>
                  <a:sym typeface="Arial"/>
                </a:endParaRPr>
              </a:p>
            </p:txBody>
          </p:sp>
          <p:sp>
            <p:nvSpPr>
              <p:cNvPr id="711" name="Forme libre 710">
                <a:extLst>
                  <a:ext uri="{FF2B5EF4-FFF2-40B4-BE49-F238E27FC236}">
                    <a16:creationId xmlns:a16="http://schemas.microsoft.com/office/drawing/2014/main" id="{09B08252-20D0-11A4-13D1-59780528082F}"/>
                  </a:ext>
                </a:extLst>
              </p:cNvPr>
              <p:cNvSpPr/>
              <p:nvPr/>
            </p:nvSpPr>
            <p:spPr>
              <a:xfrm>
                <a:off x="3707558" y="1997473"/>
                <a:ext cx="863605" cy="1147208"/>
              </a:xfrm>
              <a:custGeom>
                <a:avLst/>
                <a:gdLst>
                  <a:gd name="connsiteX0" fmla="*/ 151027 w 863605"/>
                  <a:gd name="connsiteY0" fmla="*/ 491137 h 1147208"/>
                  <a:gd name="connsiteX1" fmla="*/ 187688 w 863605"/>
                  <a:gd name="connsiteY1" fmla="*/ 586432 h 1147208"/>
                  <a:gd name="connsiteX2" fmla="*/ 207851 w 863605"/>
                  <a:gd name="connsiteY2" fmla="*/ 595595 h 1147208"/>
                  <a:gd name="connsiteX3" fmla="*/ 220682 w 863605"/>
                  <a:gd name="connsiteY3" fmla="*/ 593763 h 1147208"/>
                  <a:gd name="connsiteX4" fmla="*/ 339829 w 863605"/>
                  <a:gd name="connsiteY4" fmla="*/ 674397 h 1147208"/>
                  <a:gd name="connsiteX5" fmla="*/ 352660 w 863605"/>
                  <a:gd name="connsiteY5" fmla="*/ 683560 h 1147208"/>
                  <a:gd name="connsiteX6" fmla="*/ 464475 w 863605"/>
                  <a:gd name="connsiteY6" fmla="*/ 778855 h 1147208"/>
                  <a:gd name="connsiteX7" fmla="*/ 475473 w 863605"/>
                  <a:gd name="connsiteY7" fmla="*/ 788018 h 1147208"/>
                  <a:gd name="connsiteX8" fmla="*/ 570790 w 863605"/>
                  <a:gd name="connsiteY8" fmla="*/ 888811 h 1147208"/>
                  <a:gd name="connsiteX9" fmla="*/ 579955 w 863605"/>
                  <a:gd name="connsiteY9" fmla="*/ 899807 h 1147208"/>
                  <a:gd name="connsiteX10" fmla="*/ 647777 w 863605"/>
                  <a:gd name="connsiteY10" fmla="*/ 978609 h 1147208"/>
                  <a:gd name="connsiteX11" fmla="*/ 647777 w 863605"/>
                  <a:gd name="connsiteY11" fmla="*/ 1039085 h 1147208"/>
                  <a:gd name="connsiteX12" fmla="*/ 651443 w 863605"/>
                  <a:gd name="connsiteY12" fmla="*/ 1057411 h 1147208"/>
                  <a:gd name="connsiteX13" fmla="*/ 706434 w 863605"/>
                  <a:gd name="connsiteY13" fmla="*/ 1112389 h 1147208"/>
                  <a:gd name="connsiteX14" fmla="*/ 777922 w 863605"/>
                  <a:gd name="connsiteY14" fmla="*/ 1147208 h 1147208"/>
                  <a:gd name="connsiteX15" fmla="*/ 787087 w 863605"/>
                  <a:gd name="connsiteY15" fmla="*/ 1147208 h 1147208"/>
                  <a:gd name="connsiteX16" fmla="*/ 860408 w 863605"/>
                  <a:gd name="connsiteY16" fmla="*/ 1106891 h 1147208"/>
                  <a:gd name="connsiteX17" fmla="*/ 856742 w 863605"/>
                  <a:gd name="connsiteY17" fmla="*/ 1081235 h 1147208"/>
                  <a:gd name="connsiteX18" fmla="*/ 831080 w 863605"/>
                  <a:gd name="connsiteY18" fmla="*/ 1084900 h 1147208"/>
                  <a:gd name="connsiteX19" fmla="*/ 781588 w 863605"/>
                  <a:gd name="connsiteY19" fmla="*/ 1110556 h 1147208"/>
                  <a:gd name="connsiteX20" fmla="*/ 730263 w 863605"/>
                  <a:gd name="connsiteY20" fmla="*/ 1086733 h 1147208"/>
                  <a:gd name="connsiteX21" fmla="*/ 682605 w 863605"/>
                  <a:gd name="connsiteY21" fmla="*/ 1039085 h 1147208"/>
                  <a:gd name="connsiteX22" fmla="*/ 680772 w 863605"/>
                  <a:gd name="connsiteY22" fmla="*/ 967613 h 1147208"/>
                  <a:gd name="connsiteX23" fmla="*/ 601952 w 863605"/>
                  <a:gd name="connsiteY23" fmla="*/ 870485 h 1147208"/>
                  <a:gd name="connsiteX24" fmla="*/ 493803 w 863605"/>
                  <a:gd name="connsiteY24" fmla="*/ 756864 h 1147208"/>
                  <a:gd name="connsiteX25" fmla="*/ 365491 w 863605"/>
                  <a:gd name="connsiteY25" fmla="*/ 648741 h 1147208"/>
                  <a:gd name="connsiteX26" fmla="*/ 218849 w 863605"/>
                  <a:gd name="connsiteY26" fmla="*/ 557111 h 1147208"/>
                  <a:gd name="connsiteX27" fmla="*/ 213350 w 863605"/>
                  <a:gd name="connsiteY27" fmla="*/ 557111 h 1147208"/>
                  <a:gd name="connsiteX28" fmla="*/ 185855 w 863605"/>
                  <a:gd name="connsiteY28" fmla="*/ 480142 h 1147208"/>
                  <a:gd name="connsiteX29" fmla="*/ 184022 w 863605"/>
                  <a:gd name="connsiteY29" fmla="*/ 472811 h 1147208"/>
                  <a:gd name="connsiteX30" fmla="*/ 180356 w 863605"/>
                  <a:gd name="connsiteY30" fmla="*/ 465481 h 1147208"/>
                  <a:gd name="connsiteX31" fmla="*/ 39213 w 863605"/>
                  <a:gd name="connsiteY31" fmla="*/ 313375 h 1147208"/>
                  <a:gd name="connsiteX32" fmla="*/ 317833 w 863605"/>
                  <a:gd name="connsiteY32" fmla="*/ 38485 h 1147208"/>
                  <a:gd name="connsiteX33" fmla="*/ 471807 w 863605"/>
                  <a:gd name="connsiteY33" fmla="*/ 153939 h 1147208"/>
                  <a:gd name="connsiteX34" fmla="*/ 497469 w 863605"/>
                  <a:gd name="connsiteY34" fmla="*/ 150273 h 1147208"/>
                  <a:gd name="connsiteX35" fmla="*/ 493803 w 863605"/>
                  <a:gd name="connsiteY35" fmla="*/ 124617 h 1147208"/>
                  <a:gd name="connsiteX36" fmla="*/ 332497 w 863605"/>
                  <a:gd name="connsiteY36" fmla="*/ 3665 h 1147208"/>
                  <a:gd name="connsiteX37" fmla="*/ 317833 w 863605"/>
                  <a:gd name="connsiteY37" fmla="*/ 0 h 1147208"/>
                  <a:gd name="connsiteX38" fmla="*/ 719 w 863605"/>
                  <a:gd name="connsiteY38" fmla="*/ 311542 h 1147208"/>
                  <a:gd name="connsiteX39" fmla="*/ 4385 w 863605"/>
                  <a:gd name="connsiteY39" fmla="*/ 329868 h 1147208"/>
                  <a:gd name="connsiteX40" fmla="*/ 149194 w 863605"/>
                  <a:gd name="connsiteY40" fmla="*/ 487472 h 1147208"/>
                  <a:gd name="connsiteX41" fmla="*/ 151211 w 863605"/>
                  <a:gd name="connsiteY41" fmla="*/ 491076 h 114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63605" h="1147208">
                    <a:moveTo>
                      <a:pt x="151027" y="491137"/>
                    </a:moveTo>
                    <a:cubicBezTo>
                      <a:pt x="163858" y="533287"/>
                      <a:pt x="174857" y="564441"/>
                      <a:pt x="187688" y="586432"/>
                    </a:cubicBezTo>
                    <a:cubicBezTo>
                      <a:pt x="191354" y="593763"/>
                      <a:pt x="198686" y="597428"/>
                      <a:pt x="207851" y="595595"/>
                    </a:cubicBezTo>
                    <a:cubicBezTo>
                      <a:pt x="211517" y="595595"/>
                      <a:pt x="217016" y="593763"/>
                      <a:pt x="220682" y="593763"/>
                    </a:cubicBezTo>
                    <a:cubicBezTo>
                      <a:pt x="262842" y="593763"/>
                      <a:pt x="317833" y="630415"/>
                      <a:pt x="339829" y="674397"/>
                    </a:cubicBezTo>
                    <a:cubicBezTo>
                      <a:pt x="341662" y="679895"/>
                      <a:pt x="347161" y="683560"/>
                      <a:pt x="352660" y="683560"/>
                    </a:cubicBezTo>
                    <a:cubicBezTo>
                      <a:pt x="424148" y="694556"/>
                      <a:pt x="455309" y="758697"/>
                      <a:pt x="464475" y="778855"/>
                    </a:cubicBezTo>
                    <a:cubicBezTo>
                      <a:pt x="466308" y="784353"/>
                      <a:pt x="469974" y="788018"/>
                      <a:pt x="475473" y="788018"/>
                    </a:cubicBezTo>
                    <a:cubicBezTo>
                      <a:pt x="521298" y="806344"/>
                      <a:pt x="557959" y="844829"/>
                      <a:pt x="570790" y="888811"/>
                    </a:cubicBezTo>
                    <a:cubicBezTo>
                      <a:pt x="572623" y="894309"/>
                      <a:pt x="576289" y="897974"/>
                      <a:pt x="579955" y="899807"/>
                    </a:cubicBezTo>
                    <a:cubicBezTo>
                      <a:pt x="611117" y="916301"/>
                      <a:pt x="636779" y="945622"/>
                      <a:pt x="647777" y="978609"/>
                    </a:cubicBezTo>
                    <a:cubicBezTo>
                      <a:pt x="653276" y="998768"/>
                      <a:pt x="653276" y="1018926"/>
                      <a:pt x="647777" y="1039085"/>
                    </a:cubicBezTo>
                    <a:cubicBezTo>
                      <a:pt x="645944" y="1046415"/>
                      <a:pt x="647777" y="1053746"/>
                      <a:pt x="651443" y="1057411"/>
                    </a:cubicBezTo>
                    <a:lnTo>
                      <a:pt x="706434" y="1112389"/>
                    </a:lnTo>
                    <a:cubicBezTo>
                      <a:pt x="730263" y="1136213"/>
                      <a:pt x="754093" y="1147208"/>
                      <a:pt x="777922" y="1147208"/>
                    </a:cubicBezTo>
                    <a:lnTo>
                      <a:pt x="787087" y="1147208"/>
                    </a:lnTo>
                    <a:cubicBezTo>
                      <a:pt x="810916" y="1143543"/>
                      <a:pt x="834746" y="1141711"/>
                      <a:pt x="860408" y="1106891"/>
                    </a:cubicBezTo>
                    <a:cubicBezTo>
                      <a:pt x="865907" y="1099561"/>
                      <a:pt x="864074" y="1086733"/>
                      <a:pt x="856742" y="1081235"/>
                    </a:cubicBezTo>
                    <a:cubicBezTo>
                      <a:pt x="849410" y="1075737"/>
                      <a:pt x="836579" y="1077570"/>
                      <a:pt x="831080" y="1084900"/>
                    </a:cubicBezTo>
                    <a:cubicBezTo>
                      <a:pt x="814583" y="1106891"/>
                      <a:pt x="803584" y="1108724"/>
                      <a:pt x="781588" y="1110556"/>
                    </a:cubicBezTo>
                    <a:cubicBezTo>
                      <a:pt x="766924" y="1112389"/>
                      <a:pt x="748594" y="1105059"/>
                      <a:pt x="730263" y="1086733"/>
                    </a:cubicBezTo>
                    <a:lnTo>
                      <a:pt x="682605" y="1039085"/>
                    </a:lnTo>
                    <a:cubicBezTo>
                      <a:pt x="688104" y="1015261"/>
                      <a:pt x="688104" y="991437"/>
                      <a:pt x="680772" y="967613"/>
                    </a:cubicBezTo>
                    <a:cubicBezTo>
                      <a:pt x="667940" y="927296"/>
                      <a:pt x="638612" y="890644"/>
                      <a:pt x="601952" y="870485"/>
                    </a:cubicBezTo>
                    <a:cubicBezTo>
                      <a:pt x="585454" y="822838"/>
                      <a:pt x="545128" y="778855"/>
                      <a:pt x="493803" y="756864"/>
                    </a:cubicBezTo>
                    <a:cubicBezTo>
                      <a:pt x="468141" y="700054"/>
                      <a:pt x="420482" y="659736"/>
                      <a:pt x="365491" y="648741"/>
                    </a:cubicBezTo>
                    <a:cubicBezTo>
                      <a:pt x="334330" y="595595"/>
                      <a:pt x="272007" y="557111"/>
                      <a:pt x="218849" y="557111"/>
                    </a:cubicBezTo>
                    <a:lnTo>
                      <a:pt x="213350" y="557111"/>
                    </a:lnTo>
                    <a:cubicBezTo>
                      <a:pt x="206018" y="542450"/>
                      <a:pt x="196853" y="518626"/>
                      <a:pt x="185855" y="480142"/>
                    </a:cubicBezTo>
                    <a:lnTo>
                      <a:pt x="184022" y="472811"/>
                    </a:lnTo>
                    <a:cubicBezTo>
                      <a:pt x="184022" y="470978"/>
                      <a:pt x="182189" y="467313"/>
                      <a:pt x="180356" y="465481"/>
                    </a:cubicBezTo>
                    <a:lnTo>
                      <a:pt x="39213" y="313375"/>
                    </a:lnTo>
                    <a:cubicBezTo>
                      <a:pt x="86871" y="190591"/>
                      <a:pt x="237179" y="64202"/>
                      <a:pt x="317833" y="38485"/>
                    </a:cubicBezTo>
                    <a:lnTo>
                      <a:pt x="471807" y="153939"/>
                    </a:lnTo>
                    <a:cubicBezTo>
                      <a:pt x="479139" y="159436"/>
                      <a:pt x="491970" y="157604"/>
                      <a:pt x="497469" y="150273"/>
                    </a:cubicBezTo>
                    <a:cubicBezTo>
                      <a:pt x="502968" y="142943"/>
                      <a:pt x="501135" y="130115"/>
                      <a:pt x="493803" y="124617"/>
                    </a:cubicBezTo>
                    <a:lnTo>
                      <a:pt x="332497" y="3665"/>
                    </a:lnTo>
                    <a:cubicBezTo>
                      <a:pt x="328831" y="0"/>
                      <a:pt x="323332" y="0"/>
                      <a:pt x="317833" y="0"/>
                    </a:cubicBezTo>
                    <a:cubicBezTo>
                      <a:pt x="218849" y="23824"/>
                      <a:pt x="50150" y="174097"/>
                      <a:pt x="719" y="311542"/>
                    </a:cubicBezTo>
                    <a:cubicBezTo>
                      <a:pt x="-1114" y="318873"/>
                      <a:pt x="719" y="324370"/>
                      <a:pt x="4385" y="329868"/>
                    </a:cubicBezTo>
                    <a:lnTo>
                      <a:pt x="149194" y="487472"/>
                    </a:lnTo>
                    <a:lnTo>
                      <a:pt x="151211" y="491076"/>
                    </a:lnTo>
                    <a:close/>
                  </a:path>
                </a:pathLst>
              </a:custGeom>
              <a:solidFill>
                <a:schemeClr val="tx1"/>
              </a:solidFill>
              <a:ln w="0" cap="flat">
                <a:solidFill>
                  <a:schemeClr val="tx1"/>
                </a:solidFill>
                <a:prstDash val="solid"/>
                <a:miter/>
              </a:ln>
            </p:spPr>
            <p:txBody>
              <a:bodyPr rtlCol="0" anchor="ctr"/>
              <a:lstStyle/>
              <a:p>
                <a:pPr defTabSz="1828756">
                  <a:buClr>
                    <a:srgbClr val="000000"/>
                  </a:buClr>
                  <a:defRPr/>
                </a:pPr>
                <a:endParaRPr lang="fr-FR" sz="2800" kern="0">
                  <a:solidFill>
                    <a:srgbClr val="000000"/>
                  </a:solidFill>
                  <a:latin typeface="Arial"/>
                  <a:cs typeface="Arial"/>
                  <a:sym typeface="Arial"/>
                </a:endParaRPr>
              </a:p>
            </p:txBody>
          </p:sp>
          <p:sp>
            <p:nvSpPr>
              <p:cNvPr id="712" name="Forme libre 711">
                <a:extLst>
                  <a:ext uri="{FF2B5EF4-FFF2-40B4-BE49-F238E27FC236}">
                    <a16:creationId xmlns:a16="http://schemas.microsoft.com/office/drawing/2014/main" id="{7A0C3D03-8B1E-DC58-6EF7-77EC907AFF8B}"/>
                  </a:ext>
                </a:extLst>
              </p:cNvPr>
              <p:cNvSpPr/>
              <p:nvPr/>
            </p:nvSpPr>
            <p:spPr>
              <a:xfrm>
                <a:off x="3804782" y="2626030"/>
                <a:ext cx="506031" cy="485726"/>
              </a:xfrm>
              <a:custGeom>
                <a:avLst/>
                <a:gdLst>
                  <a:gd name="connsiteX0" fmla="*/ 330530 w 506031"/>
                  <a:gd name="connsiteY0" fmla="*/ 395929 h 485726"/>
                  <a:gd name="connsiteX1" fmla="*/ 436845 w 506031"/>
                  <a:gd name="connsiteY1" fmla="*/ 485726 h 485726"/>
                  <a:gd name="connsiteX2" fmla="*/ 499168 w 506031"/>
                  <a:gd name="connsiteY2" fmla="*/ 456404 h 485726"/>
                  <a:gd name="connsiteX3" fmla="*/ 502834 w 506031"/>
                  <a:gd name="connsiteY3" fmla="*/ 430748 h 485726"/>
                  <a:gd name="connsiteX4" fmla="*/ 477172 w 506031"/>
                  <a:gd name="connsiteY4" fmla="*/ 427083 h 485726"/>
                  <a:gd name="connsiteX5" fmla="*/ 436845 w 506031"/>
                  <a:gd name="connsiteY5" fmla="*/ 449074 h 485726"/>
                  <a:gd name="connsiteX6" fmla="*/ 365357 w 506031"/>
                  <a:gd name="connsiteY6" fmla="*/ 383100 h 485726"/>
                  <a:gd name="connsiteX7" fmla="*/ 363524 w 506031"/>
                  <a:gd name="connsiteY7" fmla="*/ 375770 h 485726"/>
                  <a:gd name="connsiteX8" fmla="*/ 418515 w 506031"/>
                  <a:gd name="connsiteY8" fmla="*/ 320792 h 485726"/>
                  <a:gd name="connsiteX9" fmla="*/ 418515 w 506031"/>
                  <a:gd name="connsiteY9" fmla="*/ 295136 h 485726"/>
                  <a:gd name="connsiteX10" fmla="*/ 392852 w 506031"/>
                  <a:gd name="connsiteY10" fmla="*/ 295136 h 485726"/>
                  <a:gd name="connsiteX11" fmla="*/ 336029 w 506031"/>
                  <a:gd name="connsiteY11" fmla="*/ 351946 h 485726"/>
                  <a:gd name="connsiteX12" fmla="*/ 325092 w 506031"/>
                  <a:gd name="connsiteY12" fmla="*/ 350114 h 485726"/>
                  <a:gd name="connsiteX13" fmla="*/ 246272 w 506031"/>
                  <a:gd name="connsiteY13" fmla="*/ 282307 h 485726"/>
                  <a:gd name="connsiteX14" fmla="*/ 244439 w 506031"/>
                  <a:gd name="connsiteY14" fmla="*/ 274977 h 485726"/>
                  <a:gd name="connsiteX15" fmla="*/ 299429 w 506031"/>
                  <a:gd name="connsiteY15" fmla="*/ 219999 h 485726"/>
                  <a:gd name="connsiteX16" fmla="*/ 299429 w 506031"/>
                  <a:gd name="connsiteY16" fmla="*/ 194343 h 485726"/>
                  <a:gd name="connsiteX17" fmla="*/ 273767 w 506031"/>
                  <a:gd name="connsiteY17" fmla="*/ 194343 h 485726"/>
                  <a:gd name="connsiteX18" fmla="*/ 216943 w 506031"/>
                  <a:gd name="connsiteY18" fmla="*/ 251153 h 485726"/>
                  <a:gd name="connsiteX19" fmla="*/ 207778 w 506031"/>
                  <a:gd name="connsiteY19" fmla="*/ 249321 h 485726"/>
                  <a:gd name="connsiteX20" fmla="*/ 134457 w 506031"/>
                  <a:gd name="connsiteY20" fmla="*/ 181514 h 485726"/>
                  <a:gd name="connsiteX21" fmla="*/ 132624 w 506031"/>
                  <a:gd name="connsiteY21" fmla="*/ 166854 h 485726"/>
                  <a:gd name="connsiteX22" fmla="*/ 189448 w 506031"/>
                  <a:gd name="connsiteY22" fmla="*/ 110043 h 485726"/>
                  <a:gd name="connsiteX23" fmla="*/ 189448 w 506031"/>
                  <a:gd name="connsiteY23" fmla="*/ 84387 h 485726"/>
                  <a:gd name="connsiteX24" fmla="*/ 163785 w 506031"/>
                  <a:gd name="connsiteY24" fmla="*/ 84387 h 485726"/>
                  <a:gd name="connsiteX25" fmla="*/ 106962 w 506031"/>
                  <a:gd name="connsiteY25" fmla="*/ 141197 h 485726"/>
                  <a:gd name="connsiteX26" fmla="*/ 92297 w 506031"/>
                  <a:gd name="connsiteY26" fmla="*/ 137532 h 485726"/>
                  <a:gd name="connsiteX27" fmla="*/ 44639 w 506031"/>
                  <a:gd name="connsiteY27" fmla="*/ 110043 h 485726"/>
                  <a:gd name="connsiteX28" fmla="*/ 40973 w 506031"/>
                  <a:gd name="connsiteY28" fmla="*/ 60563 h 485726"/>
                  <a:gd name="connsiteX29" fmla="*/ 42806 w 506031"/>
                  <a:gd name="connsiteY29" fmla="*/ 58730 h 485726"/>
                  <a:gd name="connsiteX30" fmla="*/ 64802 w 506031"/>
                  <a:gd name="connsiteY30" fmla="*/ 29408 h 485726"/>
                  <a:gd name="connsiteX31" fmla="*/ 61136 w 506031"/>
                  <a:gd name="connsiteY31" fmla="*/ 3752 h 485726"/>
                  <a:gd name="connsiteX32" fmla="*/ 35474 w 506031"/>
                  <a:gd name="connsiteY32" fmla="*/ 7417 h 485726"/>
                  <a:gd name="connsiteX33" fmla="*/ 13477 w 506031"/>
                  <a:gd name="connsiteY33" fmla="*/ 36739 h 485726"/>
                  <a:gd name="connsiteX34" fmla="*/ 13477 w 506031"/>
                  <a:gd name="connsiteY34" fmla="*/ 133867 h 485726"/>
                  <a:gd name="connsiteX35" fmla="*/ 84965 w 506031"/>
                  <a:gd name="connsiteY35" fmla="*/ 176017 h 485726"/>
                  <a:gd name="connsiteX36" fmla="*/ 95963 w 506031"/>
                  <a:gd name="connsiteY36" fmla="*/ 177849 h 485726"/>
                  <a:gd name="connsiteX37" fmla="*/ 97796 w 506031"/>
                  <a:gd name="connsiteY37" fmla="*/ 188845 h 485726"/>
                  <a:gd name="connsiteX38" fmla="*/ 200446 w 506031"/>
                  <a:gd name="connsiteY38" fmla="*/ 287805 h 485726"/>
                  <a:gd name="connsiteX39" fmla="*/ 209611 w 506031"/>
                  <a:gd name="connsiteY39" fmla="*/ 289638 h 485726"/>
                  <a:gd name="connsiteX40" fmla="*/ 213216 w 506031"/>
                  <a:gd name="connsiteY40" fmla="*/ 294952 h 485726"/>
                  <a:gd name="connsiteX41" fmla="*/ 319531 w 506031"/>
                  <a:gd name="connsiteY41" fmla="*/ 386582 h 485726"/>
                  <a:gd name="connsiteX42" fmla="*/ 328697 w 506031"/>
                  <a:gd name="connsiteY42" fmla="*/ 388415 h 485726"/>
                  <a:gd name="connsiteX43" fmla="*/ 330469 w 506031"/>
                  <a:gd name="connsiteY43" fmla="*/ 395684 h 4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06031" h="485726">
                    <a:moveTo>
                      <a:pt x="330530" y="395929"/>
                    </a:moveTo>
                    <a:cubicBezTo>
                      <a:pt x="347027" y="441744"/>
                      <a:pt x="398352" y="485726"/>
                      <a:pt x="436845" y="485726"/>
                    </a:cubicBezTo>
                    <a:cubicBezTo>
                      <a:pt x="458841" y="485726"/>
                      <a:pt x="490003" y="463735"/>
                      <a:pt x="499168" y="456404"/>
                    </a:cubicBezTo>
                    <a:cubicBezTo>
                      <a:pt x="506500" y="450907"/>
                      <a:pt x="508333" y="438078"/>
                      <a:pt x="502834" y="430748"/>
                    </a:cubicBezTo>
                    <a:cubicBezTo>
                      <a:pt x="497335" y="423418"/>
                      <a:pt x="484504" y="421585"/>
                      <a:pt x="477172" y="427083"/>
                    </a:cubicBezTo>
                    <a:cubicBezTo>
                      <a:pt x="458841" y="441744"/>
                      <a:pt x="440511" y="449074"/>
                      <a:pt x="436845" y="449074"/>
                    </a:cubicBezTo>
                    <a:cubicBezTo>
                      <a:pt x="418515" y="449074"/>
                      <a:pt x="378188" y="417920"/>
                      <a:pt x="365357" y="383100"/>
                    </a:cubicBezTo>
                    <a:lnTo>
                      <a:pt x="363524" y="375770"/>
                    </a:lnTo>
                    <a:lnTo>
                      <a:pt x="418515" y="320792"/>
                    </a:lnTo>
                    <a:cubicBezTo>
                      <a:pt x="425847" y="313462"/>
                      <a:pt x="425847" y="302466"/>
                      <a:pt x="418515" y="295136"/>
                    </a:cubicBezTo>
                    <a:cubicBezTo>
                      <a:pt x="411183" y="287805"/>
                      <a:pt x="400185" y="287805"/>
                      <a:pt x="392852" y="295136"/>
                    </a:cubicBezTo>
                    <a:lnTo>
                      <a:pt x="336029" y="351946"/>
                    </a:lnTo>
                    <a:lnTo>
                      <a:pt x="325092" y="350114"/>
                    </a:lnTo>
                    <a:cubicBezTo>
                      <a:pt x="275600" y="340951"/>
                      <a:pt x="260936" y="320792"/>
                      <a:pt x="246272" y="282307"/>
                    </a:cubicBezTo>
                    <a:lnTo>
                      <a:pt x="244439" y="274977"/>
                    </a:lnTo>
                    <a:lnTo>
                      <a:pt x="299429" y="219999"/>
                    </a:lnTo>
                    <a:cubicBezTo>
                      <a:pt x="306761" y="212669"/>
                      <a:pt x="306761" y="201673"/>
                      <a:pt x="299429" y="194343"/>
                    </a:cubicBezTo>
                    <a:cubicBezTo>
                      <a:pt x="292097" y="187012"/>
                      <a:pt x="281099" y="187012"/>
                      <a:pt x="273767" y="194343"/>
                    </a:cubicBezTo>
                    <a:lnTo>
                      <a:pt x="216943" y="251153"/>
                    </a:lnTo>
                    <a:lnTo>
                      <a:pt x="207778" y="249321"/>
                    </a:lnTo>
                    <a:cubicBezTo>
                      <a:pt x="143622" y="236492"/>
                      <a:pt x="134457" y="187012"/>
                      <a:pt x="134457" y="181514"/>
                    </a:cubicBezTo>
                    <a:lnTo>
                      <a:pt x="132624" y="166854"/>
                    </a:lnTo>
                    <a:lnTo>
                      <a:pt x="189448" y="110043"/>
                    </a:lnTo>
                    <a:cubicBezTo>
                      <a:pt x="196780" y="102713"/>
                      <a:pt x="196780" y="91717"/>
                      <a:pt x="189448" y="84387"/>
                    </a:cubicBezTo>
                    <a:cubicBezTo>
                      <a:pt x="182116" y="77056"/>
                      <a:pt x="171117" y="77056"/>
                      <a:pt x="163785" y="84387"/>
                    </a:cubicBezTo>
                    <a:lnTo>
                      <a:pt x="106962" y="141197"/>
                    </a:lnTo>
                    <a:lnTo>
                      <a:pt x="92297" y="137532"/>
                    </a:lnTo>
                    <a:cubicBezTo>
                      <a:pt x="75800" y="133867"/>
                      <a:pt x="51971" y="121039"/>
                      <a:pt x="44639" y="110043"/>
                    </a:cubicBezTo>
                    <a:cubicBezTo>
                      <a:pt x="39140" y="100880"/>
                      <a:pt x="33641" y="66061"/>
                      <a:pt x="40973" y="60563"/>
                    </a:cubicBezTo>
                    <a:lnTo>
                      <a:pt x="42806" y="58730"/>
                    </a:lnTo>
                    <a:lnTo>
                      <a:pt x="64802" y="29408"/>
                    </a:lnTo>
                    <a:cubicBezTo>
                      <a:pt x="70301" y="22078"/>
                      <a:pt x="70301" y="9250"/>
                      <a:pt x="61136" y="3752"/>
                    </a:cubicBezTo>
                    <a:cubicBezTo>
                      <a:pt x="53804" y="-1746"/>
                      <a:pt x="40973" y="-1746"/>
                      <a:pt x="35474" y="7417"/>
                    </a:cubicBezTo>
                    <a:lnTo>
                      <a:pt x="13477" y="36739"/>
                    </a:lnTo>
                    <a:cubicBezTo>
                      <a:pt x="-10352" y="62395"/>
                      <a:pt x="2479" y="117373"/>
                      <a:pt x="13477" y="133867"/>
                    </a:cubicBezTo>
                    <a:cubicBezTo>
                      <a:pt x="28141" y="155858"/>
                      <a:pt x="61136" y="172351"/>
                      <a:pt x="84965" y="176017"/>
                    </a:cubicBezTo>
                    <a:lnTo>
                      <a:pt x="95963" y="177849"/>
                    </a:lnTo>
                    <a:lnTo>
                      <a:pt x="97796" y="188845"/>
                    </a:lnTo>
                    <a:cubicBezTo>
                      <a:pt x="99629" y="198008"/>
                      <a:pt x="112461" y="271312"/>
                      <a:pt x="200446" y="287805"/>
                    </a:cubicBezTo>
                    <a:lnTo>
                      <a:pt x="209611" y="289638"/>
                    </a:lnTo>
                    <a:lnTo>
                      <a:pt x="213216" y="294952"/>
                    </a:lnTo>
                    <a:cubicBezTo>
                      <a:pt x="229713" y="340767"/>
                      <a:pt x="253542" y="373754"/>
                      <a:pt x="319531" y="386582"/>
                    </a:cubicBezTo>
                    <a:lnTo>
                      <a:pt x="328697" y="388415"/>
                    </a:lnTo>
                    <a:lnTo>
                      <a:pt x="330469" y="395684"/>
                    </a:lnTo>
                    <a:close/>
                  </a:path>
                </a:pathLst>
              </a:custGeom>
              <a:solidFill>
                <a:schemeClr val="tx1"/>
              </a:solidFill>
              <a:ln w="0" cap="flat">
                <a:solidFill>
                  <a:schemeClr val="tx1"/>
                </a:solidFill>
                <a:prstDash val="solid"/>
                <a:miter/>
              </a:ln>
            </p:spPr>
            <p:txBody>
              <a:bodyPr rtlCol="0" anchor="ctr"/>
              <a:lstStyle/>
              <a:p>
                <a:pPr defTabSz="1828756">
                  <a:buClr>
                    <a:srgbClr val="000000"/>
                  </a:buClr>
                  <a:defRPr/>
                </a:pPr>
                <a:endParaRPr lang="fr-FR" sz="2800" kern="0">
                  <a:solidFill>
                    <a:srgbClr val="000000"/>
                  </a:solidFill>
                  <a:latin typeface="Arial"/>
                  <a:cs typeface="Arial"/>
                  <a:sym typeface="Arial"/>
                </a:endParaRPr>
              </a:p>
            </p:txBody>
          </p:sp>
        </p:grpSp>
      </p:grpSp>
      <p:grpSp>
        <p:nvGrpSpPr>
          <p:cNvPr id="10" name="Groupe 9">
            <a:extLst>
              <a:ext uri="{FF2B5EF4-FFF2-40B4-BE49-F238E27FC236}">
                <a16:creationId xmlns:a16="http://schemas.microsoft.com/office/drawing/2014/main" id="{84855B81-D7C0-1120-A868-D8129F5C78DD}"/>
              </a:ext>
            </a:extLst>
          </p:cNvPr>
          <p:cNvGrpSpPr/>
          <p:nvPr/>
        </p:nvGrpSpPr>
        <p:grpSpPr>
          <a:xfrm>
            <a:off x="0" y="-513983"/>
            <a:ext cx="18288000" cy="947538"/>
            <a:chOff x="0" y="-256992"/>
            <a:chExt cx="9144000" cy="473769"/>
          </a:xfrm>
        </p:grpSpPr>
        <p:sp>
          <p:nvSpPr>
            <p:cNvPr id="11" name="Forme libre 10">
              <a:extLst>
                <a:ext uri="{FF2B5EF4-FFF2-40B4-BE49-F238E27FC236}">
                  <a16:creationId xmlns:a16="http://schemas.microsoft.com/office/drawing/2014/main" id="{D7E1D062-CB59-EC6C-0A95-92C658BB7156}"/>
                </a:ext>
              </a:extLst>
            </p:cNvPr>
            <p:cNvSpPr/>
            <p:nvPr userDrawn="1"/>
          </p:nvSpPr>
          <p:spPr>
            <a:xfrm>
              <a:off x="739775" y="-50782"/>
              <a:ext cx="7664451" cy="101562"/>
            </a:xfrm>
            <a:custGeom>
              <a:avLst/>
              <a:gdLst>
                <a:gd name="connsiteX0" fmla="*/ 3293116 w 7664451"/>
                <a:gd name="connsiteY0" fmla="*/ 50780 h 101562"/>
                <a:gd name="connsiteX1" fmla="*/ 3293116 w 7664451"/>
                <a:gd name="connsiteY1" fmla="*/ 50781 h 101562"/>
                <a:gd name="connsiteX2" fmla="*/ 3293116 w 7664451"/>
                <a:gd name="connsiteY2" fmla="*/ 50781 h 101562"/>
                <a:gd name="connsiteX3" fmla="*/ 2798734 w 7664451"/>
                <a:gd name="connsiteY3" fmla="*/ 50780 h 101562"/>
                <a:gd name="connsiteX4" fmla="*/ 2798734 w 7664451"/>
                <a:gd name="connsiteY4" fmla="*/ 50781 h 101562"/>
                <a:gd name="connsiteX5" fmla="*/ 2798734 w 7664451"/>
                <a:gd name="connsiteY5" fmla="*/ 50781 h 101562"/>
                <a:gd name="connsiteX6" fmla="*/ 0 w 7664451"/>
                <a:gd name="connsiteY6" fmla="*/ 50780 h 101562"/>
                <a:gd name="connsiteX7" fmla="*/ 0 w 7664451"/>
                <a:gd name="connsiteY7" fmla="*/ 50781 h 101562"/>
                <a:gd name="connsiteX8" fmla="*/ 0 w 7664451"/>
                <a:gd name="connsiteY8" fmla="*/ 50781 h 101562"/>
                <a:gd name="connsiteX9" fmla="*/ 7298935 w 7664451"/>
                <a:gd name="connsiteY9" fmla="*/ 0 h 101562"/>
                <a:gd name="connsiteX10" fmla="*/ 7613670 w 7664451"/>
                <a:gd name="connsiteY10" fmla="*/ 0 h 101562"/>
                <a:gd name="connsiteX11" fmla="*/ 7664451 w 7664451"/>
                <a:gd name="connsiteY11" fmla="*/ 50781 h 101562"/>
                <a:gd name="connsiteX12" fmla="*/ 7664450 w 7664451"/>
                <a:gd name="connsiteY12" fmla="*/ 50781 h 101562"/>
                <a:gd name="connsiteX13" fmla="*/ 7613669 w 7664451"/>
                <a:gd name="connsiteY13" fmla="*/ 101562 h 101562"/>
                <a:gd name="connsiteX14" fmla="*/ 7298935 w 7664451"/>
                <a:gd name="connsiteY14" fmla="*/ 101561 h 101562"/>
                <a:gd name="connsiteX15" fmla="*/ 7263028 w 7664451"/>
                <a:gd name="connsiteY15" fmla="*/ 86688 h 101562"/>
                <a:gd name="connsiteX16" fmla="*/ 7248154 w 7664451"/>
                <a:gd name="connsiteY16" fmla="*/ 50781 h 101562"/>
                <a:gd name="connsiteX17" fmla="*/ 7263028 w 7664451"/>
                <a:gd name="connsiteY17" fmla="*/ 14873 h 101562"/>
                <a:gd name="connsiteX18" fmla="*/ 7298935 w 7664451"/>
                <a:gd name="connsiteY18" fmla="*/ 0 h 101562"/>
                <a:gd name="connsiteX19" fmla="*/ 6804558 w 7664451"/>
                <a:gd name="connsiteY19" fmla="*/ 0 h 101562"/>
                <a:gd name="connsiteX20" fmla="*/ 7119293 w 7664451"/>
                <a:gd name="connsiteY20" fmla="*/ 0 h 101562"/>
                <a:gd name="connsiteX21" fmla="*/ 7170074 w 7664451"/>
                <a:gd name="connsiteY21" fmla="*/ 50781 h 101562"/>
                <a:gd name="connsiteX22" fmla="*/ 7170073 w 7664451"/>
                <a:gd name="connsiteY22" fmla="*/ 50781 h 101562"/>
                <a:gd name="connsiteX23" fmla="*/ 7119292 w 7664451"/>
                <a:gd name="connsiteY23" fmla="*/ 101562 h 101562"/>
                <a:gd name="connsiteX24" fmla="*/ 6804558 w 7664451"/>
                <a:gd name="connsiteY24" fmla="*/ 101561 h 101562"/>
                <a:gd name="connsiteX25" fmla="*/ 6768650 w 7664451"/>
                <a:gd name="connsiteY25" fmla="*/ 86688 h 101562"/>
                <a:gd name="connsiteX26" fmla="*/ 6753777 w 7664451"/>
                <a:gd name="connsiteY26" fmla="*/ 50781 h 101562"/>
                <a:gd name="connsiteX27" fmla="*/ 6768650 w 7664451"/>
                <a:gd name="connsiteY27" fmla="*/ 14873 h 101562"/>
                <a:gd name="connsiteX28" fmla="*/ 6804558 w 7664451"/>
                <a:gd name="connsiteY28" fmla="*/ 0 h 101562"/>
                <a:gd name="connsiteX29" fmla="*/ 6310180 w 7664451"/>
                <a:gd name="connsiteY29" fmla="*/ 0 h 101562"/>
                <a:gd name="connsiteX30" fmla="*/ 6624915 w 7664451"/>
                <a:gd name="connsiteY30" fmla="*/ 0 h 101562"/>
                <a:gd name="connsiteX31" fmla="*/ 6675696 w 7664451"/>
                <a:gd name="connsiteY31" fmla="*/ 50781 h 101562"/>
                <a:gd name="connsiteX32" fmla="*/ 6675695 w 7664451"/>
                <a:gd name="connsiteY32" fmla="*/ 50781 h 101562"/>
                <a:gd name="connsiteX33" fmla="*/ 6624914 w 7664451"/>
                <a:gd name="connsiteY33" fmla="*/ 101562 h 101562"/>
                <a:gd name="connsiteX34" fmla="*/ 6310180 w 7664451"/>
                <a:gd name="connsiteY34" fmla="*/ 101561 h 101562"/>
                <a:gd name="connsiteX35" fmla="*/ 6274273 w 7664451"/>
                <a:gd name="connsiteY35" fmla="*/ 86688 h 101562"/>
                <a:gd name="connsiteX36" fmla="*/ 6259399 w 7664451"/>
                <a:gd name="connsiteY36" fmla="*/ 50781 h 101562"/>
                <a:gd name="connsiteX37" fmla="*/ 6274273 w 7664451"/>
                <a:gd name="connsiteY37" fmla="*/ 14873 h 101562"/>
                <a:gd name="connsiteX38" fmla="*/ 6310180 w 7664451"/>
                <a:gd name="connsiteY38" fmla="*/ 0 h 101562"/>
                <a:gd name="connsiteX39" fmla="*/ 5815798 w 7664451"/>
                <a:gd name="connsiteY39" fmla="*/ 0 h 101562"/>
                <a:gd name="connsiteX40" fmla="*/ 6130533 w 7664451"/>
                <a:gd name="connsiteY40" fmla="*/ 0 h 101562"/>
                <a:gd name="connsiteX41" fmla="*/ 6181314 w 7664451"/>
                <a:gd name="connsiteY41" fmla="*/ 50781 h 101562"/>
                <a:gd name="connsiteX42" fmla="*/ 6181313 w 7664451"/>
                <a:gd name="connsiteY42" fmla="*/ 50781 h 101562"/>
                <a:gd name="connsiteX43" fmla="*/ 6130532 w 7664451"/>
                <a:gd name="connsiteY43" fmla="*/ 101562 h 101562"/>
                <a:gd name="connsiteX44" fmla="*/ 5815798 w 7664451"/>
                <a:gd name="connsiteY44" fmla="*/ 101561 h 101562"/>
                <a:gd name="connsiteX45" fmla="*/ 5779891 w 7664451"/>
                <a:gd name="connsiteY45" fmla="*/ 86688 h 101562"/>
                <a:gd name="connsiteX46" fmla="*/ 5765017 w 7664451"/>
                <a:gd name="connsiteY46" fmla="*/ 50781 h 101562"/>
                <a:gd name="connsiteX47" fmla="*/ 5779891 w 7664451"/>
                <a:gd name="connsiteY47" fmla="*/ 14873 h 101562"/>
                <a:gd name="connsiteX48" fmla="*/ 5815798 w 7664451"/>
                <a:gd name="connsiteY48" fmla="*/ 0 h 101562"/>
                <a:gd name="connsiteX49" fmla="*/ 5321419 w 7664451"/>
                <a:gd name="connsiteY49" fmla="*/ 0 h 101562"/>
                <a:gd name="connsiteX50" fmla="*/ 5636154 w 7664451"/>
                <a:gd name="connsiteY50" fmla="*/ 0 h 101562"/>
                <a:gd name="connsiteX51" fmla="*/ 5686935 w 7664451"/>
                <a:gd name="connsiteY51" fmla="*/ 50781 h 101562"/>
                <a:gd name="connsiteX52" fmla="*/ 5686934 w 7664451"/>
                <a:gd name="connsiteY52" fmla="*/ 50781 h 101562"/>
                <a:gd name="connsiteX53" fmla="*/ 5636153 w 7664451"/>
                <a:gd name="connsiteY53" fmla="*/ 101562 h 101562"/>
                <a:gd name="connsiteX54" fmla="*/ 5321419 w 7664451"/>
                <a:gd name="connsiteY54" fmla="*/ 101561 h 101562"/>
                <a:gd name="connsiteX55" fmla="*/ 5285512 w 7664451"/>
                <a:gd name="connsiteY55" fmla="*/ 86688 h 101562"/>
                <a:gd name="connsiteX56" fmla="*/ 5270638 w 7664451"/>
                <a:gd name="connsiteY56" fmla="*/ 50781 h 101562"/>
                <a:gd name="connsiteX57" fmla="*/ 5285512 w 7664451"/>
                <a:gd name="connsiteY57" fmla="*/ 14873 h 101562"/>
                <a:gd name="connsiteX58" fmla="*/ 5321419 w 7664451"/>
                <a:gd name="connsiteY58" fmla="*/ 0 h 101562"/>
                <a:gd name="connsiteX59" fmla="*/ 4827036 w 7664451"/>
                <a:gd name="connsiteY59" fmla="*/ 0 h 101562"/>
                <a:gd name="connsiteX60" fmla="*/ 5141771 w 7664451"/>
                <a:gd name="connsiteY60" fmla="*/ 0 h 101562"/>
                <a:gd name="connsiteX61" fmla="*/ 5192552 w 7664451"/>
                <a:gd name="connsiteY61" fmla="*/ 50781 h 101562"/>
                <a:gd name="connsiteX62" fmla="*/ 5192551 w 7664451"/>
                <a:gd name="connsiteY62" fmla="*/ 50781 h 101562"/>
                <a:gd name="connsiteX63" fmla="*/ 5141770 w 7664451"/>
                <a:gd name="connsiteY63" fmla="*/ 101562 h 101562"/>
                <a:gd name="connsiteX64" fmla="*/ 4827036 w 7664451"/>
                <a:gd name="connsiteY64" fmla="*/ 101561 h 101562"/>
                <a:gd name="connsiteX65" fmla="*/ 4791128 w 7664451"/>
                <a:gd name="connsiteY65" fmla="*/ 86688 h 101562"/>
                <a:gd name="connsiteX66" fmla="*/ 4776255 w 7664451"/>
                <a:gd name="connsiteY66" fmla="*/ 50781 h 101562"/>
                <a:gd name="connsiteX67" fmla="*/ 4791128 w 7664451"/>
                <a:gd name="connsiteY67" fmla="*/ 14873 h 101562"/>
                <a:gd name="connsiteX68" fmla="*/ 4827036 w 7664451"/>
                <a:gd name="connsiteY68" fmla="*/ 0 h 101562"/>
                <a:gd name="connsiteX69" fmla="*/ 4332657 w 7664451"/>
                <a:gd name="connsiteY69" fmla="*/ 0 h 101562"/>
                <a:gd name="connsiteX70" fmla="*/ 4647392 w 7664451"/>
                <a:gd name="connsiteY70" fmla="*/ 0 h 101562"/>
                <a:gd name="connsiteX71" fmla="*/ 4698173 w 7664451"/>
                <a:gd name="connsiteY71" fmla="*/ 50781 h 101562"/>
                <a:gd name="connsiteX72" fmla="*/ 4698172 w 7664451"/>
                <a:gd name="connsiteY72" fmla="*/ 50781 h 101562"/>
                <a:gd name="connsiteX73" fmla="*/ 4647391 w 7664451"/>
                <a:gd name="connsiteY73" fmla="*/ 101562 h 101562"/>
                <a:gd name="connsiteX74" fmla="*/ 4332657 w 7664451"/>
                <a:gd name="connsiteY74" fmla="*/ 101561 h 101562"/>
                <a:gd name="connsiteX75" fmla="*/ 4296749 w 7664451"/>
                <a:gd name="connsiteY75" fmla="*/ 86688 h 101562"/>
                <a:gd name="connsiteX76" fmla="*/ 4281876 w 7664451"/>
                <a:gd name="connsiteY76" fmla="*/ 50781 h 101562"/>
                <a:gd name="connsiteX77" fmla="*/ 4296749 w 7664451"/>
                <a:gd name="connsiteY77" fmla="*/ 14873 h 101562"/>
                <a:gd name="connsiteX78" fmla="*/ 4332657 w 7664451"/>
                <a:gd name="connsiteY78" fmla="*/ 0 h 101562"/>
                <a:gd name="connsiteX79" fmla="*/ 3838276 w 7664451"/>
                <a:gd name="connsiteY79" fmla="*/ 0 h 101562"/>
                <a:gd name="connsiteX80" fmla="*/ 4153011 w 7664451"/>
                <a:gd name="connsiteY80" fmla="*/ 0 h 101562"/>
                <a:gd name="connsiteX81" fmla="*/ 4203792 w 7664451"/>
                <a:gd name="connsiteY81" fmla="*/ 50781 h 101562"/>
                <a:gd name="connsiteX82" fmla="*/ 4203791 w 7664451"/>
                <a:gd name="connsiteY82" fmla="*/ 50781 h 101562"/>
                <a:gd name="connsiteX83" fmla="*/ 4153010 w 7664451"/>
                <a:gd name="connsiteY83" fmla="*/ 101562 h 101562"/>
                <a:gd name="connsiteX84" fmla="*/ 3838276 w 7664451"/>
                <a:gd name="connsiteY84" fmla="*/ 101561 h 101562"/>
                <a:gd name="connsiteX85" fmla="*/ 3802369 w 7664451"/>
                <a:gd name="connsiteY85" fmla="*/ 86688 h 101562"/>
                <a:gd name="connsiteX86" fmla="*/ 3787495 w 7664451"/>
                <a:gd name="connsiteY86" fmla="*/ 50781 h 101562"/>
                <a:gd name="connsiteX87" fmla="*/ 3802369 w 7664451"/>
                <a:gd name="connsiteY87" fmla="*/ 14873 h 101562"/>
                <a:gd name="connsiteX88" fmla="*/ 3838276 w 7664451"/>
                <a:gd name="connsiteY88" fmla="*/ 0 h 101562"/>
                <a:gd name="connsiteX89" fmla="*/ 3343897 w 7664451"/>
                <a:gd name="connsiteY89" fmla="*/ 0 h 101562"/>
                <a:gd name="connsiteX90" fmla="*/ 3658632 w 7664451"/>
                <a:gd name="connsiteY90" fmla="*/ 0 h 101562"/>
                <a:gd name="connsiteX91" fmla="*/ 3709413 w 7664451"/>
                <a:gd name="connsiteY91" fmla="*/ 50781 h 101562"/>
                <a:gd name="connsiteX92" fmla="*/ 3709412 w 7664451"/>
                <a:gd name="connsiteY92" fmla="*/ 50781 h 101562"/>
                <a:gd name="connsiteX93" fmla="*/ 3658631 w 7664451"/>
                <a:gd name="connsiteY93" fmla="*/ 101562 h 101562"/>
                <a:gd name="connsiteX94" fmla="*/ 3343897 w 7664451"/>
                <a:gd name="connsiteY94" fmla="*/ 101561 h 101562"/>
                <a:gd name="connsiteX95" fmla="*/ 3307989 w 7664451"/>
                <a:gd name="connsiteY95" fmla="*/ 86688 h 101562"/>
                <a:gd name="connsiteX96" fmla="*/ 3293116 w 7664451"/>
                <a:gd name="connsiteY96" fmla="*/ 50781 h 101562"/>
                <a:gd name="connsiteX97" fmla="*/ 3307989 w 7664451"/>
                <a:gd name="connsiteY97" fmla="*/ 14873 h 101562"/>
                <a:gd name="connsiteX98" fmla="*/ 3343897 w 7664451"/>
                <a:gd name="connsiteY98" fmla="*/ 0 h 101562"/>
                <a:gd name="connsiteX99" fmla="*/ 2849515 w 7664451"/>
                <a:gd name="connsiteY99" fmla="*/ 0 h 101562"/>
                <a:gd name="connsiteX100" fmla="*/ 3164250 w 7664451"/>
                <a:gd name="connsiteY100" fmla="*/ 0 h 101562"/>
                <a:gd name="connsiteX101" fmla="*/ 3215031 w 7664451"/>
                <a:gd name="connsiteY101" fmla="*/ 50781 h 101562"/>
                <a:gd name="connsiteX102" fmla="*/ 3215030 w 7664451"/>
                <a:gd name="connsiteY102" fmla="*/ 50781 h 101562"/>
                <a:gd name="connsiteX103" fmla="*/ 3164249 w 7664451"/>
                <a:gd name="connsiteY103" fmla="*/ 101562 h 101562"/>
                <a:gd name="connsiteX104" fmla="*/ 2849515 w 7664451"/>
                <a:gd name="connsiteY104" fmla="*/ 101561 h 101562"/>
                <a:gd name="connsiteX105" fmla="*/ 2813607 w 7664451"/>
                <a:gd name="connsiteY105" fmla="*/ 86688 h 101562"/>
                <a:gd name="connsiteX106" fmla="*/ 2798734 w 7664451"/>
                <a:gd name="connsiteY106" fmla="*/ 50781 h 101562"/>
                <a:gd name="connsiteX107" fmla="*/ 2813607 w 7664451"/>
                <a:gd name="connsiteY107" fmla="*/ 14873 h 101562"/>
                <a:gd name="connsiteX108" fmla="*/ 2849515 w 7664451"/>
                <a:gd name="connsiteY108" fmla="*/ 0 h 101562"/>
                <a:gd name="connsiteX109" fmla="*/ 50781 w 7664451"/>
                <a:gd name="connsiteY109" fmla="*/ 0 h 101562"/>
                <a:gd name="connsiteX110" fmla="*/ 2663505 w 7664451"/>
                <a:gd name="connsiteY110" fmla="*/ 0 h 101562"/>
                <a:gd name="connsiteX111" fmla="*/ 2714286 w 7664451"/>
                <a:gd name="connsiteY111" fmla="*/ 50781 h 101562"/>
                <a:gd name="connsiteX112" fmla="*/ 2714285 w 7664451"/>
                <a:gd name="connsiteY112" fmla="*/ 50781 h 101562"/>
                <a:gd name="connsiteX113" fmla="*/ 2663504 w 7664451"/>
                <a:gd name="connsiteY113" fmla="*/ 101562 h 101562"/>
                <a:gd name="connsiteX114" fmla="*/ 50781 w 7664451"/>
                <a:gd name="connsiteY114" fmla="*/ 101561 h 101562"/>
                <a:gd name="connsiteX115" fmla="*/ 14873 w 7664451"/>
                <a:gd name="connsiteY115" fmla="*/ 86688 h 101562"/>
                <a:gd name="connsiteX116" fmla="*/ 0 w 7664451"/>
                <a:gd name="connsiteY116" fmla="*/ 50781 h 101562"/>
                <a:gd name="connsiteX117" fmla="*/ 14873 w 7664451"/>
                <a:gd name="connsiteY117" fmla="*/ 14873 h 101562"/>
                <a:gd name="connsiteX118" fmla="*/ 50781 w 7664451"/>
                <a:gd name="connsiteY118" fmla="*/ 0 h 10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7664451" h="101562">
                  <a:moveTo>
                    <a:pt x="3293116" y="50780"/>
                  </a:moveTo>
                  <a:lnTo>
                    <a:pt x="3293116" y="50781"/>
                  </a:lnTo>
                  <a:lnTo>
                    <a:pt x="3293116" y="50781"/>
                  </a:lnTo>
                  <a:close/>
                  <a:moveTo>
                    <a:pt x="2798734" y="50780"/>
                  </a:moveTo>
                  <a:lnTo>
                    <a:pt x="2798734" y="50781"/>
                  </a:lnTo>
                  <a:lnTo>
                    <a:pt x="2798734" y="50781"/>
                  </a:lnTo>
                  <a:close/>
                  <a:moveTo>
                    <a:pt x="0" y="50780"/>
                  </a:moveTo>
                  <a:lnTo>
                    <a:pt x="0" y="50781"/>
                  </a:lnTo>
                  <a:lnTo>
                    <a:pt x="0" y="50781"/>
                  </a:lnTo>
                  <a:close/>
                  <a:moveTo>
                    <a:pt x="7298935" y="0"/>
                  </a:moveTo>
                  <a:lnTo>
                    <a:pt x="7613670" y="0"/>
                  </a:lnTo>
                  <a:cubicBezTo>
                    <a:pt x="7641716" y="0"/>
                    <a:pt x="7664451" y="22735"/>
                    <a:pt x="7664451" y="50781"/>
                  </a:cubicBezTo>
                  <a:lnTo>
                    <a:pt x="7664450" y="50781"/>
                  </a:lnTo>
                  <a:cubicBezTo>
                    <a:pt x="7664450" y="78827"/>
                    <a:pt x="7641715" y="101562"/>
                    <a:pt x="7613669" y="101562"/>
                  </a:cubicBezTo>
                  <a:lnTo>
                    <a:pt x="7298935" y="101561"/>
                  </a:lnTo>
                  <a:cubicBezTo>
                    <a:pt x="7284912" y="101561"/>
                    <a:pt x="7272217" y="95877"/>
                    <a:pt x="7263028" y="86688"/>
                  </a:cubicBezTo>
                  <a:lnTo>
                    <a:pt x="7248154" y="50781"/>
                  </a:lnTo>
                  <a:lnTo>
                    <a:pt x="7263028" y="14873"/>
                  </a:lnTo>
                  <a:cubicBezTo>
                    <a:pt x="7272217" y="5684"/>
                    <a:pt x="7284912" y="0"/>
                    <a:pt x="7298935" y="0"/>
                  </a:cubicBezTo>
                  <a:close/>
                  <a:moveTo>
                    <a:pt x="6804558" y="0"/>
                  </a:moveTo>
                  <a:lnTo>
                    <a:pt x="7119293" y="0"/>
                  </a:lnTo>
                  <a:cubicBezTo>
                    <a:pt x="7147339" y="0"/>
                    <a:pt x="7170074" y="22735"/>
                    <a:pt x="7170074" y="50781"/>
                  </a:cubicBezTo>
                  <a:lnTo>
                    <a:pt x="7170073" y="50781"/>
                  </a:lnTo>
                  <a:cubicBezTo>
                    <a:pt x="7170073" y="78827"/>
                    <a:pt x="7147338" y="101562"/>
                    <a:pt x="7119292" y="101562"/>
                  </a:cubicBezTo>
                  <a:lnTo>
                    <a:pt x="6804558" y="101561"/>
                  </a:lnTo>
                  <a:cubicBezTo>
                    <a:pt x="6790535" y="101561"/>
                    <a:pt x="6777840" y="95877"/>
                    <a:pt x="6768650" y="86688"/>
                  </a:cubicBezTo>
                  <a:lnTo>
                    <a:pt x="6753777" y="50781"/>
                  </a:lnTo>
                  <a:lnTo>
                    <a:pt x="6768650" y="14873"/>
                  </a:lnTo>
                  <a:cubicBezTo>
                    <a:pt x="6777840" y="5684"/>
                    <a:pt x="6790535" y="0"/>
                    <a:pt x="6804558" y="0"/>
                  </a:cubicBezTo>
                  <a:close/>
                  <a:moveTo>
                    <a:pt x="6310180" y="0"/>
                  </a:moveTo>
                  <a:lnTo>
                    <a:pt x="6624915" y="0"/>
                  </a:lnTo>
                  <a:cubicBezTo>
                    <a:pt x="6652961" y="0"/>
                    <a:pt x="6675696" y="22735"/>
                    <a:pt x="6675696" y="50781"/>
                  </a:cubicBezTo>
                  <a:lnTo>
                    <a:pt x="6675695" y="50781"/>
                  </a:lnTo>
                  <a:cubicBezTo>
                    <a:pt x="6675695" y="78827"/>
                    <a:pt x="6652960" y="101562"/>
                    <a:pt x="6624914" y="101562"/>
                  </a:cubicBezTo>
                  <a:lnTo>
                    <a:pt x="6310180" y="101561"/>
                  </a:lnTo>
                  <a:cubicBezTo>
                    <a:pt x="6296157" y="101561"/>
                    <a:pt x="6283462" y="95877"/>
                    <a:pt x="6274273" y="86688"/>
                  </a:cubicBezTo>
                  <a:lnTo>
                    <a:pt x="6259399" y="50781"/>
                  </a:lnTo>
                  <a:lnTo>
                    <a:pt x="6274273" y="14873"/>
                  </a:lnTo>
                  <a:cubicBezTo>
                    <a:pt x="6283462" y="5684"/>
                    <a:pt x="6296157" y="0"/>
                    <a:pt x="6310180" y="0"/>
                  </a:cubicBezTo>
                  <a:close/>
                  <a:moveTo>
                    <a:pt x="5815798" y="0"/>
                  </a:moveTo>
                  <a:lnTo>
                    <a:pt x="6130533" y="0"/>
                  </a:lnTo>
                  <a:cubicBezTo>
                    <a:pt x="6158579" y="0"/>
                    <a:pt x="6181314" y="22735"/>
                    <a:pt x="6181314" y="50781"/>
                  </a:cubicBezTo>
                  <a:lnTo>
                    <a:pt x="6181313" y="50781"/>
                  </a:lnTo>
                  <a:cubicBezTo>
                    <a:pt x="6181313" y="78827"/>
                    <a:pt x="6158578" y="101562"/>
                    <a:pt x="6130532" y="101562"/>
                  </a:cubicBezTo>
                  <a:lnTo>
                    <a:pt x="5815798" y="101561"/>
                  </a:lnTo>
                  <a:cubicBezTo>
                    <a:pt x="5801775" y="101561"/>
                    <a:pt x="5789080" y="95877"/>
                    <a:pt x="5779891" y="86688"/>
                  </a:cubicBezTo>
                  <a:lnTo>
                    <a:pt x="5765017" y="50781"/>
                  </a:lnTo>
                  <a:lnTo>
                    <a:pt x="5779891" y="14873"/>
                  </a:lnTo>
                  <a:cubicBezTo>
                    <a:pt x="5789080" y="5684"/>
                    <a:pt x="5801775" y="0"/>
                    <a:pt x="5815798" y="0"/>
                  </a:cubicBezTo>
                  <a:close/>
                  <a:moveTo>
                    <a:pt x="5321419" y="0"/>
                  </a:moveTo>
                  <a:lnTo>
                    <a:pt x="5636154" y="0"/>
                  </a:lnTo>
                  <a:cubicBezTo>
                    <a:pt x="5664200" y="0"/>
                    <a:pt x="5686935" y="22735"/>
                    <a:pt x="5686935" y="50781"/>
                  </a:cubicBezTo>
                  <a:lnTo>
                    <a:pt x="5686934" y="50781"/>
                  </a:lnTo>
                  <a:cubicBezTo>
                    <a:pt x="5686934" y="78827"/>
                    <a:pt x="5664199" y="101562"/>
                    <a:pt x="5636153" y="101562"/>
                  </a:cubicBezTo>
                  <a:lnTo>
                    <a:pt x="5321419" y="101561"/>
                  </a:lnTo>
                  <a:cubicBezTo>
                    <a:pt x="5307396" y="101561"/>
                    <a:pt x="5294701" y="95877"/>
                    <a:pt x="5285512" y="86688"/>
                  </a:cubicBezTo>
                  <a:lnTo>
                    <a:pt x="5270638" y="50781"/>
                  </a:lnTo>
                  <a:lnTo>
                    <a:pt x="5285512" y="14873"/>
                  </a:lnTo>
                  <a:cubicBezTo>
                    <a:pt x="5294701" y="5684"/>
                    <a:pt x="5307396" y="0"/>
                    <a:pt x="5321419" y="0"/>
                  </a:cubicBezTo>
                  <a:close/>
                  <a:moveTo>
                    <a:pt x="4827036" y="0"/>
                  </a:moveTo>
                  <a:lnTo>
                    <a:pt x="5141771" y="0"/>
                  </a:lnTo>
                  <a:cubicBezTo>
                    <a:pt x="5169817" y="0"/>
                    <a:pt x="5192552" y="22735"/>
                    <a:pt x="5192552" y="50781"/>
                  </a:cubicBezTo>
                  <a:lnTo>
                    <a:pt x="5192551" y="50781"/>
                  </a:lnTo>
                  <a:cubicBezTo>
                    <a:pt x="5192551" y="78827"/>
                    <a:pt x="5169816" y="101562"/>
                    <a:pt x="5141770" y="101562"/>
                  </a:cubicBezTo>
                  <a:lnTo>
                    <a:pt x="4827036" y="101561"/>
                  </a:lnTo>
                  <a:cubicBezTo>
                    <a:pt x="4813013" y="101561"/>
                    <a:pt x="4800318" y="95877"/>
                    <a:pt x="4791128" y="86688"/>
                  </a:cubicBezTo>
                  <a:lnTo>
                    <a:pt x="4776255" y="50781"/>
                  </a:lnTo>
                  <a:lnTo>
                    <a:pt x="4791128" y="14873"/>
                  </a:lnTo>
                  <a:cubicBezTo>
                    <a:pt x="4800318" y="5684"/>
                    <a:pt x="4813013" y="0"/>
                    <a:pt x="4827036" y="0"/>
                  </a:cubicBezTo>
                  <a:close/>
                  <a:moveTo>
                    <a:pt x="4332657" y="0"/>
                  </a:moveTo>
                  <a:lnTo>
                    <a:pt x="4647392" y="0"/>
                  </a:lnTo>
                  <a:cubicBezTo>
                    <a:pt x="4675438" y="0"/>
                    <a:pt x="4698173" y="22735"/>
                    <a:pt x="4698173" y="50781"/>
                  </a:cubicBezTo>
                  <a:lnTo>
                    <a:pt x="4698172" y="50781"/>
                  </a:lnTo>
                  <a:cubicBezTo>
                    <a:pt x="4698172" y="78827"/>
                    <a:pt x="4675437" y="101562"/>
                    <a:pt x="4647391" y="101562"/>
                  </a:cubicBezTo>
                  <a:lnTo>
                    <a:pt x="4332657" y="101561"/>
                  </a:lnTo>
                  <a:cubicBezTo>
                    <a:pt x="4318634" y="101561"/>
                    <a:pt x="4305939" y="95877"/>
                    <a:pt x="4296749" y="86688"/>
                  </a:cubicBezTo>
                  <a:lnTo>
                    <a:pt x="4281876" y="50781"/>
                  </a:lnTo>
                  <a:lnTo>
                    <a:pt x="4296749" y="14873"/>
                  </a:lnTo>
                  <a:cubicBezTo>
                    <a:pt x="4305939" y="5684"/>
                    <a:pt x="4318634" y="0"/>
                    <a:pt x="4332657" y="0"/>
                  </a:cubicBezTo>
                  <a:close/>
                  <a:moveTo>
                    <a:pt x="3838276" y="0"/>
                  </a:moveTo>
                  <a:lnTo>
                    <a:pt x="4153011" y="0"/>
                  </a:lnTo>
                  <a:cubicBezTo>
                    <a:pt x="4181057" y="0"/>
                    <a:pt x="4203792" y="22735"/>
                    <a:pt x="4203792" y="50781"/>
                  </a:cubicBezTo>
                  <a:lnTo>
                    <a:pt x="4203791" y="50781"/>
                  </a:lnTo>
                  <a:cubicBezTo>
                    <a:pt x="4203791" y="78827"/>
                    <a:pt x="4181056" y="101562"/>
                    <a:pt x="4153010" y="101562"/>
                  </a:cubicBezTo>
                  <a:lnTo>
                    <a:pt x="3838276" y="101561"/>
                  </a:lnTo>
                  <a:cubicBezTo>
                    <a:pt x="3824253" y="101561"/>
                    <a:pt x="3811558" y="95877"/>
                    <a:pt x="3802369" y="86688"/>
                  </a:cubicBezTo>
                  <a:lnTo>
                    <a:pt x="3787495" y="50781"/>
                  </a:lnTo>
                  <a:lnTo>
                    <a:pt x="3802369" y="14873"/>
                  </a:lnTo>
                  <a:cubicBezTo>
                    <a:pt x="3811558" y="5684"/>
                    <a:pt x="3824253" y="0"/>
                    <a:pt x="3838276" y="0"/>
                  </a:cubicBezTo>
                  <a:close/>
                  <a:moveTo>
                    <a:pt x="3343897" y="0"/>
                  </a:moveTo>
                  <a:lnTo>
                    <a:pt x="3658632" y="0"/>
                  </a:lnTo>
                  <a:cubicBezTo>
                    <a:pt x="3686678" y="0"/>
                    <a:pt x="3709413" y="22735"/>
                    <a:pt x="3709413" y="50781"/>
                  </a:cubicBezTo>
                  <a:lnTo>
                    <a:pt x="3709412" y="50781"/>
                  </a:lnTo>
                  <a:cubicBezTo>
                    <a:pt x="3709412" y="78827"/>
                    <a:pt x="3686677" y="101562"/>
                    <a:pt x="3658631" y="101562"/>
                  </a:cubicBezTo>
                  <a:lnTo>
                    <a:pt x="3343897" y="101561"/>
                  </a:lnTo>
                  <a:cubicBezTo>
                    <a:pt x="3329874" y="101561"/>
                    <a:pt x="3317179" y="95877"/>
                    <a:pt x="3307989" y="86688"/>
                  </a:cubicBezTo>
                  <a:lnTo>
                    <a:pt x="3293116" y="50781"/>
                  </a:lnTo>
                  <a:lnTo>
                    <a:pt x="3307989" y="14873"/>
                  </a:lnTo>
                  <a:cubicBezTo>
                    <a:pt x="3317179" y="5684"/>
                    <a:pt x="3329874" y="0"/>
                    <a:pt x="3343897" y="0"/>
                  </a:cubicBezTo>
                  <a:close/>
                  <a:moveTo>
                    <a:pt x="2849515" y="0"/>
                  </a:moveTo>
                  <a:lnTo>
                    <a:pt x="3164250" y="0"/>
                  </a:lnTo>
                  <a:cubicBezTo>
                    <a:pt x="3192296" y="0"/>
                    <a:pt x="3215031" y="22735"/>
                    <a:pt x="3215031" y="50781"/>
                  </a:cubicBezTo>
                  <a:lnTo>
                    <a:pt x="3215030" y="50781"/>
                  </a:lnTo>
                  <a:cubicBezTo>
                    <a:pt x="3215030" y="78827"/>
                    <a:pt x="3192295" y="101562"/>
                    <a:pt x="3164249" y="101562"/>
                  </a:cubicBezTo>
                  <a:lnTo>
                    <a:pt x="2849515" y="101561"/>
                  </a:lnTo>
                  <a:cubicBezTo>
                    <a:pt x="2835492" y="101561"/>
                    <a:pt x="2822797" y="95877"/>
                    <a:pt x="2813607" y="86688"/>
                  </a:cubicBezTo>
                  <a:lnTo>
                    <a:pt x="2798734" y="50781"/>
                  </a:lnTo>
                  <a:lnTo>
                    <a:pt x="2813607" y="14873"/>
                  </a:lnTo>
                  <a:cubicBezTo>
                    <a:pt x="2822797" y="5684"/>
                    <a:pt x="2835492" y="0"/>
                    <a:pt x="2849515" y="0"/>
                  </a:cubicBezTo>
                  <a:close/>
                  <a:moveTo>
                    <a:pt x="50781" y="0"/>
                  </a:moveTo>
                  <a:lnTo>
                    <a:pt x="2663505" y="0"/>
                  </a:lnTo>
                  <a:cubicBezTo>
                    <a:pt x="2691551" y="0"/>
                    <a:pt x="2714286" y="22735"/>
                    <a:pt x="2714286" y="50781"/>
                  </a:cubicBezTo>
                  <a:lnTo>
                    <a:pt x="2714285" y="50781"/>
                  </a:lnTo>
                  <a:cubicBezTo>
                    <a:pt x="2714285" y="78827"/>
                    <a:pt x="2691550" y="101562"/>
                    <a:pt x="2663504" y="101562"/>
                  </a:cubicBezTo>
                  <a:lnTo>
                    <a:pt x="50781" y="101561"/>
                  </a:lnTo>
                  <a:cubicBezTo>
                    <a:pt x="36758" y="101561"/>
                    <a:pt x="24063" y="95877"/>
                    <a:pt x="14873" y="86688"/>
                  </a:cubicBezTo>
                  <a:lnTo>
                    <a:pt x="0" y="50781"/>
                  </a:lnTo>
                  <a:lnTo>
                    <a:pt x="14873" y="14873"/>
                  </a:lnTo>
                  <a:cubicBezTo>
                    <a:pt x="24063" y="5684"/>
                    <a:pt x="36758" y="0"/>
                    <a:pt x="50781" y="0"/>
                  </a:cubicBezTo>
                  <a:close/>
                </a:path>
              </a:pathLst>
            </a:custGeom>
            <a:gradFill>
              <a:gsLst>
                <a:gs pos="88000">
                  <a:schemeClr val="tx2"/>
                </a:gs>
                <a:gs pos="37000">
                  <a:schemeClr val="bg2"/>
                </a:gs>
                <a:gs pos="87000">
                  <a:schemeClr val="accent3"/>
                </a:gs>
                <a:gs pos="86000">
                  <a:schemeClr val="accent3"/>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1828756">
                <a:buClr>
                  <a:srgbClr val="000000"/>
                </a:buClr>
                <a:defRPr/>
              </a:pPr>
              <a:endParaRPr lang="fr-FR" sz="2800" kern="0">
                <a:solidFill>
                  <a:srgbClr val="FFFFFF"/>
                </a:solidFill>
                <a:latin typeface="Arial"/>
                <a:sym typeface="Arial"/>
              </a:endParaRPr>
            </a:p>
          </p:txBody>
        </p:sp>
        <p:sp>
          <p:nvSpPr>
            <p:cNvPr id="12" name="ZoneTexte 11">
              <a:extLst>
                <a:ext uri="{FF2B5EF4-FFF2-40B4-BE49-F238E27FC236}">
                  <a16:creationId xmlns:a16="http://schemas.microsoft.com/office/drawing/2014/main" id="{1303AE01-9299-E3E4-5E68-A64FE686F7F4}"/>
                </a:ext>
              </a:extLst>
            </p:cNvPr>
            <p:cNvSpPr txBox="1"/>
            <p:nvPr/>
          </p:nvSpPr>
          <p:spPr>
            <a:xfrm>
              <a:off x="5766089" y="47500"/>
              <a:ext cx="1660526" cy="169277"/>
            </a:xfrm>
            <a:prstGeom prst="rect">
              <a:avLst/>
            </a:prstGeom>
            <a:noFill/>
          </p:spPr>
          <p:txBody>
            <a:bodyPr wrap="square" lIns="0" rIns="0" rtlCol="0">
              <a:spAutoFit/>
            </a:bodyPr>
            <a:lstStyle/>
            <a:p>
              <a:pPr algn="r" defTabSz="1828756">
                <a:buClr>
                  <a:srgbClr val="000000"/>
                </a:buClr>
                <a:defRPr/>
              </a:pPr>
              <a:r>
                <a:rPr lang="fr-FR" sz="1600" kern="0">
                  <a:solidFill>
                    <a:srgbClr val="41BFE0">
                      <a:lumMod val="75000"/>
                    </a:srgbClr>
                  </a:solidFill>
                  <a:latin typeface="Montserrat" pitchFamily="2" charset="77"/>
                  <a:cs typeface="Arial"/>
                  <a:sym typeface="Arial"/>
                </a:rPr>
                <a:t>Clinical Development &amp; Finance</a:t>
              </a:r>
            </a:p>
          </p:txBody>
        </p:sp>
        <p:sp>
          <p:nvSpPr>
            <p:cNvPr id="22" name="Rectangle 21">
              <a:extLst>
                <a:ext uri="{FF2B5EF4-FFF2-40B4-BE49-F238E27FC236}">
                  <a16:creationId xmlns:a16="http://schemas.microsoft.com/office/drawing/2014/main" id="{610C91F0-DEF3-14F1-8395-CA30CCAAD9CE}"/>
                </a:ext>
              </a:extLst>
            </p:cNvPr>
            <p:cNvSpPr/>
            <p:nvPr/>
          </p:nvSpPr>
          <p:spPr>
            <a:xfrm>
              <a:off x="0" y="-256992"/>
              <a:ext cx="9144000" cy="243067"/>
            </a:xfrm>
            <a:prstGeom prst="rect">
              <a:avLst/>
            </a:pr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756">
                <a:buClr>
                  <a:srgbClr val="000000"/>
                </a:buClr>
                <a:defRPr/>
              </a:pPr>
              <a:endParaRPr lang="fr-FR" sz="2800" kern="0">
                <a:solidFill>
                  <a:srgbClr val="FFFFFF"/>
                </a:solidFill>
                <a:latin typeface="Arial"/>
                <a:sym typeface="Arial"/>
              </a:endParaRPr>
            </a:p>
          </p:txBody>
        </p:sp>
      </p:grpSp>
      <p:sp>
        <p:nvSpPr>
          <p:cNvPr id="128" name="Rectangle : coins arrondis 646">
            <a:extLst>
              <a:ext uri="{FF2B5EF4-FFF2-40B4-BE49-F238E27FC236}">
                <a16:creationId xmlns:a16="http://schemas.microsoft.com/office/drawing/2014/main" id="{8EB92A29-F633-7A0E-4689-6CC3B89A0AEB}"/>
              </a:ext>
            </a:extLst>
          </p:cNvPr>
          <p:cNvSpPr/>
          <p:nvPr/>
        </p:nvSpPr>
        <p:spPr>
          <a:xfrm>
            <a:off x="11505246" y="2642431"/>
            <a:ext cx="3672000" cy="271362"/>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defTabSz="1828756">
              <a:lnSpc>
                <a:spcPts val="1840"/>
              </a:lnSpc>
              <a:buClr>
                <a:srgbClr val="000000"/>
              </a:buClr>
              <a:buSzPts val="700"/>
            </a:pPr>
            <a:r>
              <a:rPr lang="fr-FR" kern="0" spc="-40" dirty="0">
                <a:solidFill>
                  <a:srgbClr val="FFFFFF"/>
                </a:solidFill>
                <a:latin typeface="Calibri" panose="020F0502020204030204" pitchFamily="34" charset="0"/>
                <a:cs typeface="Calibri" panose="020F0502020204030204" pitchFamily="34" charset="0"/>
                <a:sym typeface="Lato"/>
              </a:rPr>
              <a:t>Phase II – ALI/ALF</a:t>
            </a:r>
            <a:endParaRPr lang="fr-FR" kern="0" spc="-40" dirty="0">
              <a:solidFill>
                <a:srgbClr val="FFFFFF"/>
              </a:solidFill>
              <a:latin typeface="Calibri" panose="020F0502020204030204" pitchFamily="34" charset="0"/>
              <a:cs typeface="Calibri" panose="020F0502020204030204" pitchFamily="34" charset="0"/>
              <a:sym typeface="Arial"/>
            </a:endParaRPr>
          </a:p>
        </p:txBody>
      </p:sp>
      <p:sp>
        <p:nvSpPr>
          <p:cNvPr id="129" name="Rectangle : coins arrondis 648">
            <a:extLst>
              <a:ext uri="{FF2B5EF4-FFF2-40B4-BE49-F238E27FC236}">
                <a16:creationId xmlns:a16="http://schemas.microsoft.com/office/drawing/2014/main" id="{EF270704-3D76-ECAE-C9B3-883DD48DBDB6}"/>
              </a:ext>
            </a:extLst>
          </p:cNvPr>
          <p:cNvSpPr/>
          <p:nvPr/>
        </p:nvSpPr>
        <p:spPr>
          <a:xfrm>
            <a:off x="15377714" y="2656069"/>
            <a:ext cx="2336800" cy="236682"/>
          </a:xfrm>
          <a:prstGeom prst="roundRect">
            <a:avLst>
              <a:gd name="adj" fmla="val 50000"/>
            </a:avLst>
          </a:prstGeom>
          <a:solidFill>
            <a:srgbClr val="F8E0D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defTabSz="1828756">
              <a:lnSpc>
                <a:spcPts val="1840"/>
              </a:lnSpc>
              <a:buClr>
                <a:srgbClr val="000000"/>
              </a:buClr>
              <a:buSzPts val="700"/>
              <a:defRPr/>
            </a:pPr>
            <a:r>
              <a:rPr lang="fr-FR" kern="0" dirty="0">
                <a:solidFill>
                  <a:srgbClr val="FFFFFF"/>
                </a:solidFill>
                <a:latin typeface="Calibri" panose="020F0502020204030204" pitchFamily="34" charset="0"/>
                <a:cs typeface="Calibri" panose="020F0502020204030204" pitchFamily="34" charset="0"/>
                <a:sym typeface="Lato"/>
              </a:rPr>
              <a:t>Phase III</a:t>
            </a:r>
            <a:endParaRPr lang="fr-FR" kern="0" dirty="0">
              <a:solidFill>
                <a:srgbClr val="FFFFFF"/>
              </a:solidFill>
              <a:latin typeface="Calibri" panose="020F0502020204030204" pitchFamily="34" charset="0"/>
              <a:cs typeface="Calibri" panose="020F0502020204030204" pitchFamily="34" charset="0"/>
              <a:sym typeface="Arial"/>
            </a:endParaRPr>
          </a:p>
        </p:txBody>
      </p:sp>
      <p:grpSp>
        <p:nvGrpSpPr>
          <p:cNvPr id="631" name="Groupe 630">
            <a:extLst>
              <a:ext uri="{FF2B5EF4-FFF2-40B4-BE49-F238E27FC236}">
                <a16:creationId xmlns:a16="http://schemas.microsoft.com/office/drawing/2014/main" id="{4E4F4CAD-98A1-02B5-0E31-61E173E4758D}"/>
              </a:ext>
            </a:extLst>
          </p:cNvPr>
          <p:cNvGrpSpPr/>
          <p:nvPr/>
        </p:nvGrpSpPr>
        <p:grpSpPr>
          <a:xfrm>
            <a:off x="17164769" y="2302509"/>
            <a:ext cx="352518" cy="560810"/>
            <a:chOff x="5101456" y="1586429"/>
            <a:chExt cx="234600" cy="373220"/>
          </a:xfrm>
        </p:grpSpPr>
        <p:sp>
          <p:nvSpPr>
            <p:cNvPr id="632" name="Graphique 48">
              <a:extLst>
                <a:ext uri="{FF2B5EF4-FFF2-40B4-BE49-F238E27FC236}">
                  <a16:creationId xmlns:a16="http://schemas.microsoft.com/office/drawing/2014/main" id="{5058DEC9-B717-41A7-02D1-56A96A173633}"/>
                </a:ext>
              </a:extLst>
            </p:cNvPr>
            <p:cNvSpPr/>
            <p:nvPr/>
          </p:nvSpPr>
          <p:spPr>
            <a:xfrm>
              <a:off x="5198671" y="1586429"/>
              <a:ext cx="137385" cy="373220"/>
            </a:xfrm>
            <a:custGeom>
              <a:avLst/>
              <a:gdLst>
                <a:gd name="connsiteX0" fmla="*/ 221002 w 632455"/>
                <a:gd name="connsiteY0" fmla="*/ 1718063 h 1718124"/>
                <a:gd name="connsiteX1" fmla="*/ 213853 w 632455"/>
                <a:gd name="connsiteY1" fmla="*/ 1718063 h 1718124"/>
                <a:gd name="connsiteX2" fmla="*/ 133811 w 632455"/>
                <a:gd name="connsiteY2" fmla="*/ 1632542 h 1718124"/>
                <a:gd name="connsiteX3" fmla="*/ 133811 w 632455"/>
                <a:gd name="connsiteY3" fmla="*/ 614105 h 1718124"/>
                <a:gd name="connsiteX4" fmla="*/ 124096 w 632455"/>
                <a:gd name="connsiteY4" fmla="*/ 602681 h 1718124"/>
                <a:gd name="connsiteX5" fmla="*/ 114381 w 632455"/>
                <a:gd name="connsiteY5" fmla="*/ 614105 h 1718124"/>
                <a:gd name="connsiteX6" fmla="*/ 114381 w 632455"/>
                <a:gd name="connsiteY6" fmla="*/ 972928 h 1718124"/>
                <a:gd name="connsiteX7" fmla="*/ 65500 w 632455"/>
                <a:gd name="connsiteY7" fmla="*/ 1013245 h 1718124"/>
                <a:gd name="connsiteX8" fmla="*/ 0 w 632455"/>
                <a:gd name="connsiteY8" fmla="*/ 943301 h 1718124"/>
                <a:gd name="connsiteX9" fmla="*/ 0 w 632455"/>
                <a:gd name="connsiteY9" fmla="*/ 579957 h 1718124"/>
                <a:gd name="connsiteX10" fmla="*/ 201938 w 632455"/>
                <a:gd name="connsiteY10" fmla="*/ 354120 h 1718124"/>
                <a:gd name="connsiteX11" fmla="*/ 430517 w 632455"/>
                <a:gd name="connsiteY11" fmla="*/ 354120 h 1718124"/>
                <a:gd name="connsiteX12" fmla="*/ 632455 w 632455"/>
                <a:gd name="connsiteY12" fmla="*/ 579957 h 1718124"/>
                <a:gd name="connsiteX13" fmla="*/ 632455 w 632455"/>
                <a:gd name="connsiteY13" fmla="*/ 943301 h 1718124"/>
                <a:gd name="connsiteX14" fmla="*/ 564755 w 632455"/>
                <a:gd name="connsiteY14" fmla="*/ 1013245 h 1718124"/>
                <a:gd name="connsiteX15" fmla="*/ 518074 w 632455"/>
                <a:gd name="connsiteY15" fmla="*/ 973233 h 1718124"/>
                <a:gd name="connsiteX16" fmla="*/ 518074 w 632455"/>
                <a:gd name="connsiteY16" fmla="*/ 614166 h 1718124"/>
                <a:gd name="connsiteX17" fmla="*/ 508359 w 632455"/>
                <a:gd name="connsiteY17" fmla="*/ 602743 h 1718124"/>
                <a:gd name="connsiteX18" fmla="*/ 498644 w 632455"/>
                <a:gd name="connsiteY18" fmla="*/ 614166 h 1718124"/>
                <a:gd name="connsiteX19" fmla="*/ 498644 w 632455"/>
                <a:gd name="connsiteY19" fmla="*/ 1632603 h 1718124"/>
                <a:gd name="connsiteX20" fmla="*/ 418602 w 632455"/>
                <a:gd name="connsiteY20" fmla="*/ 1718125 h 1718124"/>
                <a:gd name="connsiteX21" fmla="*/ 411453 w 632455"/>
                <a:gd name="connsiteY21" fmla="*/ 1718125 h 1718124"/>
                <a:gd name="connsiteX22" fmla="*/ 325912 w 632455"/>
                <a:gd name="connsiteY22" fmla="*/ 1632603 h 1718124"/>
                <a:gd name="connsiteX23" fmla="*/ 325729 w 632455"/>
                <a:gd name="connsiteY23" fmla="*/ 1089298 h 1718124"/>
                <a:gd name="connsiteX24" fmla="*/ 316197 w 632455"/>
                <a:gd name="connsiteY24" fmla="*/ 1078913 h 1718124"/>
                <a:gd name="connsiteX25" fmla="*/ 306665 w 632455"/>
                <a:gd name="connsiteY25" fmla="*/ 1089298 h 1718124"/>
                <a:gd name="connsiteX26" fmla="*/ 306482 w 632455"/>
                <a:gd name="connsiteY26" fmla="*/ 1632603 h 1718124"/>
                <a:gd name="connsiteX27" fmla="*/ 220941 w 632455"/>
                <a:gd name="connsiteY27" fmla="*/ 1718125 h 1718124"/>
                <a:gd name="connsiteX28" fmla="*/ 220941 w 632455"/>
                <a:gd name="connsiteY28" fmla="*/ 1718125 h 1718124"/>
                <a:gd name="connsiteX29" fmla="*/ 316258 w 632455"/>
                <a:gd name="connsiteY29" fmla="*/ 0 h 1718124"/>
                <a:gd name="connsiteX30" fmla="*/ 458867 w 632455"/>
                <a:gd name="connsiteY30" fmla="*/ 142576 h 1718124"/>
                <a:gd name="connsiteX31" fmla="*/ 316258 w 632455"/>
                <a:gd name="connsiteY31" fmla="*/ 285153 h 1718124"/>
                <a:gd name="connsiteX32" fmla="*/ 173649 w 632455"/>
                <a:gd name="connsiteY32" fmla="*/ 142576 h 1718124"/>
                <a:gd name="connsiteX33" fmla="*/ 316258 w 632455"/>
                <a:gd name="connsiteY33" fmla="*/ 0 h 171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2455" h="1718124">
                  <a:moveTo>
                    <a:pt x="221002" y="1718063"/>
                  </a:moveTo>
                  <a:lnTo>
                    <a:pt x="213853" y="1718063"/>
                  </a:lnTo>
                  <a:cubicBezTo>
                    <a:pt x="169799" y="1718063"/>
                    <a:pt x="133811" y="1679640"/>
                    <a:pt x="133811" y="1632542"/>
                  </a:cubicBezTo>
                  <a:lnTo>
                    <a:pt x="133811" y="614105"/>
                  </a:lnTo>
                  <a:cubicBezTo>
                    <a:pt x="133811" y="607813"/>
                    <a:pt x="129473" y="602681"/>
                    <a:pt x="124096" y="602681"/>
                  </a:cubicBezTo>
                  <a:cubicBezTo>
                    <a:pt x="118719" y="602681"/>
                    <a:pt x="114381" y="607813"/>
                    <a:pt x="114381" y="614105"/>
                  </a:cubicBezTo>
                  <a:lnTo>
                    <a:pt x="114381" y="972928"/>
                  </a:lnTo>
                  <a:cubicBezTo>
                    <a:pt x="114381" y="1001211"/>
                    <a:pt x="90368" y="1013245"/>
                    <a:pt x="65500" y="1013245"/>
                  </a:cubicBezTo>
                  <a:cubicBezTo>
                    <a:pt x="29451" y="1013245"/>
                    <a:pt x="0" y="981785"/>
                    <a:pt x="0" y="943301"/>
                  </a:cubicBezTo>
                  <a:lnTo>
                    <a:pt x="0" y="579957"/>
                  </a:lnTo>
                  <a:cubicBezTo>
                    <a:pt x="0" y="455768"/>
                    <a:pt x="90857" y="354120"/>
                    <a:pt x="201938" y="354120"/>
                  </a:cubicBezTo>
                  <a:lnTo>
                    <a:pt x="430517" y="354120"/>
                  </a:lnTo>
                  <a:cubicBezTo>
                    <a:pt x="541598" y="354120"/>
                    <a:pt x="632455" y="455707"/>
                    <a:pt x="632455" y="579957"/>
                  </a:cubicBezTo>
                  <a:lnTo>
                    <a:pt x="632455" y="943301"/>
                  </a:lnTo>
                  <a:cubicBezTo>
                    <a:pt x="632455" y="981847"/>
                    <a:pt x="604043" y="1013245"/>
                    <a:pt x="564755" y="1013245"/>
                  </a:cubicBezTo>
                  <a:cubicBezTo>
                    <a:pt x="540498" y="1013245"/>
                    <a:pt x="518074" y="1000173"/>
                    <a:pt x="518074" y="973233"/>
                  </a:cubicBezTo>
                  <a:lnTo>
                    <a:pt x="518074" y="614166"/>
                  </a:lnTo>
                  <a:cubicBezTo>
                    <a:pt x="518074" y="607874"/>
                    <a:pt x="513736" y="602743"/>
                    <a:pt x="508359" y="602743"/>
                  </a:cubicBezTo>
                  <a:cubicBezTo>
                    <a:pt x="502982" y="602743"/>
                    <a:pt x="498644" y="607874"/>
                    <a:pt x="498644" y="614166"/>
                  </a:cubicBezTo>
                  <a:lnTo>
                    <a:pt x="498644" y="1632603"/>
                  </a:lnTo>
                  <a:cubicBezTo>
                    <a:pt x="498644" y="1679701"/>
                    <a:pt x="462717" y="1718125"/>
                    <a:pt x="418602" y="1718125"/>
                  </a:cubicBezTo>
                  <a:lnTo>
                    <a:pt x="411453" y="1718125"/>
                  </a:lnTo>
                  <a:cubicBezTo>
                    <a:pt x="364344" y="1718125"/>
                    <a:pt x="325912" y="1679701"/>
                    <a:pt x="325912" y="1632603"/>
                  </a:cubicBezTo>
                  <a:cubicBezTo>
                    <a:pt x="325912" y="1451481"/>
                    <a:pt x="325729" y="1270359"/>
                    <a:pt x="325729" y="1089298"/>
                  </a:cubicBezTo>
                  <a:cubicBezTo>
                    <a:pt x="325729" y="1083556"/>
                    <a:pt x="321452" y="1078913"/>
                    <a:pt x="316197" y="1078913"/>
                  </a:cubicBezTo>
                  <a:cubicBezTo>
                    <a:pt x="310942" y="1078913"/>
                    <a:pt x="306665" y="1083556"/>
                    <a:pt x="306665" y="1089298"/>
                  </a:cubicBezTo>
                  <a:cubicBezTo>
                    <a:pt x="306665" y="1270420"/>
                    <a:pt x="306482" y="1451542"/>
                    <a:pt x="306482" y="1632603"/>
                  </a:cubicBezTo>
                  <a:cubicBezTo>
                    <a:pt x="306482" y="1679701"/>
                    <a:pt x="268111" y="1718125"/>
                    <a:pt x="220941" y="1718125"/>
                  </a:cubicBezTo>
                  <a:lnTo>
                    <a:pt x="220941" y="1718125"/>
                  </a:lnTo>
                  <a:close/>
                  <a:moveTo>
                    <a:pt x="316258" y="0"/>
                  </a:moveTo>
                  <a:cubicBezTo>
                    <a:pt x="395017" y="0"/>
                    <a:pt x="458867" y="63836"/>
                    <a:pt x="458867" y="142576"/>
                  </a:cubicBezTo>
                  <a:cubicBezTo>
                    <a:pt x="458867" y="221317"/>
                    <a:pt x="395017" y="285153"/>
                    <a:pt x="316258" y="285153"/>
                  </a:cubicBezTo>
                  <a:cubicBezTo>
                    <a:pt x="237499" y="285153"/>
                    <a:pt x="173649" y="221317"/>
                    <a:pt x="173649" y="142576"/>
                  </a:cubicBezTo>
                  <a:cubicBezTo>
                    <a:pt x="173649" y="63836"/>
                    <a:pt x="237499" y="0"/>
                    <a:pt x="316258" y="0"/>
                  </a:cubicBezTo>
                  <a:close/>
                </a:path>
              </a:pathLst>
            </a:custGeom>
            <a:solidFill>
              <a:schemeClr val="tx2"/>
            </a:solidFill>
            <a:ln w="9525" cap="flat">
              <a:solidFill>
                <a:schemeClr val="tx1"/>
              </a:solidFill>
              <a:prstDash val="solid"/>
              <a:miter/>
            </a:ln>
          </p:spPr>
          <p:txBody>
            <a:bodyPr rtlCol="0" anchor="ctr"/>
            <a:lstStyle/>
            <a:p>
              <a:pPr defTabSz="1828756">
                <a:buClr>
                  <a:srgbClr val="000000"/>
                </a:buClr>
                <a:defRPr/>
              </a:pPr>
              <a:endParaRPr lang="fr-FR" sz="2800" kern="0">
                <a:solidFill>
                  <a:srgbClr val="000000"/>
                </a:solidFill>
                <a:latin typeface="Arial"/>
                <a:cs typeface="Arial"/>
                <a:sym typeface="Arial"/>
              </a:endParaRPr>
            </a:p>
          </p:txBody>
        </p:sp>
        <p:sp>
          <p:nvSpPr>
            <p:cNvPr id="633" name="Ellipse 632">
              <a:extLst>
                <a:ext uri="{FF2B5EF4-FFF2-40B4-BE49-F238E27FC236}">
                  <a16:creationId xmlns:a16="http://schemas.microsoft.com/office/drawing/2014/main" id="{4518C138-1BEE-6B7B-701C-F9AC4B4C39A0}"/>
                </a:ext>
              </a:extLst>
            </p:cNvPr>
            <p:cNvSpPr/>
            <p:nvPr/>
          </p:nvSpPr>
          <p:spPr>
            <a:xfrm>
              <a:off x="5121275" y="1701800"/>
              <a:ext cx="127000" cy="127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756">
                <a:buClr>
                  <a:srgbClr val="000000"/>
                </a:buClr>
                <a:defRPr/>
              </a:pPr>
              <a:endParaRPr lang="fr-FR" sz="2800" kern="0">
                <a:solidFill>
                  <a:srgbClr val="FFFFFF"/>
                </a:solidFill>
                <a:latin typeface="Arial"/>
                <a:sym typeface="Arial"/>
              </a:endParaRPr>
            </a:p>
          </p:txBody>
        </p:sp>
        <p:pic>
          <p:nvPicPr>
            <p:cNvPr id="634" name="Graphique 633" descr="Badge Tick1 avec un remplissage uni">
              <a:extLst>
                <a:ext uri="{FF2B5EF4-FFF2-40B4-BE49-F238E27FC236}">
                  <a16:creationId xmlns:a16="http://schemas.microsoft.com/office/drawing/2014/main" id="{76787F49-30B0-93DC-10C1-1820BCC2F19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101456" y="1673225"/>
              <a:ext cx="181778" cy="181778"/>
            </a:xfrm>
            <a:prstGeom prst="rect">
              <a:avLst/>
            </a:prstGeom>
          </p:spPr>
        </p:pic>
      </p:grpSp>
      <p:sp>
        <p:nvSpPr>
          <p:cNvPr id="131" name="Google Shape;549;p37"/>
          <p:cNvSpPr/>
          <p:nvPr/>
        </p:nvSpPr>
        <p:spPr>
          <a:xfrm>
            <a:off x="7563389" y="7698498"/>
            <a:ext cx="3931314" cy="1015756"/>
          </a:xfrm>
          <a:prstGeom prst="roundRect">
            <a:avLst>
              <a:gd name="adj" fmla="val 7534"/>
            </a:avLst>
          </a:prstGeom>
          <a:gradFill flip="none" rotWithShape="1">
            <a:gsLst>
              <a:gs pos="0">
                <a:schemeClr val="bg1">
                  <a:alpha val="80000"/>
                </a:schemeClr>
              </a:gs>
              <a:gs pos="46000">
                <a:schemeClr val="bg1">
                  <a:alpha val="0"/>
                </a:schemeClr>
              </a:gs>
            </a:gsLst>
            <a:lin ang="5400000" scaled="1"/>
            <a:tileRect/>
          </a:gradFill>
          <a:ln>
            <a:noFill/>
          </a:ln>
        </p:spPr>
        <p:txBody>
          <a:bodyPr spcFirstLastPara="1" wrap="square" lIns="162000" tIns="0" rIns="0" bIns="162000" anchor="t" anchorCtr="0">
            <a:noAutofit/>
          </a:bodyPr>
          <a:lstStyle/>
          <a:p>
            <a:pPr algn="ctr" defTabSz="1828710">
              <a:lnSpc>
                <a:spcPts val="2040"/>
              </a:lnSpc>
              <a:spcBef>
                <a:spcPts val="1200"/>
              </a:spcBef>
              <a:buClr>
                <a:srgbClr val="000000"/>
              </a:buClr>
              <a:buSzPts val="900"/>
              <a:defRPr/>
            </a:pPr>
            <a:r>
              <a:rPr lang="fr-FR" sz="2200" b="1" kern="0" dirty="0">
                <a:solidFill>
                  <a:srgbClr val="7030A0"/>
                </a:solidFill>
                <a:latin typeface="Calibri" panose="020F0502020204030204" pitchFamily="34" charset="0"/>
                <a:cs typeface="Calibri" panose="020F0502020204030204" pitchFamily="34" charset="0"/>
                <a:sym typeface="Lato"/>
              </a:rPr>
              <a:t>€10M – Financial </a:t>
            </a:r>
            <a:r>
              <a:rPr lang="fr-FR" sz="2200" b="1" kern="0" dirty="0" err="1">
                <a:solidFill>
                  <a:srgbClr val="7030A0"/>
                </a:solidFill>
                <a:latin typeface="Calibri" panose="020F0502020204030204" pitchFamily="34" charset="0"/>
                <a:cs typeface="Calibri" panose="020F0502020204030204" pitchFamily="34" charset="0"/>
                <a:sym typeface="Lato"/>
              </a:rPr>
              <a:t>need</a:t>
            </a:r>
            <a:endParaRPr lang="fr-FR" sz="2200" b="1" kern="0" dirty="0">
              <a:solidFill>
                <a:srgbClr val="7030A0"/>
              </a:solidFill>
              <a:latin typeface="Calibri" panose="020F0502020204030204" pitchFamily="34" charset="0"/>
              <a:cs typeface="Calibri" panose="020F0502020204030204" pitchFamily="34" charset="0"/>
              <a:sym typeface="Lato"/>
            </a:endParaRPr>
          </a:p>
          <a:p>
            <a:pPr algn="ctr" defTabSz="1828710">
              <a:lnSpc>
                <a:spcPts val="2040"/>
              </a:lnSpc>
              <a:spcBef>
                <a:spcPts val="1200"/>
              </a:spcBef>
              <a:buClr>
                <a:srgbClr val="000000"/>
              </a:buClr>
              <a:buSzPts val="900"/>
              <a:defRPr/>
            </a:pPr>
            <a:r>
              <a:rPr lang="fr-FR" sz="2200" b="1" kern="0" dirty="0">
                <a:solidFill>
                  <a:srgbClr val="7030A0"/>
                </a:solidFill>
                <a:latin typeface="Calibri" panose="020F0502020204030204" pitchFamily="34" charset="0"/>
                <a:cs typeface="Calibri" panose="020F0502020204030204" pitchFamily="34" charset="0"/>
                <a:sym typeface="Lato"/>
              </a:rPr>
              <a:t>SERIES A - €8M</a:t>
            </a:r>
            <a:endParaRPr lang="fr-FR" sz="2000" b="1" kern="0" dirty="0">
              <a:solidFill>
                <a:srgbClr val="7030A0"/>
              </a:solidFill>
              <a:latin typeface="Calibri" panose="020F0502020204030204" pitchFamily="34" charset="0"/>
              <a:cs typeface="Calibri" panose="020F0502020204030204" pitchFamily="34" charset="0"/>
              <a:sym typeface="Lato"/>
            </a:endParaRPr>
          </a:p>
          <a:p>
            <a:pPr algn="ctr" defTabSz="1828710">
              <a:lnSpc>
                <a:spcPts val="2040"/>
              </a:lnSpc>
              <a:spcBef>
                <a:spcPts val="1200"/>
              </a:spcBef>
              <a:buClr>
                <a:srgbClr val="000000"/>
              </a:buClr>
              <a:buSzPts val="900"/>
              <a:defRPr/>
            </a:pPr>
            <a:r>
              <a:rPr lang="fr-FR" sz="2000" kern="0" dirty="0">
                <a:solidFill>
                  <a:srgbClr val="7030A0"/>
                </a:solidFill>
                <a:latin typeface="Calibri" panose="020F0502020204030204" pitchFamily="34" charset="0"/>
                <a:cs typeface="Calibri" panose="020F0502020204030204" pitchFamily="34" charset="0"/>
                <a:sym typeface="Lato"/>
              </a:rPr>
              <a:t>+ Grants / </a:t>
            </a:r>
            <a:r>
              <a:rPr lang="fr-FR" sz="2000" kern="0" dirty="0" err="1">
                <a:solidFill>
                  <a:srgbClr val="7030A0"/>
                </a:solidFill>
                <a:latin typeface="Calibri" panose="020F0502020204030204" pitchFamily="34" charset="0"/>
                <a:cs typeface="Calibri" panose="020F0502020204030204" pitchFamily="34" charset="0"/>
                <a:sym typeface="Lato"/>
              </a:rPr>
              <a:t>Research</a:t>
            </a:r>
            <a:r>
              <a:rPr lang="fr-FR" sz="2000" kern="0" dirty="0">
                <a:solidFill>
                  <a:srgbClr val="7030A0"/>
                </a:solidFill>
                <a:latin typeface="Calibri" panose="020F0502020204030204" pitchFamily="34" charset="0"/>
                <a:cs typeface="Calibri" panose="020F0502020204030204" pitchFamily="34" charset="0"/>
                <a:sym typeface="Lato"/>
              </a:rPr>
              <a:t> </a:t>
            </a:r>
            <a:r>
              <a:rPr lang="fr-FR" sz="2000" kern="0" dirty="0" err="1">
                <a:solidFill>
                  <a:srgbClr val="7030A0"/>
                </a:solidFill>
                <a:latin typeface="Calibri" panose="020F0502020204030204" pitchFamily="34" charset="0"/>
                <a:cs typeface="Calibri" panose="020F0502020204030204" pitchFamily="34" charset="0"/>
                <a:sym typeface="Lato"/>
              </a:rPr>
              <a:t>Tax</a:t>
            </a:r>
            <a:r>
              <a:rPr lang="fr-FR" sz="2000" kern="0" dirty="0">
                <a:solidFill>
                  <a:srgbClr val="7030A0"/>
                </a:solidFill>
                <a:latin typeface="Calibri" panose="020F0502020204030204" pitchFamily="34" charset="0"/>
                <a:cs typeface="Calibri" panose="020F0502020204030204" pitchFamily="34" charset="0"/>
                <a:sym typeface="Lato"/>
              </a:rPr>
              <a:t> </a:t>
            </a:r>
            <a:r>
              <a:rPr lang="fr-FR" sz="2000" kern="0" dirty="0" err="1">
                <a:solidFill>
                  <a:srgbClr val="7030A0"/>
                </a:solidFill>
                <a:latin typeface="Calibri" panose="020F0502020204030204" pitchFamily="34" charset="0"/>
                <a:cs typeface="Calibri" panose="020F0502020204030204" pitchFamily="34" charset="0"/>
                <a:sym typeface="Lato"/>
              </a:rPr>
              <a:t>Credit</a:t>
            </a:r>
            <a:endParaRPr lang="fr-FR" sz="2000" kern="0" dirty="0">
              <a:solidFill>
                <a:srgbClr val="7030A0"/>
              </a:solidFill>
              <a:latin typeface="Calibri" panose="020F0502020204030204" pitchFamily="34" charset="0"/>
              <a:cs typeface="Calibri" panose="020F0502020204030204" pitchFamily="34" charset="0"/>
              <a:sym typeface="Lato"/>
            </a:endParaRPr>
          </a:p>
        </p:txBody>
      </p:sp>
      <p:sp>
        <p:nvSpPr>
          <p:cNvPr id="135" name="Google Shape;549;p37"/>
          <p:cNvSpPr/>
          <p:nvPr/>
        </p:nvSpPr>
        <p:spPr>
          <a:xfrm>
            <a:off x="7351248" y="4159997"/>
            <a:ext cx="3953816" cy="439538"/>
          </a:xfrm>
          <a:prstGeom prst="roundRect">
            <a:avLst>
              <a:gd name="adj" fmla="val 7534"/>
            </a:avLst>
          </a:prstGeom>
          <a:gradFill flip="none" rotWithShape="1">
            <a:gsLst>
              <a:gs pos="0">
                <a:schemeClr val="bg1">
                  <a:alpha val="80000"/>
                </a:schemeClr>
              </a:gs>
              <a:gs pos="46000">
                <a:schemeClr val="bg1">
                  <a:alpha val="0"/>
                </a:schemeClr>
              </a:gs>
            </a:gsLst>
            <a:lin ang="5400000" scaled="1"/>
            <a:tileRect/>
          </a:gradFill>
          <a:ln>
            <a:noFill/>
          </a:ln>
        </p:spPr>
        <p:txBody>
          <a:bodyPr spcFirstLastPara="1" wrap="square" lIns="162000" tIns="0" rIns="0" bIns="162000" anchor="t" anchorCtr="0">
            <a:noAutofit/>
          </a:bodyPr>
          <a:lstStyle/>
          <a:p>
            <a:pPr algn="ctr" defTabSz="1828710">
              <a:lnSpc>
                <a:spcPts val="2040"/>
              </a:lnSpc>
              <a:spcBef>
                <a:spcPts val="1200"/>
              </a:spcBef>
              <a:buClr>
                <a:srgbClr val="000000"/>
              </a:buClr>
              <a:buSzPts val="900"/>
              <a:defRPr/>
            </a:pPr>
            <a:r>
              <a:rPr lang="fr-FR" b="1" kern="0" dirty="0">
                <a:solidFill>
                  <a:srgbClr val="7030A0"/>
                </a:solidFill>
                <a:latin typeface="Calibri" panose="020F0502020204030204" pitchFamily="34" charset="0"/>
                <a:cs typeface="Calibri" panose="020F0502020204030204" pitchFamily="34" charset="0"/>
                <a:sym typeface="Lato"/>
              </a:rPr>
              <a:t>€5M</a:t>
            </a:r>
            <a:endParaRPr lang="fr-FR" b="1" kern="0" dirty="0">
              <a:solidFill>
                <a:srgbClr val="7030A0"/>
              </a:solidFill>
              <a:latin typeface="Calibri" panose="020F0502020204030204" pitchFamily="34" charset="0"/>
              <a:ea typeface="Lato"/>
              <a:cs typeface="Calibri" panose="020F0502020204030204" pitchFamily="34" charset="0"/>
              <a:sym typeface="Lato"/>
            </a:endParaRPr>
          </a:p>
        </p:txBody>
      </p:sp>
      <p:grpSp>
        <p:nvGrpSpPr>
          <p:cNvPr id="136" name="Groupe 135">
            <a:extLst>
              <a:ext uri="{FF2B5EF4-FFF2-40B4-BE49-F238E27FC236}">
                <a16:creationId xmlns:a16="http://schemas.microsoft.com/office/drawing/2014/main" id="{256F85A0-AA82-907C-AE51-B6AE758955A3}"/>
              </a:ext>
            </a:extLst>
          </p:cNvPr>
          <p:cNvGrpSpPr/>
          <p:nvPr/>
        </p:nvGrpSpPr>
        <p:grpSpPr>
          <a:xfrm>
            <a:off x="3831123" y="2759921"/>
            <a:ext cx="583070" cy="391658"/>
            <a:chOff x="2618370" y="1412564"/>
            <a:chExt cx="388034" cy="260648"/>
          </a:xfrm>
        </p:grpSpPr>
        <p:sp>
          <p:nvSpPr>
            <p:cNvPr id="137" name="Forme libre 136">
              <a:extLst>
                <a:ext uri="{FF2B5EF4-FFF2-40B4-BE49-F238E27FC236}">
                  <a16:creationId xmlns:a16="http://schemas.microsoft.com/office/drawing/2014/main" id="{A098AA26-5A88-5431-7807-0B3A26B66701}"/>
                </a:ext>
              </a:extLst>
            </p:cNvPr>
            <p:cNvSpPr/>
            <p:nvPr/>
          </p:nvSpPr>
          <p:spPr>
            <a:xfrm>
              <a:off x="2703937" y="1503736"/>
              <a:ext cx="302467" cy="163140"/>
            </a:xfrm>
            <a:custGeom>
              <a:avLst/>
              <a:gdLst>
                <a:gd name="connsiteX0" fmla="*/ 175909 w 563227"/>
                <a:gd name="connsiteY0" fmla="*/ 0 h 303784"/>
                <a:gd name="connsiteX1" fmla="*/ 272449 w 563227"/>
                <a:gd name="connsiteY1" fmla="*/ 37690 h 303784"/>
                <a:gd name="connsiteX2" fmla="*/ 379131 w 563227"/>
                <a:gd name="connsiteY2" fmla="*/ 71471 h 303784"/>
                <a:gd name="connsiteX3" fmla="*/ 386830 w 563227"/>
                <a:gd name="connsiteY3" fmla="*/ 64508 h 303784"/>
                <a:gd name="connsiteX4" fmla="*/ 405282 w 563227"/>
                <a:gd name="connsiteY4" fmla="*/ 27917 h 303784"/>
                <a:gd name="connsiteX5" fmla="*/ 426178 w 563227"/>
                <a:gd name="connsiteY5" fmla="*/ 20953 h 303784"/>
                <a:gd name="connsiteX6" fmla="*/ 441026 w 563227"/>
                <a:gd name="connsiteY6" fmla="*/ 32376 h 303784"/>
                <a:gd name="connsiteX7" fmla="*/ 440476 w 563227"/>
                <a:gd name="connsiteY7" fmla="*/ 59437 h 303784"/>
                <a:gd name="connsiteX8" fmla="*/ 442431 w 563227"/>
                <a:gd name="connsiteY8" fmla="*/ 68967 h 303784"/>
                <a:gd name="connsiteX9" fmla="*/ 512820 w 563227"/>
                <a:gd name="connsiteY9" fmla="*/ 136529 h 303784"/>
                <a:gd name="connsiteX10" fmla="*/ 527973 w 563227"/>
                <a:gd name="connsiteY10" fmla="*/ 142943 h 303784"/>
                <a:gd name="connsiteX11" fmla="*/ 550824 w 563227"/>
                <a:gd name="connsiteY11" fmla="*/ 153022 h 303784"/>
                <a:gd name="connsiteX12" fmla="*/ 563228 w 563227"/>
                <a:gd name="connsiteY12" fmla="*/ 178740 h 303784"/>
                <a:gd name="connsiteX13" fmla="*/ 557423 w 563227"/>
                <a:gd name="connsiteY13" fmla="*/ 186559 h 303784"/>
                <a:gd name="connsiteX14" fmla="*/ 535427 w 563227"/>
                <a:gd name="connsiteY14" fmla="*/ 193523 h 303784"/>
                <a:gd name="connsiteX15" fmla="*/ 475182 w 563227"/>
                <a:gd name="connsiteY15" fmla="*/ 196577 h 303784"/>
                <a:gd name="connsiteX16" fmla="*/ 472432 w 563227"/>
                <a:gd name="connsiteY16" fmla="*/ 197127 h 303784"/>
                <a:gd name="connsiteX17" fmla="*/ 303610 w 563227"/>
                <a:gd name="connsiteY17" fmla="*/ 260474 h 303784"/>
                <a:gd name="connsiteX18" fmla="*/ 307215 w 563227"/>
                <a:gd name="connsiteY18" fmla="*/ 276967 h 303784"/>
                <a:gd name="connsiteX19" fmla="*/ 395261 w 563227"/>
                <a:gd name="connsiteY19" fmla="*/ 292056 h 303784"/>
                <a:gd name="connsiteX20" fmla="*/ 410903 w 563227"/>
                <a:gd name="connsiteY20" fmla="*/ 303784 h 303784"/>
                <a:gd name="connsiteX21" fmla="*/ 123241 w 563227"/>
                <a:gd name="connsiteY21" fmla="*/ 303784 h 303784"/>
                <a:gd name="connsiteX22" fmla="*/ 43748 w 563227"/>
                <a:gd name="connsiteY22" fmla="*/ 259680 h 303784"/>
                <a:gd name="connsiteX23" fmla="*/ 0 w 563227"/>
                <a:gd name="connsiteY23" fmla="*/ 178740 h 303784"/>
                <a:gd name="connsiteX24" fmla="*/ 176032 w 563227"/>
                <a:gd name="connsiteY24" fmla="*/ 61 h 303784"/>
                <a:gd name="connsiteX25" fmla="*/ 176032 w 563227"/>
                <a:gd name="connsiteY25" fmla="*/ 61 h 30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3227" h="303784">
                  <a:moveTo>
                    <a:pt x="175909" y="0"/>
                  </a:moveTo>
                  <a:cubicBezTo>
                    <a:pt x="217458" y="0"/>
                    <a:pt x="243793" y="18631"/>
                    <a:pt x="272449" y="37690"/>
                  </a:cubicBezTo>
                  <a:cubicBezTo>
                    <a:pt x="301105" y="56750"/>
                    <a:pt x="332450" y="76236"/>
                    <a:pt x="379131" y="71471"/>
                  </a:cubicBezTo>
                  <a:cubicBezTo>
                    <a:pt x="382797" y="71105"/>
                    <a:pt x="386035" y="68112"/>
                    <a:pt x="386830" y="64508"/>
                  </a:cubicBezTo>
                  <a:cubicBezTo>
                    <a:pt x="390923" y="45815"/>
                    <a:pt x="398011" y="34331"/>
                    <a:pt x="405282" y="27917"/>
                  </a:cubicBezTo>
                  <a:cubicBezTo>
                    <a:pt x="412553" y="21502"/>
                    <a:pt x="419885" y="19792"/>
                    <a:pt x="426178" y="20953"/>
                  </a:cubicBezTo>
                  <a:cubicBezTo>
                    <a:pt x="432472" y="22113"/>
                    <a:pt x="437971" y="26023"/>
                    <a:pt x="441026" y="32376"/>
                  </a:cubicBezTo>
                  <a:cubicBezTo>
                    <a:pt x="444081" y="38729"/>
                    <a:pt x="444875" y="47892"/>
                    <a:pt x="440476" y="59437"/>
                  </a:cubicBezTo>
                  <a:cubicBezTo>
                    <a:pt x="439254" y="62614"/>
                    <a:pt x="440049" y="66523"/>
                    <a:pt x="442431" y="68967"/>
                  </a:cubicBezTo>
                  <a:cubicBezTo>
                    <a:pt x="462289" y="89064"/>
                    <a:pt x="487218" y="115820"/>
                    <a:pt x="512820" y="136529"/>
                  </a:cubicBezTo>
                  <a:cubicBezTo>
                    <a:pt x="517769" y="140133"/>
                    <a:pt x="521374" y="142943"/>
                    <a:pt x="527973" y="142943"/>
                  </a:cubicBezTo>
                  <a:cubicBezTo>
                    <a:pt x="533838" y="142943"/>
                    <a:pt x="543492" y="146547"/>
                    <a:pt x="550824" y="153022"/>
                  </a:cubicBezTo>
                  <a:cubicBezTo>
                    <a:pt x="558156" y="159497"/>
                    <a:pt x="563228" y="168294"/>
                    <a:pt x="563228" y="178740"/>
                  </a:cubicBezTo>
                  <a:cubicBezTo>
                    <a:pt x="563228" y="181977"/>
                    <a:pt x="562189" y="183749"/>
                    <a:pt x="557423" y="186559"/>
                  </a:cubicBezTo>
                  <a:cubicBezTo>
                    <a:pt x="552657" y="189369"/>
                    <a:pt x="544775" y="191995"/>
                    <a:pt x="535427" y="193523"/>
                  </a:cubicBezTo>
                  <a:cubicBezTo>
                    <a:pt x="516791" y="196699"/>
                    <a:pt x="492779" y="196577"/>
                    <a:pt x="475182" y="196577"/>
                  </a:cubicBezTo>
                  <a:cubicBezTo>
                    <a:pt x="474265" y="196577"/>
                    <a:pt x="473348" y="196821"/>
                    <a:pt x="472432" y="197127"/>
                  </a:cubicBezTo>
                  <a:cubicBezTo>
                    <a:pt x="416586" y="215697"/>
                    <a:pt x="358601" y="232801"/>
                    <a:pt x="303610" y="260474"/>
                  </a:cubicBezTo>
                  <a:cubicBezTo>
                    <a:pt x="297439" y="264322"/>
                    <a:pt x="300005" y="276051"/>
                    <a:pt x="307215" y="276967"/>
                  </a:cubicBezTo>
                  <a:cubicBezTo>
                    <a:pt x="351025" y="281426"/>
                    <a:pt x="379375" y="286008"/>
                    <a:pt x="395261" y="292056"/>
                  </a:cubicBezTo>
                  <a:cubicBezTo>
                    <a:pt x="400211" y="293949"/>
                    <a:pt x="407543" y="297614"/>
                    <a:pt x="410903" y="303784"/>
                  </a:cubicBezTo>
                  <a:lnTo>
                    <a:pt x="123241" y="303784"/>
                  </a:lnTo>
                  <a:cubicBezTo>
                    <a:pt x="101244" y="303784"/>
                    <a:pt x="69105" y="285458"/>
                    <a:pt x="43748" y="259680"/>
                  </a:cubicBezTo>
                  <a:cubicBezTo>
                    <a:pt x="18391" y="233901"/>
                    <a:pt x="0" y="201036"/>
                    <a:pt x="0" y="178740"/>
                  </a:cubicBezTo>
                  <a:cubicBezTo>
                    <a:pt x="0" y="67623"/>
                    <a:pt x="92690" y="61"/>
                    <a:pt x="176032" y="61"/>
                  </a:cubicBezTo>
                  <a:lnTo>
                    <a:pt x="176032" y="61"/>
                  </a:lnTo>
                  <a:close/>
                </a:path>
              </a:pathLst>
            </a:custGeom>
            <a:solidFill>
              <a:schemeClr val="tx2"/>
            </a:solidFill>
            <a:ln w="0" cap="flat">
              <a:noFill/>
              <a:prstDash val="solid"/>
              <a:miter/>
            </a:ln>
          </p:spPr>
          <p:txBody>
            <a:bodyPr rtlCol="0" anchor="ctr"/>
            <a:lstStyle/>
            <a:p>
              <a:pPr defTabSz="1828756">
                <a:buClr>
                  <a:srgbClr val="000000"/>
                </a:buClr>
                <a:defRPr/>
              </a:pPr>
              <a:endParaRPr lang="fr-FR" sz="2800" kern="0">
                <a:solidFill>
                  <a:srgbClr val="000000"/>
                </a:solidFill>
                <a:latin typeface="Arial"/>
                <a:cs typeface="Arial"/>
                <a:sym typeface="Arial"/>
              </a:endParaRPr>
            </a:p>
          </p:txBody>
        </p:sp>
        <p:grpSp>
          <p:nvGrpSpPr>
            <p:cNvPr id="138" name="Groupe 137">
              <a:extLst>
                <a:ext uri="{FF2B5EF4-FFF2-40B4-BE49-F238E27FC236}">
                  <a16:creationId xmlns:a16="http://schemas.microsoft.com/office/drawing/2014/main" id="{F5CA6AF8-A708-6450-B56E-A695021B6AD5}"/>
                </a:ext>
              </a:extLst>
            </p:cNvPr>
            <p:cNvGrpSpPr/>
            <p:nvPr/>
          </p:nvGrpSpPr>
          <p:grpSpPr>
            <a:xfrm>
              <a:off x="2618370" y="1412564"/>
              <a:ext cx="387458" cy="260648"/>
              <a:chOff x="3830227" y="1673225"/>
              <a:chExt cx="387458" cy="260648"/>
            </a:xfrm>
          </p:grpSpPr>
          <p:sp>
            <p:nvSpPr>
              <p:cNvPr id="139" name="Graphique 45">
                <a:extLst>
                  <a:ext uri="{FF2B5EF4-FFF2-40B4-BE49-F238E27FC236}">
                    <a16:creationId xmlns:a16="http://schemas.microsoft.com/office/drawing/2014/main" id="{0AA4A4D1-9BAF-A103-FE28-560AC9AB85EA}"/>
                  </a:ext>
                </a:extLst>
              </p:cNvPr>
              <p:cNvSpPr/>
              <p:nvPr/>
            </p:nvSpPr>
            <p:spPr>
              <a:xfrm>
                <a:off x="3830227" y="1766612"/>
                <a:ext cx="387458" cy="167261"/>
              </a:xfrm>
              <a:custGeom>
                <a:avLst/>
                <a:gdLst>
                  <a:gd name="connsiteX0" fmla="*/ 770176 w 1613306"/>
                  <a:gd name="connsiteY0" fmla="*/ 0 h 696449"/>
                  <a:gd name="connsiteX1" fmla="*/ 367522 w 1613306"/>
                  <a:gd name="connsiteY1" fmla="*/ 384846 h 696449"/>
                  <a:gd name="connsiteX2" fmla="*/ 254668 w 1613306"/>
                  <a:gd name="connsiteY2" fmla="*/ 392299 h 696449"/>
                  <a:gd name="connsiteX3" fmla="*/ 201938 w 1613306"/>
                  <a:gd name="connsiteY3" fmla="*/ 458150 h 696449"/>
                  <a:gd name="connsiteX4" fmla="*/ 231145 w 1613306"/>
                  <a:gd name="connsiteY4" fmla="*/ 510257 h 696449"/>
                  <a:gd name="connsiteX5" fmla="*/ 331961 w 1613306"/>
                  <a:gd name="connsiteY5" fmla="*/ 580140 h 696449"/>
                  <a:gd name="connsiteX6" fmla="*/ 348580 w 1613306"/>
                  <a:gd name="connsiteY6" fmla="*/ 604758 h 696449"/>
                  <a:gd name="connsiteX7" fmla="*/ 316502 w 1613306"/>
                  <a:gd name="connsiteY7" fmla="*/ 635118 h 696449"/>
                  <a:gd name="connsiteX8" fmla="*/ 219719 w 1613306"/>
                  <a:gd name="connsiteY8" fmla="*/ 648313 h 696449"/>
                  <a:gd name="connsiteX9" fmla="*/ 18636 w 1613306"/>
                  <a:gd name="connsiteY9" fmla="*/ 641410 h 696449"/>
                  <a:gd name="connsiteX10" fmla="*/ 0 w 1613306"/>
                  <a:gd name="connsiteY10" fmla="*/ 659736 h 696449"/>
                  <a:gd name="connsiteX11" fmla="*/ 18636 w 1613306"/>
                  <a:gd name="connsiteY11" fmla="*/ 678062 h 696449"/>
                  <a:gd name="connsiteX12" fmla="*/ 220819 w 1613306"/>
                  <a:gd name="connsiteY12" fmla="*/ 684965 h 696449"/>
                  <a:gd name="connsiteX13" fmla="*/ 329089 w 1613306"/>
                  <a:gd name="connsiteY13" fmla="*/ 669510 h 696449"/>
                  <a:gd name="connsiteX14" fmla="*/ 385241 w 1613306"/>
                  <a:gd name="connsiteY14" fmla="*/ 604819 h 696449"/>
                  <a:gd name="connsiteX15" fmla="*/ 356035 w 1613306"/>
                  <a:gd name="connsiteY15" fmla="*/ 552713 h 696449"/>
                  <a:gd name="connsiteX16" fmla="*/ 255218 w 1613306"/>
                  <a:gd name="connsiteY16" fmla="*/ 482829 h 696449"/>
                  <a:gd name="connsiteX17" fmla="*/ 238599 w 1613306"/>
                  <a:gd name="connsiteY17" fmla="*/ 458211 h 696449"/>
                  <a:gd name="connsiteX18" fmla="*/ 263833 w 1613306"/>
                  <a:gd name="connsiteY18" fmla="*/ 427851 h 696449"/>
                  <a:gd name="connsiteX19" fmla="*/ 368683 w 1613306"/>
                  <a:gd name="connsiteY19" fmla="*/ 421559 h 696449"/>
                  <a:gd name="connsiteX20" fmla="*/ 468338 w 1613306"/>
                  <a:gd name="connsiteY20" fmla="*/ 595107 h 696449"/>
                  <a:gd name="connsiteX21" fmla="*/ 660256 w 1613306"/>
                  <a:gd name="connsiteY21" fmla="*/ 696450 h 696449"/>
                  <a:gd name="connsiteX22" fmla="*/ 1283424 w 1613306"/>
                  <a:gd name="connsiteY22" fmla="*/ 696450 h 696449"/>
                  <a:gd name="connsiteX23" fmla="*/ 1301754 w 1613306"/>
                  <a:gd name="connsiteY23" fmla="*/ 678124 h 696449"/>
                  <a:gd name="connsiteX24" fmla="*/ 1286295 w 1613306"/>
                  <a:gd name="connsiteY24" fmla="*/ 631759 h 696449"/>
                  <a:gd name="connsiteX25" fmla="*/ 1239309 w 1613306"/>
                  <a:gd name="connsiteY25" fmla="*/ 601399 h 696449"/>
                  <a:gd name="connsiteX26" fmla="*/ 1116740 w 1613306"/>
                  <a:gd name="connsiteY26" fmla="*/ 576781 h 696449"/>
                  <a:gd name="connsiteX27" fmla="*/ 1397927 w 1613306"/>
                  <a:gd name="connsiteY27" fmla="*/ 476537 h 696449"/>
                  <a:gd name="connsiteX28" fmla="*/ 1399087 w 1613306"/>
                  <a:gd name="connsiteY28" fmla="*/ 475988 h 696449"/>
                  <a:gd name="connsiteX29" fmla="*/ 1524528 w 1613306"/>
                  <a:gd name="connsiteY29" fmla="*/ 469696 h 696449"/>
                  <a:gd name="connsiteX30" fmla="*/ 1582940 w 1613306"/>
                  <a:gd name="connsiteY30" fmla="*/ 450820 h 696449"/>
                  <a:gd name="connsiteX31" fmla="*/ 1613307 w 1613306"/>
                  <a:gd name="connsiteY31" fmla="*/ 403294 h 696449"/>
                  <a:gd name="connsiteX32" fmla="*/ 1574936 w 1613306"/>
                  <a:gd name="connsiteY32" fmla="*/ 323088 h 696449"/>
                  <a:gd name="connsiteX33" fmla="*/ 1505036 w 1613306"/>
                  <a:gd name="connsiteY33" fmla="*/ 293277 h 696449"/>
                  <a:gd name="connsiteX34" fmla="*/ 1493610 w 1613306"/>
                  <a:gd name="connsiteY34" fmla="*/ 286985 h 696449"/>
                  <a:gd name="connsiteX35" fmla="*/ 1357844 w 1613306"/>
                  <a:gd name="connsiteY35" fmla="*/ 158703 h 696449"/>
                  <a:gd name="connsiteX36" fmla="*/ 1354973 w 1613306"/>
                  <a:gd name="connsiteY36" fmla="*/ 87110 h 696449"/>
                  <a:gd name="connsiteX37" fmla="*/ 1298271 w 1613306"/>
                  <a:gd name="connsiteY37" fmla="*/ 43555 h 696449"/>
                  <a:gd name="connsiteX38" fmla="*/ 1223789 w 1613306"/>
                  <a:gd name="connsiteY38" fmla="*/ 65913 h 696449"/>
                  <a:gd name="connsiteX39" fmla="*/ 1179124 w 1613306"/>
                  <a:gd name="connsiteY39" fmla="*/ 146669 h 696449"/>
                  <a:gd name="connsiteX40" fmla="*/ 991239 w 1613306"/>
                  <a:gd name="connsiteY40" fmla="*/ 83078 h 696449"/>
                  <a:gd name="connsiteX41" fmla="*/ 770115 w 1613306"/>
                  <a:gd name="connsiteY41" fmla="*/ 61 h 696449"/>
                  <a:gd name="connsiteX42" fmla="*/ 770176 w 1613306"/>
                  <a:gd name="connsiteY42" fmla="*/ 61 h 696449"/>
                  <a:gd name="connsiteX43" fmla="*/ 770115 w 1613306"/>
                  <a:gd name="connsiteY43" fmla="*/ 36652 h 696449"/>
                  <a:gd name="connsiteX44" fmla="*/ 971198 w 1613306"/>
                  <a:gd name="connsiteY44" fmla="*/ 113988 h 696449"/>
                  <a:gd name="connsiteX45" fmla="*/ 1193361 w 1613306"/>
                  <a:gd name="connsiteY45" fmla="*/ 183260 h 696449"/>
                  <a:gd name="connsiteX46" fmla="*/ 1209430 w 1613306"/>
                  <a:gd name="connsiteY46" fmla="*/ 168966 h 696449"/>
                  <a:gd name="connsiteX47" fmla="*/ 1247802 w 1613306"/>
                  <a:gd name="connsiteY47" fmla="*/ 93951 h 696449"/>
                  <a:gd name="connsiteX48" fmla="*/ 1291367 w 1613306"/>
                  <a:gd name="connsiteY48" fmla="*/ 79657 h 696449"/>
                  <a:gd name="connsiteX49" fmla="*/ 1322284 w 1613306"/>
                  <a:gd name="connsiteY49" fmla="*/ 103114 h 696449"/>
                  <a:gd name="connsiteX50" fmla="*/ 1321123 w 1613306"/>
                  <a:gd name="connsiteY50" fmla="*/ 158642 h 696449"/>
                  <a:gd name="connsiteX51" fmla="*/ 1325155 w 1613306"/>
                  <a:gd name="connsiteY51" fmla="*/ 178129 h 696449"/>
                  <a:gd name="connsiteX52" fmla="*/ 1471797 w 1613306"/>
                  <a:gd name="connsiteY52" fmla="*/ 316735 h 696449"/>
                  <a:gd name="connsiteX53" fmla="*/ 1503326 w 1613306"/>
                  <a:gd name="connsiteY53" fmla="*/ 329929 h 696449"/>
                  <a:gd name="connsiteX54" fmla="*/ 1550862 w 1613306"/>
                  <a:gd name="connsiteY54" fmla="*/ 350577 h 696449"/>
                  <a:gd name="connsiteX55" fmla="*/ 1576647 w 1613306"/>
                  <a:gd name="connsiteY55" fmla="*/ 403294 h 696449"/>
                  <a:gd name="connsiteX56" fmla="*/ 1564610 w 1613306"/>
                  <a:gd name="connsiteY56" fmla="*/ 419299 h 696449"/>
                  <a:gd name="connsiteX57" fmla="*/ 1518784 w 1613306"/>
                  <a:gd name="connsiteY57" fmla="*/ 433593 h 696449"/>
                  <a:gd name="connsiteX58" fmla="*/ 1393344 w 1613306"/>
                  <a:gd name="connsiteY58" fmla="*/ 439885 h 696449"/>
                  <a:gd name="connsiteX59" fmla="*/ 1387600 w 1613306"/>
                  <a:gd name="connsiteY59" fmla="*/ 441046 h 696449"/>
                  <a:gd name="connsiteX60" fmla="*/ 1035965 w 1613306"/>
                  <a:gd name="connsiteY60" fmla="*/ 571039 h 696449"/>
                  <a:gd name="connsiteX61" fmla="*/ 1043419 w 1613306"/>
                  <a:gd name="connsiteY61" fmla="*/ 604819 h 696449"/>
                  <a:gd name="connsiteX62" fmla="*/ 1226722 w 1613306"/>
                  <a:gd name="connsiteY62" fmla="*/ 635729 h 696449"/>
                  <a:gd name="connsiteX63" fmla="*/ 1259350 w 1613306"/>
                  <a:gd name="connsiteY63" fmla="*/ 659798 h 696449"/>
                  <a:gd name="connsiteX64" fmla="*/ 660256 w 1613306"/>
                  <a:gd name="connsiteY64" fmla="*/ 659798 h 696449"/>
                  <a:gd name="connsiteX65" fmla="*/ 494734 w 1613306"/>
                  <a:gd name="connsiteY65" fmla="*/ 569328 h 696449"/>
                  <a:gd name="connsiteX66" fmla="*/ 403632 w 1613306"/>
                  <a:gd name="connsiteY66" fmla="*/ 403233 h 696449"/>
                  <a:gd name="connsiteX67" fmla="*/ 770176 w 1613306"/>
                  <a:gd name="connsiteY67" fmla="*/ 36713 h 696449"/>
                  <a:gd name="connsiteX68" fmla="*/ 770176 w 1613306"/>
                  <a:gd name="connsiteY68" fmla="*/ 36713 h 696449"/>
                  <a:gd name="connsiteX69" fmla="*/ 1283240 w 1613306"/>
                  <a:gd name="connsiteY69" fmla="*/ 274890 h 696449"/>
                  <a:gd name="connsiteX70" fmla="*/ 1319901 w 1613306"/>
                  <a:gd name="connsiteY70" fmla="*/ 311542 h 696449"/>
                  <a:gd name="connsiteX71" fmla="*/ 1356561 w 1613306"/>
                  <a:gd name="connsiteY71" fmla="*/ 274890 h 696449"/>
                  <a:gd name="connsiteX72" fmla="*/ 1319901 w 1613306"/>
                  <a:gd name="connsiteY72" fmla="*/ 238238 h 696449"/>
                  <a:gd name="connsiteX73" fmla="*/ 1283240 w 1613306"/>
                  <a:gd name="connsiteY73" fmla="*/ 274890 h 69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613306" h="696449">
                    <a:moveTo>
                      <a:pt x="770176" y="0"/>
                    </a:moveTo>
                    <a:cubicBezTo>
                      <a:pt x="581925" y="0"/>
                      <a:pt x="377664" y="147097"/>
                      <a:pt x="367522" y="384846"/>
                    </a:cubicBezTo>
                    <a:cubicBezTo>
                      <a:pt x="334344" y="384846"/>
                      <a:pt x="295300" y="384174"/>
                      <a:pt x="254668" y="392299"/>
                    </a:cubicBezTo>
                    <a:cubicBezTo>
                      <a:pt x="220452" y="403844"/>
                      <a:pt x="202122" y="422659"/>
                      <a:pt x="201938" y="458150"/>
                    </a:cubicBezTo>
                    <a:cubicBezTo>
                      <a:pt x="201938" y="480080"/>
                      <a:pt x="215686" y="496757"/>
                      <a:pt x="231145" y="510257"/>
                    </a:cubicBezTo>
                    <a:cubicBezTo>
                      <a:pt x="261206" y="536219"/>
                      <a:pt x="299516" y="553201"/>
                      <a:pt x="331961" y="580140"/>
                    </a:cubicBezTo>
                    <a:cubicBezTo>
                      <a:pt x="343998" y="590647"/>
                      <a:pt x="348580" y="599199"/>
                      <a:pt x="348580" y="604758"/>
                    </a:cubicBezTo>
                    <a:cubicBezTo>
                      <a:pt x="346870" y="620091"/>
                      <a:pt x="334955" y="629376"/>
                      <a:pt x="316502" y="635118"/>
                    </a:cubicBezTo>
                    <a:cubicBezTo>
                      <a:pt x="292917" y="643365"/>
                      <a:pt x="257723" y="647153"/>
                      <a:pt x="219719" y="648313"/>
                    </a:cubicBezTo>
                    <a:cubicBezTo>
                      <a:pt x="143587" y="650512"/>
                      <a:pt x="58412" y="641410"/>
                      <a:pt x="18636" y="641410"/>
                    </a:cubicBezTo>
                    <a:cubicBezTo>
                      <a:pt x="8921" y="641288"/>
                      <a:pt x="0" y="650085"/>
                      <a:pt x="0" y="659736"/>
                    </a:cubicBezTo>
                    <a:cubicBezTo>
                      <a:pt x="0" y="669388"/>
                      <a:pt x="8921" y="678307"/>
                      <a:pt x="18636" y="678062"/>
                    </a:cubicBezTo>
                    <a:cubicBezTo>
                      <a:pt x="52302" y="678062"/>
                      <a:pt x="141143" y="687287"/>
                      <a:pt x="220819" y="684965"/>
                    </a:cubicBezTo>
                    <a:cubicBezTo>
                      <a:pt x="260717" y="683805"/>
                      <a:pt x="298783" y="680139"/>
                      <a:pt x="329089" y="669510"/>
                    </a:cubicBezTo>
                    <a:cubicBezTo>
                      <a:pt x="355790" y="659858"/>
                      <a:pt x="383836" y="641288"/>
                      <a:pt x="385241" y="604819"/>
                    </a:cubicBezTo>
                    <a:cubicBezTo>
                      <a:pt x="385241" y="582889"/>
                      <a:pt x="371493" y="566213"/>
                      <a:pt x="356035" y="552713"/>
                    </a:cubicBezTo>
                    <a:cubicBezTo>
                      <a:pt x="325973" y="526751"/>
                      <a:pt x="287663" y="509769"/>
                      <a:pt x="255218" y="482829"/>
                    </a:cubicBezTo>
                    <a:cubicBezTo>
                      <a:pt x="243181" y="472322"/>
                      <a:pt x="238599" y="463770"/>
                      <a:pt x="238599" y="458211"/>
                    </a:cubicBezTo>
                    <a:cubicBezTo>
                      <a:pt x="238965" y="444589"/>
                      <a:pt x="244587" y="433044"/>
                      <a:pt x="263833" y="427851"/>
                    </a:cubicBezTo>
                    <a:cubicBezTo>
                      <a:pt x="296645" y="419482"/>
                      <a:pt x="324384" y="421559"/>
                      <a:pt x="368683" y="421559"/>
                    </a:cubicBezTo>
                    <a:cubicBezTo>
                      <a:pt x="376076" y="480569"/>
                      <a:pt x="416647" y="543427"/>
                      <a:pt x="468338" y="595107"/>
                    </a:cubicBezTo>
                    <a:cubicBezTo>
                      <a:pt x="525467" y="652223"/>
                      <a:pt x="596100" y="696450"/>
                      <a:pt x="660256" y="696450"/>
                    </a:cubicBezTo>
                    <a:lnTo>
                      <a:pt x="1283424" y="696450"/>
                    </a:lnTo>
                    <a:cubicBezTo>
                      <a:pt x="1293016" y="696450"/>
                      <a:pt x="1301754" y="687714"/>
                      <a:pt x="1301754" y="678124"/>
                    </a:cubicBezTo>
                    <a:cubicBezTo>
                      <a:pt x="1301754" y="661325"/>
                      <a:pt x="1297171" y="644892"/>
                      <a:pt x="1286295" y="631759"/>
                    </a:cubicBezTo>
                    <a:cubicBezTo>
                      <a:pt x="1275419" y="618625"/>
                      <a:pt x="1259472" y="608912"/>
                      <a:pt x="1239309" y="601399"/>
                    </a:cubicBezTo>
                    <a:cubicBezTo>
                      <a:pt x="1211141" y="590892"/>
                      <a:pt x="1168310" y="583500"/>
                      <a:pt x="1116740" y="576781"/>
                    </a:cubicBezTo>
                    <a:cubicBezTo>
                      <a:pt x="1202770" y="540434"/>
                      <a:pt x="1298821" y="507631"/>
                      <a:pt x="1397927" y="476537"/>
                    </a:cubicBezTo>
                    <a:cubicBezTo>
                      <a:pt x="1398293" y="476537"/>
                      <a:pt x="1398721" y="475988"/>
                      <a:pt x="1399087" y="475988"/>
                    </a:cubicBezTo>
                    <a:cubicBezTo>
                      <a:pt x="1435320" y="475988"/>
                      <a:pt x="1482796" y="476660"/>
                      <a:pt x="1524528" y="469696"/>
                    </a:cubicBezTo>
                    <a:cubicBezTo>
                      <a:pt x="1546341" y="466030"/>
                      <a:pt x="1566443" y="460472"/>
                      <a:pt x="1582940" y="450820"/>
                    </a:cubicBezTo>
                    <a:cubicBezTo>
                      <a:pt x="1599498" y="441168"/>
                      <a:pt x="1613307" y="424186"/>
                      <a:pt x="1613307" y="403294"/>
                    </a:cubicBezTo>
                    <a:cubicBezTo>
                      <a:pt x="1613307" y="369697"/>
                      <a:pt x="1596321" y="341902"/>
                      <a:pt x="1574936" y="323088"/>
                    </a:cubicBezTo>
                    <a:cubicBezTo>
                      <a:pt x="1554039" y="304762"/>
                      <a:pt x="1528988" y="293827"/>
                      <a:pt x="1505036" y="293277"/>
                    </a:cubicBezTo>
                    <a:cubicBezTo>
                      <a:pt x="1504792" y="292850"/>
                      <a:pt x="1499659" y="291322"/>
                      <a:pt x="1493610" y="286985"/>
                    </a:cubicBezTo>
                    <a:cubicBezTo>
                      <a:pt x="1445341" y="248317"/>
                      <a:pt x="1403303" y="202930"/>
                      <a:pt x="1357844" y="158703"/>
                    </a:cubicBezTo>
                    <a:cubicBezTo>
                      <a:pt x="1364993" y="132314"/>
                      <a:pt x="1364749" y="106902"/>
                      <a:pt x="1354973" y="87110"/>
                    </a:cubicBezTo>
                    <a:cubicBezTo>
                      <a:pt x="1343608" y="63958"/>
                      <a:pt x="1322589" y="48014"/>
                      <a:pt x="1298271" y="43555"/>
                    </a:cubicBezTo>
                    <a:cubicBezTo>
                      <a:pt x="1273953" y="39095"/>
                      <a:pt x="1246274" y="46365"/>
                      <a:pt x="1223789" y="65913"/>
                    </a:cubicBezTo>
                    <a:cubicBezTo>
                      <a:pt x="1204176" y="83017"/>
                      <a:pt x="1189389" y="110933"/>
                      <a:pt x="1179124" y="146669"/>
                    </a:cubicBezTo>
                    <a:cubicBezTo>
                      <a:pt x="1099815" y="151251"/>
                      <a:pt x="1047758" y="120096"/>
                      <a:pt x="991239" y="83078"/>
                    </a:cubicBezTo>
                    <a:cubicBezTo>
                      <a:pt x="932032" y="44288"/>
                      <a:pt x="867632" y="61"/>
                      <a:pt x="770115" y="61"/>
                    </a:cubicBezTo>
                    <a:lnTo>
                      <a:pt x="770176" y="61"/>
                    </a:lnTo>
                    <a:close/>
                    <a:moveTo>
                      <a:pt x="770115" y="36652"/>
                    </a:moveTo>
                    <a:cubicBezTo>
                      <a:pt x="856695" y="36652"/>
                      <a:pt x="911442" y="74892"/>
                      <a:pt x="971198" y="113988"/>
                    </a:cubicBezTo>
                    <a:cubicBezTo>
                      <a:pt x="1030894" y="153083"/>
                      <a:pt x="1096149" y="193034"/>
                      <a:pt x="1193361" y="183260"/>
                    </a:cubicBezTo>
                    <a:cubicBezTo>
                      <a:pt x="1200937" y="182466"/>
                      <a:pt x="1207781" y="176418"/>
                      <a:pt x="1209430" y="168966"/>
                    </a:cubicBezTo>
                    <a:cubicBezTo>
                      <a:pt x="1217923" y="130603"/>
                      <a:pt x="1232710" y="107085"/>
                      <a:pt x="1247802" y="93951"/>
                    </a:cubicBezTo>
                    <a:cubicBezTo>
                      <a:pt x="1262894" y="80757"/>
                      <a:pt x="1278230" y="77275"/>
                      <a:pt x="1291367" y="79657"/>
                    </a:cubicBezTo>
                    <a:cubicBezTo>
                      <a:pt x="1304503" y="82039"/>
                      <a:pt x="1315929" y="90103"/>
                      <a:pt x="1322284" y="103114"/>
                    </a:cubicBezTo>
                    <a:cubicBezTo>
                      <a:pt x="1328638" y="116126"/>
                      <a:pt x="1330288" y="134941"/>
                      <a:pt x="1321123" y="158642"/>
                    </a:cubicBezTo>
                    <a:cubicBezTo>
                      <a:pt x="1318618" y="165178"/>
                      <a:pt x="1320206" y="173120"/>
                      <a:pt x="1325155" y="178129"/>
                    </a:cubicBezTo>
                    <a:cubicBezTo>
                      <a:pt x="1366460" y="219362"/>
                      <a:pt x="1418395" y="274218"/>
                      <a:pt x="1471797" y="316735"/>
                    </a:cubicBezTo>
                    <a:cubicBezTo>
                      <a:pt x="1482062" y="324126"/>
                      <a:pt x="1489578" y="329929"/>
                      <a:pt x="1503326" y="329929"/>
                    </a:cubicBezTo>
                    <a:cubicBezTo>
                      <a:pt x="1515546" y="329929"/>
                      <a:pt x="1535648" y="337260"/>
                      <a:pt x="1550862" y="350577"/>
                    </a:cubicBezTo>
                    <a:cubicBezTo>
                      <a:pt x="1566137" y="363894"/>
                      <a:pt x="1576647" y="381853"/>
                      <a:pt x="1576647" y="403294"/>
                    </a:cubicBezTo>
                    <a:cubicBezTo>
                      <a:pt x="1576647" y="409892"/>
                      <a:pt x="1574447" y="413557"/>
                      <a:pt x="1564610" y="419299"/>
                    </a:cubicBezTo>
                    <a:cubicBezTo>
                      <a:pt x="1554711" y="425102"/>
                      <a:pt x="1538214" y="430417"/>
                      <a:pt x="1518784" y="433593"/>
                    </a:cubicBezTo>
                    <a:cubicBezTo>
                      <a:pt x="1479924" y="440130"/>
                      <a:pt x="1430004" y="439885"/>
                      <a:pt x="1393344" y="439885"/>
                    </a:cubicBezTo>
                    <a:cubicBezTo>
                      <a:pt x="1391389" y="439946"/>
                      <a:pt x="1389495" y="440374"/>
                      <a:pt x="1387600" y="441046"/>
                    </a:cubicBezTo>
                    <a:cubicBezTo>
                      <a:pt x="1271264" y="479103"/>
                      <a:pt x="1150529" y="514228"/>
                      <a:pt x="1035965" y="571039"/>
                    </a:cubicBezTo>
                    <a:cubicBezTo>
                      <a:pt x="1023134" y="578980"/>
                      <a:pt x="1028450" y="603048"/>
                      <a:pt x="1043419" y="604819"/>
                    </a:cubicBezTo>
                    <a:cubicBezTo>
                      <a:pt x="1134643" y="613921"/>
                      <a:pt x="1193666" y="623390"/>
                      <a:pt x="1226722" y="635729"/>
                    </a:cubicBezTo>
                    <a:cubicBezTo>
                      <a:pt x="1237048" y="639639"/>
                      <a:pt x="1252262" y="647091"/>
                      <a:pt x="1259350" y="659798"/>
                    </a:cubicBezTo>
                    <a:lnTo>
                      <a:pt x="660256" y="659798"/>
                    </a:lnTo>
                    <a:cubicBezTo>
                      <a:pt x="614430" y="659798"/>
                      <a:pt x="547525" y="622168"/>
                      <a:pt x="494734" y="569328"/>
                    </a:cubicBezTo>
                    <a:cubicBezTo>
                      <a:pt x="441881" y="516488"/>
                      <a:pt x="403632" y="449048"/>
                      <a:pt x="403632" y="403233"/>
                    </a:cubicBezTo>
                    <a:cubicBezTo>
                      <a:pt x="403632" y="175319"/>
                      <a:pt x="596650" y="36713"/>
                      <a:pt x="770176" y="36713"/>
                    </a:cubicBezTo>
                    <a:lnTo>
                      <a:pt x="770176" y="36713"/>
                    </a:lnTo>
                    <a:close/>
                    <a:moveTo>
                      <a:pt x="1283240" y="274890"/>
                    </a:moveTo>
                    <a:cubicBezTo>
                      <a:pt x="1283240" y="295171"/>
                      <a:pt x="1299615" y="311542"/>
                      <a:pt x="1319901" y="311542"/>
                    </a:cubicBezTo>
                    <a:cubicBezTo>
                      <a:pt x="1340186" y="311542"/>
                      <a:pt x="1356561" y="295171"/>
                      <a:pt x="1356561" y="274890"/>
                    </a:cubicBezTo>
                    <a:cubicBezTo>
                      <a:pt x="1356561" y="254609"/>
                      <a:pt x="1340186" y="238238"/>
                      <a:pt x="1319901" y="238238"/>
                    </a:cubicBezTo>
                    <a:cubicBezTo>
                      <a:pt x="1299615" y="238238"/>
                      <a:pt x="1283240" y="254609"/>
                      <a:pt x="1283240" y="274890"/>
                    </a:cubicBezTo>
                    <a:close/>
                  </a:path>
                </a:pathLst>
              </a:custGeom>
              <a:solidFill>
                <a:schemeClr val="tx1"/>
              </a:solidFill>
              <a:ln w="0" cap="flat">
                <a:noFill/>
                <a:prstDash val="solid"/>
                <a:miter/>
              </a:ln>
            </p:spPr>
            <p:txBody>
              <a:bodyPr rtlCol="0" anchor="ctr"/>
              <a:lstStyle/>
              <a:p>
                <a:pPr defTabSz="1828756">
                  <a:buClr>
                    <a:srgbClr val="000000"/>
                  </a:buClr>
                  <a:defRPr/>
                </a:pPr>
                <a:endParaRPr lang="fr-FR" sz="2800" kern="0">
                  <a:solidFill>
                    <a:srgbClr val="000000"/>
                  </a:solidFill>
                  <a:latin typeface="Arial"/>
                  <a:cs typeface="Arial"/>
                  <a:sym typeface="Arial"/>
                </a:endParaRPr>
              </a:p>
            </p:txBody>
          </p:sp>
          <p:pic>
            <p:nvPicPr>
              <p:cNvPr id="140" name="Graphique 629" descr="Badge Tick1 avec un remplissage uni">
                <a:extLst>
                  <a:ext uri="{FF2B5EF4-FFF2-40B4-BE49-F238E27FC236}">
                    <a16:creationId xmlns:a16="http://schemas.microsoft.com/office/drawing/2014/main" id="{C1E77F54-3CF8-689B-825A-DCC52502E98F}"/>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857625" y="1673225"/>
                <a:ext cx="181778" cy="181778"/>
              </a:xfrm>
              <a:prstGeom prst="rect">
                <a:avLst/>
              </a:prstGeom>
            </p:spPr>
          </p:pic>
        </p:grpSp>
      </p:grpSp>
      <p:grpSp>
        <p:nvGrpSpPr>
          <p:cNvPr id="141" name="Groupe 140">
            <a:extLst>
              <a:ext uri="{FF2B5EF4-FFF2-40B4-BE49-F238E27FC236}">
                <a16:creationId xmlns:a16="http://schemas.microsoft.com/office/drawing/2014/main" id="{7128F1BB-F061-91C8-FDC0-2FE88FE807FA}"/>
              </a:ext>
            </a:extLst>
          </p:cNvPr>
          <p:cNvGrpSpPr/>
          <p:nvPr/>
        </p:nvGrpSpPr>
        <p:grpSpPr>
          <a:xfrm>
            <a:off x="3851291" y="4870917"/>
            <a:ext cx="583070" cy="391658"/>
            <a:chOff x="2618370" y="1412564"/>
            <a:chExt cx="388034" cy="260648"/>
          </a:xfrm>
        </p:grpSpPr>
        <p:sp>
          <p:nvSpPr>
            <p:cNvPr id="142" name="Forme libre 141">
              <a:extLst>
                <a:ext uri="{FF2B5EF4-FFF2-40B4-BE49-F238E27FC236}">
                  <a16:creationId xmlns:a16="http://schemas.microsoft.com/office/drawing/2014/main" id="{D44035B9-0BFF-D2BE-0550-D3D3BEA4D937}"/>
                </a:ext>
              </a:extLst>
            </p:cNvPr>
            <p:cNvSpPr/>
            <p:nvPr/>
          </p:nvSpPr>
          <p:spPr>
            <a:xfrm>
              <a:off x="2703937" y="1503736"/>
              <a:ext cx="302467" cy="163140"/>
            </a:xfrm>
            <a:custGeom>
              <a:avLst/>
              <a:gdLst>
                <a:gd name="connsiteX0" fmla="*/ 175909 w 563227"/>
                <a:gd name="connsiteY0" fmla="*/ 0 h 303784"/>
                <a:gd name="connsiteX1" fmla="*/ 272449 w 563227"/>
                <a:gd name="connsiteY1" fmla="*/ 37690 h 303784"/>
                <a:gd name="connsiteX2" fmla="*/ 379131 w 563227"/>
                <a:gd name="connsiteY2" fmla="*/ 71471 h 303784"/>
                <a:gd name="connsiteX3" fmla="*/ 386830 w 563227"/>
                <a:gd name="connsiteY3" fmla="*/ 64508 h 303784"/>
                <a:gd name="connsiteX4" fmla="*/ 405282 w 563227"/>
                <a:gd name="connsiteY4" fmla="*/ 27917 h 303784"/>
                <a:gd name="connsiteX5" fmla="*/ 426178 w 563227"/>
                <a:gd name="connsiteY5" fmla="*/ 20953 h 303784"/>
                <a:gd name="connsiteX6" fmla="*/ 441026 w 563227"/>
                <a:gd name="connsiteY6" fmla="*/ 32376 h 303784"/>
                <a:gd name="connsiteX7" fmla="*/ 440476 w 563227"/>
                <a:gd name="connsiteY7" fmla="*/ 59437 h 303784"/>
                <a:gd name="connsiteX8" fmla="*/ 442431 w 563227"/>
                <a:gd name="connsiteY8" fmla="*/ 68967 h 303784"/>
                <a:gd name="connsiteX9" fmla="*/ 512820 w 563227"/>
                <a:gd name="connsiteY9" fmla="*/ 136529 h 303784"/>
                <a:gd name="connsiteX10" fmla="*/ 527973 w 563227"/>
                <a:gd name="connsiteY10" fmla="*/ 142943 h 303784"/>
                <a:gd name="connsiteX11" fmla="*/ 550824 w 563227"/>
                <a:gd name="connsiteY11" fmla="*/ 153022 h 303784"/>
                <a:gd name="connsiteX12" fmla="*/ 563228 w 563227"/>
                <a:gd name="connsiteY12" fmla="*/ 178740 h 303784"/>
                <a:gd name="connsiteX13" fmla="*/ 557423 w 563227"/>
                <a:gd name="connsiteY13" fmla="*/ 186559 h 303784"/>
                <a:gd name="connsiteX14" fmla="*/ 535427 w 563227"/>
                <a:gd name="connsiteY14" fmla="*/ 193523 h 303784"/>
                <a:gd name="connsiteX15" fmla="*/ 475182 w 563227"/>
                <a:gd name="connsiteY15" fmla="*/ 196577 h 303784"/>
                <a:gd name="connsiteX16" fmla="*/ 472432 w 563227"/>
                <a:gd name="connsiteY16" fmla="*/ 197127 h 303784"/>
                <a:gd name="connsiteX17" fmla="*/ 303610 w 563227"/>
                <a:gd name="connsiteY17" fmla="*/ 260474 h 303784"/>
                <a:gd name="connsiteX18" fmla="*/ 307215 w 563227"/>
                <a:gd name="connsiteY18" fmla="*/ 276967 h 303784"/>
                <a:gd name="connsiteX19" fmla="*/ 395261 w 563227"/>
                <a:gd name="connsiteY19" fmla="*/ 292056 h 303784"/>
                <a:gd name="connsiteX20" fmla="*/ 410903 w 563227"/>
                <a:gd name="connsiteY20" fmla="*/ 303784 h 303784"/>
                <a:gd name="connsiteX21" fmla="*/ 123241 w 563227"/>
                <a:gd name="connsiteY21" fmla="*/ 303784 h 303784"/>
                <a:gd name="connsiteX22" fmla="*/ 43748 w 563227"/>
                <a:gd name="connsiteY22" fmla="*/ 259680 h 303784"/>
                <a:gd name="connsiteX23" fmla="*/ 0 w 563227"/>
                <a:gd name="connsiteY23" fmla="*/ 178740 h 303784"/>
                <a:gd name="connsiteX24" fmla="*/ 176032 w 563227"/>
                <a:gd name="connsiteY24" fmla="*/ 61 h 303784"/>
                <a:gd name="connsiteX25" fmla="*/ 176032 w 563227"/>
                <a:gd name="connsiteY25" fmla="*/ 61 h 30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3227" h="303784">
                  <a:moveTo>
                    <a:pt x="175909" y="0"/>
                  </a:moveTo>
                  <a:cubicBezTo>
                    <a:pt x="217458" y="0"/>
                    <a:pt x="243793" y="18631"/>
                    <a:pt x="272449" y="37690"/>
                  </a:cubicBezTo>
                  <a:cubicBezTo>
                    <a:pt x="301105" y="56750"/>
                    <a:pt x="332450" y="76236"/>
                    <a:pt x="379131" y="71471"/>
                  </a:cubicBezTo>
                  <a:cubicBezTo>
                    <a:pt x="382797" y="71105"/>
                    <a:pt x="386035" y="68112"/>
                    <a:pt x="386830" y="64508"/>
                  </a:cubicBezTo>
                  <a:cubicBezTo>
                    <a:pt x="390923" y="45815"/>
                    <a:pt x="398011" y="34331"/>
                    <a:pt x="405282" y="27917"/>
                  </a:cubicBezTo>
                  <a:cubicBezTo>
                    <a:pt x="412553" y="21502"/>
                    <a:pt x="419885" y="19792"/>
                    <a:pt x="426178" y="20953"/>
                  </a:cubicBezTo>
                  <a:cubicBezTo>
                    <a:pt x="432472" y="22113"/>
                    <a:pt x="437971" y="26023"/>
                    <a:pt x="441026" y="32376"/>
                  </a:cubicBezTo>
                  <a:cubicBezTo>
                    <a:pt x="444081" y="38729"/>
                    <a:pt x="444875" y="47892"/>
                    <a:pt x="440476" y="59437"/>
                  </a:cubicBezTo>
                  <a:cubicBezTo>
                    <a:pt x="439254" y="62614"/>
                    <a:pt x="440049" y="66523"/>
                    <a:pt x="442431" y="68967"/>
                  </a:cubicBezTo>
                  <a:cubicBezTo>
                    <a:pt x="462289" y="89064"/>
                    <a:pt x="487218" y="115820"/>
                    <a:pt x="512820" y="136529"/>
                  </a:cubicBezTo>
                  <a:cubicBezTo>
                    <a:pt x="517769" y="140133"/>
                    <a:pt x="521374" y="142943"/>
                    <a:pt x="527973" y="142943"/>
                  </a:cubicBezTo>
                  <a:cubicBezTo>
                    <a:pt x="533838" y="142943"/>
                    <a:pt x="543492" y="146547"/>
                    <a:pt x="550824" y="153022"/>
                  </a:cubicBezTo>
                  <a:cubicBezTo>
                    <a:pt x="558156" y="159497"/>
                    <a:pt x="563228" y="168294"/>
                    <a:pt x="563228" y="178740"/>
                  </a:cubicBezTo>
                  <a:cubicBezTo>
                    <a:pt x="563228" y="181977"/>
                    <a:pt x="562189" y="183749"/>
                    <a:pt x="557423" y="186559"/>
                  </a:cubicBezTo>
                  <a:cubicBezTo>
                    <a:pt x="552657" y="189369"/>
                    <a:pt x="544775" y="191995"/>
                    <a:pt x="535427" y="193523"/>
                  </a:cubicBezTo>
                  <a:cubicBezTo>
                    <a:pt x="516791" y="196699"/>
                    <a:pt x="492779" y="196577"/>
                    <a:pt x="475182" y="196577"/>
                  </a:cubicBezTo>
                  <a:cubicBezTo>
                    <a:pt x="474265" y="196577"/>
                    <a:pt x="473348" y="196821"/>
                    <a:pt x="472432" y="197127"/>
                  </a:cubicBezTo>
                  <a:cubicBezTo>
                    <a:pt x="416586" y="215697"/>
                    <a:pt x="358601" y="232801"/>
                    <a:pt x="303610" y="260474"/>
                  </a:cubicBezTo>
                  <a:cubicBezTo>
                    <a:pt x="297439" y="264322"/>
                    <a:pt x="300005" y="276051"/>
                    <a:pt x="307215" y="276967"/>
                  </a:cubicBezTo>
                  <a:cubicBezTo>
                    <a:pt x="351025" y="281426"/>
                    <a:pt x="379375" y="286008"/>
                    <a:pt x="395261" y="292056"/>
                  </a:cubicBezTo>
                  <a:cubicBezTo>
                    <a:pt x="400211" y="293949"/>
                    <a:pt x="407543" y="297614"/>
                    <a:pt x="410903" y="303784"/>
                  </a:cubicBezTo>
                  <a:lnTo>
                    <a:pt x="123241" y="303784"/>
                  </a:lnTo>
                  <a:cubicBezTo>
                    <a:pt x="101244" y="303784"/>
                    <a:pt x="69105" y="285458"/>
                    <a:pt x="43748" y="259680"/>
                  </a:cubicBezTo>
                  <a:cubicBezTo>
                    <a:pt x="18391" y="233901"/>
                    <a:pt x="0" y="201036"/>
                    <a:pt x="0" y="178740"/>
                  </a:cubicBezTo>
                  <a:cubicBezTo>
                    <a:pt x="0" y="67623"/>
                    <a:pt x="92690" y="61"/>
                    <a:pt x="176032" y="61"/>
                  </a:cubicBezTo>
                  <a:lnTo>
                    <a:pt x="176032" y="61"/>
                  </a:lnTo>
                  <a:close/>
                </a:path>
              </a:pathLst>
            </a:custGeom>
            <a:solidFill>
              <a:schemeClr val="tx2"/>
            </a:solidFill>
            <a:ln w="0" cap="flat">
              <a:noFill/>
              <a:prstDash val="solid"/>
              <a:miter/>
            </a:ln>
          </p:spPr>
          <p:txBody>
            <a:bodyPr rtlCol="0" anchor="ctr"/>
            <a:lstStyle/>
            <a:p>
              <a:pPr defTabSz="1828756">
                <a:buClr>
                  <a:srgbClr val="000000"/>
                </a:buClr>
                <a:defRPr/>
              </a:pPr>
              <a:endParaRPr lang="fr-FR" sz="2800" kern="0">
                <a:solidFill>
                  <a:srgbClr val="000000"/>
                </a:solidFill>
                <a:latin typeface="Arial"/>
                <a:cs typeface="Arial"/>
                <a:sym typeface="Arial"/>
              </a:endParaRPr>
            </a:p>
          </p:txBody>
        </p:sp>
        <p:grpSp>
          <p:nvGrpSpPr>
            <p:cNvPr id="143" name="Groupe 142">
              <a:extLst>
                <a:ext uri="{FF2B5EF4-FFF2-40B4-BE49-F238E27FC236}">
                  <a16:creationId xmlns:a16="http://schemas.microsoft.com/office/drawing/2014/main" id="{A3EF6E1D-6FE1-1378-E35A-1BB443F861AD}"/>
                </a:ext>
              </a:extLst>
            </p:cNvPr>
            <p:cNvGrpSpPr/>
            <p:nvPr/>
          </p:nvGrpSpPr>
          <p:grpSpPr>
            <a:xfrm>
              <a:off x="2618370" y="1412564"/>
              <a:ext cx="387458" cy="260648"/>
              <a:chOff x="3830227" y="1673225"/>
              <a:chExt cx="387458" cy="260648"/>
            </a:xfrm>
          </p:grpSpPr>
          <p:sp>
            <p:nvSpPr>
              <p:cNvPr id="144" name="Graphique 45">
                <a:extLst>
                  <a:ext uri="{FF2B5EF4-FFF2-40B4-BE49-F238E27FC236}">
                    <a16:creationId xmlns:a16="http://schemas.microsoft.com/office/drawing/2014/main" id="{6F3CB008-FEB0-DC42-08FE-6D8104A55CFE}"/>
                  </a:ext>
                </a:extLst>
              </p:cNvPr>
              <p:cNvSpPr/>
              <p:nvPr/>
            </p:nvSpPr>
            <p:spPr>
              <a:xfrm>
                <a:off x="3830227" y="1766612"/>
                <a:ext cx="387458" cy="167261"/>
              </a:xfrm>
              <a:custGeom>
                <a:avLst/>
                <a:gdLst>
                  <a:gd name="connsiteX0" fmla="*/ 770176 w 1613306"/>
                  <a:gd name="connsiteY0" fmla="*/ 0 h 696449"/>
                  <a:gd name="connsiteX1" fmla="*/ 367522 w 1613306"/>
                  <a:gd name="connsiteY1" fmla="*/ 384846 h 696449"/>
                  <a:gd name="connsiteX2" fmla="*/ 254668 w 1613306"/>
                  <a:gd name="connsiteY2" fmla="*/ 392299 h 696449"/>
                  <a:gd name="connsiteX3" fmla="*/ 201938 w 1613306"/>
                  <a:gd name="connsiteY3" fmla="*/ 458150 h 696449"/>
                  <a:gd name="connsiteX4" fmla="*/ 231145 w 1613306"/>
                  <a:gd name="connsiteY4" fmla="*/ 510257 h 696449"/>
                  <a:gd name="connsiteX5" fmla="*/ 331961 w 1613306"/>
                  <a:gd name="connsiteY5" fmla="*/ 580140 h 696449"/>
                  <a:gd name="connsiteX6" fmla="*/ 348580 w 1613306"/>
                  <a:gd name="connsiteY6" fmla="*/ 604758 h 696449"/>
                  <a:gd name="connsiteX7" fmla="*/ 316502 w 1613306"/>
                  <a:gd name="connsiteY7" fmla="*/ 635118 h 696449"/>
                  <a:gd name="connsiteX8" fmla="*/ 219719 w 1613306"/>
                  <a:gd name="connsiteY8" fmla="*/ 648313 h 696449"/>
                  <a:gd name="connsiteX9" fmla="*/ 18636 w 1613306"/>
                  <a:gd name="connsiteY9" fmla="*/ 641410 h 696449"/>
                  <a:gd name="connsiteX10" fmla="*/ 0 w 1613306"/>
                  <a:gd name="connsiteY10" fmla="*/ 659736 h 696449"/>
                  <a:gd name="connsiteX11" fmla="*/ 18636 w 1613306"/>
                  <a:gd name="connsiteY11" fmla="*/ 678062 h 696449"/>
                  <a:gd name="connsiteX12" fmla="*/ 220819 w 1613306"/>
                  <a:gd name="connsiteY12" fmla="*/ 684965 h 696449"/>
                  <a:gd name="connsiteX13" fmla="*/ 329089 w 1613306"/>
                  <a:gd name="connsiteY13" fmla="*/ 669510 h 696449"/>
                  <a:gd name="connsiteX14" fmla="*/ 385241 w 1613306"/>
                  <a:gd name="connsiteY14" fmla="*/ 604819 h 696449"/>
                  <a:gd name="connsiteX15" fmla="*/ 356035 w 1613306"/>
                  <a:gd name="connsiteY15" fmla="*/ 552713 h 696449"/>
                  <a:gd name="connsiteX16" fmla="*/ 255218 w 1613306"/>
                  <a:gd name="connsiteY16" fmla="*/ 482829 h 696449"/>
                  <a:gd name="connsiteX17" fmla="*/ 238599 w 1613306"/>
                  <a:gd name="connsiteY17" fmla="*/ 458211 h 696449"/>
                  <a:gd name="connsiteX18" fmla="*/ 263833 w 1613306"/>
                  <a:gd name="connsiteY18" fmla="*/ 427851 h 696449"/>
                  <a:gd name="connsiteX19" fmla="*/ 368683 w 1613306"/>
                  <a:gd name="connsiteY19" fmla="*/ 421559 h 696449"/>
                  <a:gd name="connsiteX20" fmla="*/ 468338 w 1613306"/>
                  <a:gd name="connsiteY20" fmla="*/ 595107 h 696449"/>
                  <a:gd name="connsiteX21" fmla="*/ 660256 w 1613306"/>
                  <a:gd name="connsiteY21" fmla="*/ 696450 h 696449"/>
                  <a:gd name="connsiteX22" fmla="*/ 1283424 w 1613306"/>
                  <a:gd name="connsiteY22" fmla="*/ 696450 h 696449"/>
                  <a:gd name="connsiteX23" fmla="*/ 1301754 w 1613306"/>
                  <a:gd name="connsiteY23" fmla="*/ 678124 h 696449"/>
                  <a:gd name="connsiteX24" fmla="*/ 1286295 w 1613306"/>
                  <a:gd name="connsiteY24" fmla="*/ 631759 h 696449"/>
                  <a:gd name="connsiteX25" fmla="*/ 1239309 w 1613306"/>
                  <a:gd name="connsiteY25" fmla="*/ 601399 h 696449"/>
                  <a:gd name="connsiteX26" fmla="*/ 1116740 w 1613306"/>
                  <a:gd name="connsiteY26" fmla="*/ 576781 h 696449"/>
                  <a:gd name="connsiteX27" fmla="*/ 1397927 w 1613306"/>
                  <a:gd name="connsiteY27" fmla="*/ 476537 h 696449"/>
                  <a:gd name="connsiteX28" fmla="*/ 1399087 w 1613306"/>
                  <a:gd name="connsiteY28" fmla="*/ 475988 h 696449"/>
                  <a:gd name="connsiteX29" fmla="*/ 1524528 w 1613306"/>
                  <a:gd name="connsiteY29" fmla="*/ 469696 h 696449"/>
                  <a:gd name="connsiteX30" fmla="*/ 1582940 w 1613306"/>
                  <a:gd name="connsiteY30" fmla="*/ 450820 h 696449"/>
                  <a:gd name="connsiteX31" fmla="*/ 1613307 w 1613306"/>
                  <a:gd name="connsiteY31" fmla="*/ 403294 h 696449"/>
                  <a:gd name="connsiteX32" fmla="*/ 1574936 w 1613306"/>
                  <a:gd name="connsiteY32" fmla="*/ 323088 h 696449"/>
                  <a:gd name="connsiteX33" fmla="*/ 1505036 w 1613306"/>
                  <a:gd name="connsiteY33" fmla="*/ 293277 h 696449"/>
                  <a:gd name="connsiteX34" fmla="*/ 1493610 w 1613306"/>
                  <a:gd name="connsiteY34" fmla="*/ 286985 h 696449"/>
                  <a:gd name="connsiteX35" fmla="*/ 1357844 w 1613306"/>
                  <a:gd name="connsiteY35" fmla="*/ 158703 h 696449"/>
                  <a:gd name="connsiteX36" fmla="*/ 1354973 w 1613306"/>
                  <a:gd name="connsiteY36" fmla="*/ 87110 h 696449"/>
                  <a:gd name="connsiteX37" fmla="*/ 1298271 w 1613306"/>
                  <a:gd name="connsiteY37" fmla="*/ 43555 h 696449"/>
                  <a:gd name="connsiteX38" fmla="*/ 1223789 w 1613306"/>
                  <a:gd name="connsiteY38" fmla="*/ 65913 h 696449"/>
                  <a:gd name="connsiteX39" fmla="*/ 1179124 w 1613306"/>
                  <a:gd name="connsiteY39" fmla="*/ 146669 h 696449"/>
                  <a:gd name="connsiteX40" fmla="*/ 991239 w 1613306"/>
                  <a:gd name="connsiteY40" fmla="*/ 83078 h 696449"/>
                  <a:gd name="connsiteX41" fmla="*/ 770115 w 1613306"/>
                  <a:gd name="connsiteY41" fmla="*/ 61 h 696449"/>
                  <a:gd name="connsiteX42" fmla="*/ 770176 w 1613306"/>
                  <a:gd name="connsiteY42" fmla="*/ 61 h 696449"/>
                  <a:gd name="connsiteX43" fmla="*/ 770115 w 1613306"/>
                  <a:gd name="connsiteY43" fmla="*/ 36652 h 696449"/>
                  <a:gd name="connsiteX44" fmla="*/ 971198 w 1613306"/>
                  <a:gd name="connsiteY44" fmla="*/ 113988 h 696449"/>
                  <a:gd name="connsiteX45" fmla="*/ 1193361 w 1613306"/>
                  <a:gd name="connsiteY45" fmla="*/ 183260 h 696449"/>
                  <a:gd name="connsiteX46" fmla="*/ 1209430 w 1613306"/>
                  <a:gd name="connsiteY46" fmla="*/ 168966 h 696449"/>
                  <a:gd name="connsiteX47" fmla="*/ 1247802 w 1613306"/>
                  <a:gd name="connsiteY47" fmla="*/ 93951 h 696449"/>
                  <a:gd name="connsiteX48" fmla="*/ 1291367 w 1613306"/>
                  <a:gd name="connsiteY48" fmla="*/ 79657 h 696449"/>
                  <a:gd name="connsiteX49" fmla="*/ 1322284 w 1613306"/>
                  <a:gd name="connsiteY49" fmla="*/ 103114 h 696449"/>
                  <a:gd name="connsiteX50" fmla="*/ 1321123 w 1613306"/>
                  <a:gd name="connsiteY50" fmla="*/ 158642 h 696449"/>
                  <a:gd name="connsiteX51" fmla="*/ 1325155 w 1613306"/>
                  <a:gd name="connsiteY51" fmla="*/ 178129 h 696449"/>
                  <a:gd name="connsiteX52" fmla="*/ 1471797 w 1613306"/>
                  <a:gd name="connsiteY52" fmla="*/ 316735 h 696449"/>
                  <a:gd name="connsiteX53" fmla="*/ 1503326 w 1613306"/>
                  <a:gd name="connsiteY53" fmla="*/ 329929 h 696449"/>
                  <a:gd name="connsiteX54" fmla="*/ 1550862 w 1613306"/>
                  <a:gd name="connsiteY54" fmla="*/ 350577 h 696449"/>
                  <a:gd name="connsiteX55" fmla="*/ 1576647 w 1613306"/>
                  <a:gd name="connsiteY55" fmla="*/ 403294 h 696449"/>
                  <a:gd name="connsiteX56" fmla="*/ 1564610 w 1613306"/>
                  <a:gd name="connsiteY56" fmla="*/ 419299 h 696449"/>
                  <a:gd name="connsiteX57" fmla="*/ 1518784 w 1613306"/>
                  <a:gd name="connsiteY57" fmla="*/ 433593 h 696449"/>
                  <a:gd name="connsiteX58" fmla="*/ 1393344 w 1613306"/>
                  <a:gd name="connsiteY58" fmla="*/ 439885 h 696449"/>
                  <a:gd name="connsiteX59" fmla="*/ 1387600 w 1613306"/>
                  <a:gd name="connsiteY59" fmla="*/ 441046 h 696449"/>
                  <a:gd name="connsiteX60" fmla="*/ 1035965 w 1613306"/>
                  <a:gd name="connsiteY60" fmla="*/ 571039 h 696449"/>
                  <a:gd name="connsiteX61" fmla="*/ 1043419 w 1613306"/>
                  <a:gd name="connsiteY61" fmla="*/ 604819 h 696449"/>
                  <a:gd name="connsiteX62" fmla="*/ 1226722 w 1613306"/>
                  <a:gd name="connsiteY62" fmla="*/ 635729 h 696449"/>
                  <a:gd name="connsiteX63" fmla="*/ 1259350 w 1613306"/>
                  <a:gd name="connsiteY63" fmla="*/ 659798 h 696449"/>
                  <a:gd name="connsiteX64" fmla="*/ 660256 w 1613306"/>
                  <a:gd name="connsiteY64" fmla="*/ 659798 h 696449"/>
                  <a:gd name="connsiteX65" fmla="*/ 494734 w 1613306"/>
                  <a:gd name="connsiteY65" fmla="*/ 569328 h 696449"/>
                  <a:gd name="connsiteX66" fmla="*/ 403632 w 1613306"/>
                  <a:gd name="connsiteY66" fmla="*/ 403233 h 696449"/>
                  <a:gd name="connsiteX67" fmla="*/ 770176 w 1613306"/>
                  <a:gd name="connsiteY67" fmla="*/ 36713 h 696449"/>
                  <a:gd name="connsiteX68" fmla="*/ 770176 w 1613306"/>
                  <a:gd name="connsiteY68" fmla="*/ 36713 h 696449"/>
                  <a:gd name="connsiteX69" fmla="*/ 1283240 w 1613306"/>
                  <a:gd name="connsiteY69" fmla="*/ 274890 h 696449"/>
                  <a:gd name="connsiteX70" fmla="*/ 1319901 w 1613306"/>
                  <a:gd name="connsiteY70" fmla="*/ 311542 h 696449"/>
                  <a:gd name="connsiteX71" fmla="*/ 1356561 w 1613306"/>
                  <a:gd name="connsiteY71" fmla="*/ 274890 h 696449"/>
                  <a:gd name="connsiteX72" fmla="*/ 1319901 w 1613306"/>
                  <a:gd name="connsiteY72" fmla="*/ 238238 h 696449"/>
                  <a:gd name="connsiteX73" fmla="*/ 1283240 w 1613306"/>
                  <a:gd name="connsiteY73" fmla="*/ 274890 h 69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613306" h="696449">
                    <a:moveTo>
                      <a:pt x="770176" y="0"/>
                    </a:moveTo>
                    <a:cubicBezTo>
                      <a:pt x="581925" y="0"/>
                      <a:pt x="377664" y="147097"/>
                      <a:pt x="367522" y="384846"/>
                    </a:cubicBezTo>
                    <a:cubicBezTo>
                      <a:pt x="334344" y="384846"/>
                      <a:pt x="295300" y="384174"/>
                      <a:pt x="254668" y="392299"/>
                    </a:cubicBezTo>
                    <a:cubicBezTo>
                      <a:pt x="220452" y="403844"/>
                      <a:pt x="202122" y="422659"/>
                      <a:pt x="201938" y="458150"/>
                    </a:cubicBezTo>
                    <a:cubicBezTo>
                      <a:pt x="201938" y="480080"/>
                      <a:pt x="215686" y="496757"/>
                      <a:pt x="231145" y="510257"/>
                    </a:cubicBezTo>
                    <a:cubicBezTo>
                      <a:pt x="261206" y="536219"/>
                      <a:pt x="299516" y="553201"/>
                      <a:pt x="331961" y="580140"/>
                    </a:cubicBezTo>
                    <a:cubicBezTo>
                      <a:pt x="343998" y="590647"/>
                      <a:pt x="348580" y="599199"/>
                      <a:pt x="348580" y="604758"/>
                    </a:cubicBezTo>
                    <a:cubicBezTo>
                      <a:pt x="346870" y="620091"/>
                      <a:pt x="334955" y="629376"/>
                      <a:pt x="316502" y="635118"/>
                    </a:cubicBezTo>
                    <a:cubicBezTo>
                      <a:pt x="292917" y="643365"/>
                      <a:pt x="257723" y="647153"/>
                      <a:pt x="219719" y="648313"/>
                    </a:cubicBezTo>
                    <a:cubicBezTo>
                      <a:pt x="143587" y="650512"/>
                      <a:pt x="58412" y="641410"/>
                      <a:pt x="18636" y="641410"/>
                    </a:cubicBezTo>
                    <a:cubicBezTo>
                      <a:pt x="8921" y="641288"/>
                      <a:pt x="0" y="650085"/>
                      <a:pt x="0" y="659736"/>
                    </a:cubicBezTo>
                    <a:cubicBezTo>
                      <a:pt x="0" y="669388"/>
                      <a:pt x="8921" y="678307"/>
                      <a:pt x="18636" y="678062"/>
                    </a:cubicBezTo>
                    <a:cubicBezTo>
                      <a:pt x="52302" y="678062"/>
                      <a:pt x="141143" y="687287"/>
                      <a:pt x="220819" y="684965"/>
                    </a:cubicBezTo>
                    <a:cubicBezTo>
                      <a:pt x="260717" y="683805"/>
                      <a:pt x="298783" y="680139"/>
                      <a:pt x="329089" y="669510"/>
                    </a:cubicBezTo>
                    <a:cubicBezTo>
                      <a:pt x="355790" y="659858"/>
                      <a:pt x="383836" y="641288"/>
                      <a:pt x="385241" y="604819"/>
                    </a:cubicBezTo>
                    <a:cubicBezTo>
                      <a:pt x="385241" y="582889"/>
                      <a:pt x="371493" y="566213"/>
                      <a:pt x="356035" y="552713"/>
                    </a:cubicBezTo>
                    <a:cubicBezTo>
                      <a:pt x="325973" y="526751"/>
                      <a:pt x="287663" y="509769"/>
                      <a:pt x="255218" y="482829"/>
                    </a:cubicBezTo>
                    <a:cubicBezTo>
                      <a:pt x="243181" y="472322"/>
                      <a:pt x="238599" y="463770"/>
                      <a:pt x="238599" y="458211"/>
                    </a:cubicBezTo>
                    <a:cubicBezTo>
                      <a:pt x="238965" y="444589"/>
                      <a:pt x="244587" y="433044"/>
                      <a:pt x="263833" y="427851"/>
                    </a:cubicBezTo>
                    <a:cubicBezTo>
                      <a:pt x="296645" y="419482"/>
                      <a:pt x="324384" y="421559"/>
                      <a:pt x="368683" y="421559"/>
                    </a:cubicBezTo>
                    <a:cubicBezTo>
                      <a:pt x="376076" y="480569"/>
                      <a:pt x="416647" y="543427"/>
                      <a:pt x="468338" y="595107"/>
                    </a:cubicBezTo>
                    <a:cubicBezTo>
                      <a:pt x="525467" y="652223"/>
                      <a:pt x="596100" y="696450"/>
                      <a:pt x="660256" y="696450"/>
                    </a:cubicBezTo>
                    <a:lnTo>
                      <a:pt x="1283424" y="696450"/>
                    </a:lnTo>
                    <a:cubicBezTo>
                      <a:pt x="1293016" y="696450"/>
                      <a:pt x="1301754" y="687714"/>
                      <a:pt x="1301754" y="678124"/>
                    </a:cubicBezTo>
                    <a:cubicBezTo>
                      <a:pt x="1301754" y="661325"/>
                      <a:pt x="1297171" y="644892"/>
                      <a:pt x="1286295" y="631759"/>
                    </a:cubicBezTo>
                    <a:cubicBezTo>
                      <a:pt x="1275419" y="618625"/>
                      <a:pt x="1259472" y="608912"/>
                      <a:pt x="1239309" y="601399"/>
                    </a:cubicBezTo>
                    <a:cubicBezTo>
                      <a:pt x="1211141" y="590892"/>
                      <a:pt x="1168310" y="583500"/>
                      <a:pt x="1116740" y="576781"/>
                    </a:cubicBezTo>
                    <a:cubicBezTo>
                      <a:pt x="1202770" y="540434"/>
                      <a:pt x="1298821" y="507631"/>
                      <a:pt x="1397927" y="476537"/>
                    </a:cubicBezTo>
                    <a:cubicBezTo>
                      <a:pt x="1398293" y="476537"/>
                      <a:pt x="1398721" y="475988"/>
                      <a:pt x="1399087" y="475988"/>
                    </a:cubicBezTo>
                    <a:cubicBezTo>
                      <a:pt x="1435320" y="475988"/>
                      <a:pt x="1482796" y="476660"/>
                      <a:pt x="1524528" y="469696"/>
                    </a:cubicBezTo>
                    <a:cubicBezTo>
                      <a:pt x="1546341" y="466030"/>
                      <a:pt x="1566443" y="460472"/>
                      <a:pt x="1582940" y="450820"/>
                    </a:cubicBezTo>
                    <a:cubicBezTo>
                      <a:pt x="1599498" y="441168"/>
                      <a:pt x="1613307" y="424186"/>
                      <a:pt x="1613307" y="403294"/>
                    </a:cubicBezTo>
                    <a:cubicBezTo>
                      <a:pt x="1613307" y="369697"/>
                      <a:pt x="1596321" y="341902"/>
                      <a:pt x="1574936" y="323088"/>
                    </a:cubicBezTo>
                    <a:cubicBezTo>
                      <a:pt x="1554039" y="304762"/>
                      <a:pt x="1528988" y="293827"/>
                      <a:pt x="1505036" y="293277"/>
                    </a:cubicBezTo>
                    <a:cubicBezTo>
                      <a:pt x="1504792" y="292850"/>
                      <a:pt x="1499659" y="291322"/>
                      <a:pt x="1493610" y="286985"/>
                    </a:cubicBezTo>
                    <a:cubicBezTo>
                      <a:pt x="1445341" y="248317"/>
                      <a:pt x="1403303" y="202930"/>
                      <a:pt x="1357844" y="158703"/>
                    </a:cubicBezTo>
                    <a:cubicBezTo>
                      <a:pt x="1364993" y="132314"/>
                      <a:pt x="1364749" y="106902"/>
                      <a:pt x="1354973" y="87110"/>
                    </a:cubicBezTo>
                    <a:cubicBezTo>
                      <a:pt x="1343608" y="63958"/>
                      <a:pt x="1322589" y="48014"/>
                      <a:pt x="1298271" y="43555"/>
                    </a:cubicBezTo>
                    <a:cubicBezTo>
                      <a:pt x="1273953" y="39095"/>
                      <a:pt x="1246274" y="46365"/>
                      <a:pt x="1223789" y="65913"/>
                    </a:cubicBezTo>
                    <a:cubicBezTo>
                      <a:pt x="1204176" y="83017"/>
                      <a:pt x="1189389" y="110933"/>
                      <a:pt x="1179124" y="146669"/>
                    </a:cubicBezTo>
                    <a:cubicBezTo>
                      <a:pt x="1099815" y="151251"/>
                      <a:pt x="1047758" y="120096"/>
                      <a:pt x="991239" y="83078"/>
                    </a:cubicBezTo>
                    <a:cubicBezTo>
                      <a:pt x="932032" y="44288"/>
                      <a:pt x="867632" y="61"/>
                      <a:pt x="770115" y="61"/>
                    </a:cubicBezTo>
                    <a:lnTo>
                      <a:pt x="770176" y="61"/>
                    </a:lnTo>
                    <a:close/>
                    <a:moveTo>
                      <a:pt x="770115" y="36652"/>
                    </a:moveTo>
                    <a:cubicBezTo>
                      <a:pt x="856695" y="36652"/>
                      <a:pt x="911442" y="74892"/>
                      <a:pt x="971198" y="113988"/>
                    </a:cubicBezTo>
                    <a:cubicBezTo>
                      <a:pt x="1030894" y="153083"/>
                      <a:pt x="1096149" y="193034"/>
                      <a:pt x="1193361" y="183260"/>
                    </a:cubicBezTo>
                    <a:cubicBezTo>
                      <a:pt x="1200937" y="182466"/>
                      <a:pt x="1207781" y="176418"/>
                      <a:pt x="1209430" y="168966"/>
                    </a:cubicBezTo>
                    <a:cubicBezTo>
                      <a:pt x="1217923" y="130603"/>
                      <a:pt x="1232710" y="107085"/>
                      <a:pt x="1247802" y="93951"/>
                    </a:cubicBezTo>
                    <a:cubicBezTo>
                      <a:pt x="1262894" y="80757"/>
                      <a:pt x="1278230" y="77275"/>
                      <a:pt x="1291367" y="79657"/>
                    </a:cubicBezTo>
                    <a:cubicBezTo>
                      <a:pt x="1304503" y="82039"/>
                      <a:pt x="1315929" y="90103"/>
                      <a:pt x="1322284" y="103114"/>
                    </a:cubicBezTo>
                    <a:cubicBezTo>
                      <a:pt x="1328638" y="116126"/>
                      <a:pt x="1330288" y="134941"/>
                      <a:pt x="1321123" y="158642"/>
                    </a:cubicBezTo>
                    <a:cubicBezTo>
                      <a:pt x="1318618" y="165178"/>
                      <a:pt x="1320206" y="173120"/>
                      <a:pt x="1325155" y="178129"/>
                    </a:cubicBezTo>
                    <a:cubicBezTo>
                      <a:pt x="1366460" y="219362"/>
                      <a:pt x="1418395" y="274218"/>
                      <a:pt x="1471797" y="316735"/>
                    </a:cubicBezTo>
                    <a:cubicBezTo>
                      <a:pt x="1482062" y="324126"/>
                      <a:pt x="1489578" y="329929"/>
                      <a:pt x="1503326" y="329929"/>
                    </a:cubicBezTo>
                    <a:cubicBezTo>
                      <a:pt x="1515546" y="329929"/>
                      <a:pt x="1535648" y="337260"/>
                      <a:pt x="1550862" y="350577"/>
                    </a:cubicBezTo>
                    <a:cubicBezTo>
                      <a:pt x="1566137" y="363894"/>
                      <a:pt x="1576647" y="381853"/>
                      <a:pt x="1576647" y="403294"/>
                    </a:cubicBezTo>
                    <a:cubicBezTo>
                      <a:pt x="1576647" y="409892"/>
                      <a:pt x="1574447" y="413557"/>
                      <a:pt x="1564610" y="419299"/>
                    </a:cubicBezTo>
                    <a:cubicBezTo>
                      <a:pt x="1554711" y="425102"/>
                      <a:pt x="1538214" y="430417"/>
                      <a:pt x="1518784" y="433593"/>
                    </a:cubicBezTo>
                    <a:cubicBezTo>
                      <a:pt x="1479924" y="440130"/>
                      <a:pt x="1430004" y="439885"/>
                      <a:pt x="1393344" y="439885"/>
                    </a:cubicBezTo>
                    <a:cubicBezTo>
                      <a:pt x="1391389" y="439946"/>
                      <a:pt x="1389495" y="440374"/>
                      <a:pt x="1387600" y="441046"/>
                    </a:cubicBezTo>
                    <a:cubicBezTo>
                      <a:pt x="1271264" y="479103"/>
                      <a:pt x="1150529" y="514228"/>
                      <a:pt x="1035965" y="571039"/>
                    </a:cubicBezTo>
                    <a:cubicBezTo>
                      <a:pt x="1023134" y="578980"/>
                      <a:pt x="1028450" y="603048"/>
                      <a:pt x="1043419" y="604819"/>
                    </a:cubicBezTo>
                    <a:cubicBezTo>
                      <a:pt x="1134643" y="613921"/>
                      <a:pt x="1193666" y="623390"/>
                      <a:pt x="1226722" y="635729"/>
                    </a:cubicBezTo>
                    <a:cubicBezTo>
                      <a:pt x="1237048" y="639639"/>
                      <a:pt x="1252262" y="647091"/>
                      <a:pt x="1259350" y="659798"/>
                    </a:cubicBezTo>
                    <a:lnTo>
                      <a:pt x="660256" y="659798"/>
                    </a:lnTo>
                    <a:cubicBezTo>
                      <a:pt x="614430" y="659798"/>
                      <a:pt x="547525" y="622168"/>
                      <a:pt x="494734" y="569328"/>
                    </a:cubicBezTo>
                    <a:cubicBezTo>
                      <a:pt x="441881" y="516488"/>
                      <a:pt x="403632" y="449048"/>
                      <a:pt x="403632" y="403233"/>
                    </a:cubicBezTo>
                    <a:cubicBezTo>
                      <a:pt x="403632" y="175319"/>
                      <a:pt x="596650" y="36713"/>
                      <a:pt x="770176" y="36713"/>
                    </a:cubicBezTo>
                    <a:lnTo>
                      <a:pt x="770176" y="36713"/>
                    </a:lnTo>
                    <a:close/>
                    <a:moveTo>
                      <a:pt x="1283240" y="274890"/>
                    </a:moveTo>
                    <a:cubicBezTo>
                      <a:pt x="1283240" y="295171"/>
                      <a:pt x="1299615" y="311542"/>
                      <a:pt x="1319901" y="311542"/>
                    </a:cubicBezTo>
                    <a:cubicBezTo>
                      <a:pt x="1340186" y="311542"/>
                      <a:pt x="1356561" y="295171"/>
                      <a:pt x="1356561" y="274890"/>
                    </a:cubicBezTo>
                    <a:cubicBezTo>
                      <a:pt x="1356561" y="254609"/>
                      <a:pt x="1340186" y="238238"/>
                      <a:pt x="1319901" y="238238"/>
                    </a:cubicBezTo>
                    <a:cubicBezTo>
                      <a:pt x="1299615" y="238238"/>
                      <a:pt x="1283240" y="254609"/>
                      <a:pt x="1283240" y="274890"/>
                    </a:cubicBezTo>
                    <a:close/>
                  </a:path>
                </a:pathLst>
              </a:custGeom>
              <a:solidFill>
                <a:schemeClr val="tx1"/>
              </a:solidFill>
              <a:ln w="0" cap="flat">
                <a:noFill/>
                <a:prstDash val="solid"/>
                <a:miter/>
              </a:ln>
            </p:spPr>
            <p:txBody>
              <a:bodyPr rtlCol="0" anchor="ctr"/>
              <a:lstStyle/>
              <a:p>
                <a:pPr defTabSz="1828756">
                  <a:buClr>
                    <a:srgbClr val="000000"/>
                  </a:buClr>
                  <a:defRPr/>
                </a:pPr>
                <a:endParaRPr lang="fr-FR" sz="2800" kern="0">
                  <a:solidFill>
                    <a:srgbClr val="000000"/>
                  </a:solidFill>
                  <a:latin typeface="Arial"/>
                  <a:cs typeface="Arial"/>
                  <a:sym typeface="Arial"/>
                </a:endParaRPr>
              </a:p>
            </p:txBody>
          </p:sp>
          <p:pic>
            <p:nvPicPr>
              <p:cNvPr id="145" name="Graphique 674" descr="Badge Tick1 avec un remplissage uni">
                <a:extLst>
                  <a:ext uri="{FF2B5EF4-FFF2-40B4-BE49-F238E27FC236}">
                    <a16:creationId xmlns:a16="http://schemas.microsoft.com/office/drawing/2014/main" id="{09B390EE-36B6-8DDF-7930-5E4B2175944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857625" y="1673225"/>
                <a:ext cx="181778" cy="181778"/>
              </a:xfrm>
              <a:prstGeom prst="rect">
                <a:avLst/>
              </a:prstGeom>
            </p:spPr>
          </p:pic>
        </p:grpSp>
      </p:grpSp>
      <p:grpSp>
        <p:nvGrpSpPr>
          <p:cNvPr id="146" name="Groupe 145">
            <a:extLst>
              <a:ext uri="{FF2B5EF4-FFF2-40B4-BE49-F238E27FC236}">
                <a16:creationId xmlns:a16="http://schemas.microsoft.com/office/drawing/2014/main" id="{A0FD00E2-5204-B2A8-2BC4-A243878FB347}"/>
              </a:ext>
            </a:extLst>
          </p:cNvPr>
          <p:cNvGrpSpPr/>
          <p:nvPr/>
        </p:nvGrpSpPr>
        <p:grpSpPr>
          <a:xfrm>
            <a:off x="575363" y="2935804"/>
            <a:ext cx="674738" cy="860336"/>
            <a:chOff x="4295351" y="1927115"/>
            <a:chExt cx="371106" cy="473185"/>
          </a:xfrm>
          <a:effectLst>
            <a:outerShdw blurRad="50800" dist="38100" dir="2700000" algn="tl" rotWithShape="0">
              <a:prstClr val="black">
                <a:alpha val="40000"/>
              </a:prstClr>
            </a:outerShdw>
          </a:effectLst>
        </p:grpSpPr>
        <p:grpSp>
          <p:nvGrpSpPr>
            <p:cNvPr id="147" name="Groupe 146">
              <a:extLst>
                <a:ext uri="{FF2B5EF4-FFF2-40B4-BE49-F238E27FC236}">
                  <a16:creationId xmlns:a16="http://schemas.microsoft.com/office/drawing/2014/main" id="{D2DFFBF3-4813-8914-318A-9C5F69D76DB6}"/>
                </a:ext>
              </a:extLst>
            </p:cNvPr>
            <p:cNvGrpSpPr/>
            <p:nvPr/>
          </p:nvGrpSpPr>
          <p:grpSpPr>
            <a:xfrm>
              <a:off x="4332284" y="1927115"/>
              <a:ext cx="334173" cy="473185"/>
              <a:chOff x="3595684" y="2136665"/>
              <a:chExt cx="334173" cy="473185"/>
            </a:xfrm>
          </p:grpSpPr>
          <p:sp>
            <p:nvSpPr>
              <p:cNvPr id="149" name="Forme libre 148">
                <a:extLst>
                  <a:ext uri="{FF2B5EF4-FFF2-40B4-BE49-F238E27FC236}">
                    <a16:creationId xmlns:a16="http://schemas.microsoft.com/office/drawing/2014/main" id="{74674D8C-5DC5-1E2A-F240-76223C44F0D9}"/>
                  </a:ext>
                </a:extLst>
              </p:cNvPr>
              <p:cNvSpPr/>
              <p:nvPr/>
            </p:nvSpPr>
            <p:spPr>
              <a:xfrm>
                <a:off x="3595684" y="2136665"/>
                <a:ext cx="334173" cy="473185"/>
              </a:xfrm>
              <a:custGeom>
                <a:avLst/>
                <a:gdLst>
                  <a:gd name="connsiteX0" fmla="*/ 1059794 w 1202892"/>
                  <a:gd name="connsiteY0" fmla="*/ 844218 h 1703280"/>
                  <a:gd name="connsiteX1" fmla="*/ 916574 w 1202892"/>
                  <a:gd name="connsiteY1" fmla="*/ 987406 h 1703280"/>
                  <a:gd name="connsiteX2" fmla="*/ 916574 w 1202892"/>
                  <a:gd name="connsiteY2" fmla="*/ 1388256 h 1703280"/>
                  <a:gd name="connsiteX3" fmla="*/ 658789 w 1202892"/>
                  <a:gd name="connsiteY3" fmla="*/ 1645981 h 1703280"/>
                  <a:gd name="connsiteX4" fmla="*/ 401005 w 1202892"/>
                  <a:gd name="connsiteY4" fmla="*/ 1388256 h 1703280"/>
                  <a:gd name="connsiteX5" fmla="*/ 401005 w 1202892"/>
                  <a:gd name="connsiteY5" fmla="*/ 1359607 h 1703280"/>
                  <a:gd name="connsiteX6" fmla="*/ 486913 w 1202892"/>
                  <a:gd name="connsiteY6" fmla="*/ 1359607 h 1703280"/>
                  <a:gd name="connsiteX7" fmla="*/ 507198 w 1202892"/>
                  <a:gd name="connsiteY7" fmla="*/ 1351238 h 1703280"/>
                  <a:gd name="connsiteX8" fmla="*/ 515569 w 1202892"/>
                  <a:gd name="connsiteY8" fmla="*/ 1330957 h 1703280"/>
                  <a:gd name="connsiteX9" fmla="*/ 515569 w 1202892"/>
                  <a:gd name="connsiteY9" fmla="*/ 1187770 h 1703280"/>
                  <a:gd name="connsiteX10" fmla="*/ 544225 w 1202892"/>
                  <a:gd name="connsiteY10" fmla="*/ 1187770 h 1703280"/>
                  <a:gd name="connsiteX11" fmla="*/ 744697 w 1202892"/>
                  <a:gd name="connsiteY11" fmla="*/ 987344 h 1703280"/>
                  <a:gd name="connsiteX12" fmla="*/ 744697 w 1202892"/>
                  <a:gd name="connsiteY12" fmla="*/ 357418 h 1703280"/>
                  <a:gd name="connsiteX13" fmla="*/ 544225 w 1202892"/>
                  <a:gd name="connsiteY13" fmla="*/ 156993 h 1703280"/>
                  <a:gd name="connsiteX14" fmla="*/ 401005 w 1202892"/>
                  <a:gd name="connsiteY14" fmla="*/ 156993 h 1703280"/>
                  <a:gd name="connsiteX15" fmla="*/ 401005 w 1202892"/>
                  <a:gd name="connsiteY15" fmla="*/ 28650 h 1703280"/>
                  <a:gd name="connsiteX16" fmla="*/ 372349 w 1202892"/>
                  <a:gd name="connsiteY16" fmla="*/ 0 h 1703280"/>
                  <a:gd name="connsiteX17" fmla="*/ 343692 w 1202892"/>
                  <a:gd name="connsiteY17" fmla="*/ 28650 h 1703280"/>
                  <a:gd name="connsiteX18" fmla="*/ 343692 w 1202892"/>
                  <a:gd name="connsiteY18" fmla="*/ 156993 h 1703280"/>
                  <a:gd name="connsiteX19" fmla="*/ 200472 w 1202892"/>
                  <a:gd name="connsiteY19" fmla="*/ 156993 h 1703280"/>
                  <a:gd name="connsiteX20" fmla="*/ 733 w 1202892"/>
                  <a:gd name="connsiteY20" fmla="*/ 341169 h 1703280"/>
                  <a:gd name="connsiteX21" fmla="*/ 0 w 1202892"/>
                  <a:gd name="connsiteY21" fmla="*/ 347461 h 1703280"/>
                  <a:gd name="connsiteX22" fmla="*/ 0 w 1202892"/>
                  <a:gd name="connsiteY22" fmla="*/ 987406 h 1703280"/>
                  <a:gd name="connsiteX23" fmla="*/ 200472 w 1202892"/>
                  <a:gd name="connsiteY23" fmla="*/ 1187831 h 1703280"/>
                  <a:gd name="connsiteX24" fmla="*/ 229128 w 1202892"/>
                  <a:gd name="connsiteY24" fmla="*/ 1187831 h 1703280"/>
                  <a:gd name="connsiteX25" fmla="*/ 229128 w 1202892"/>
                  <a:gd name="connsiteY25" fmla="*/ 1331018 h 1703280"/>
                  <a:gd name="connsiteX26" fmla="*/ 237499 w 1202892"/>
                  <a:gd name="connsiteY26" fmla="*/ 1351299 h 1703280"/>
                  <a:gd name="connsiteX27" fmla="*/ 257784 w 1202892"/>
                  <a:gd name="connsiteY27" fmla="*/ 1359668 h 1703280"/>
                  <a:gd name="connsiteX28" fmla="*/ 343692 w 1202892"/>
                  <a:gd name="connsiteY28" fmla="*/ 1359668 h 1703280"/>
                  <a:gd name="connsiteX29" fmla="*/ 343692 w 1202892"/>
                  <a:gd name="connsiteY29" fmla="*/ 1388318 h 1703280"/>
                  <a:gd name="connsiteX30" fmla="*/ 501210 w 1202892"/>
                  <a:gd name="connsiteY30" fmla="*/ 1661131 h 1703280"/>
                  <a:gd name="connsiteX31" fmla="*/ 816246 w 1202892"/>
                  <a:gd name="connsiteY31" fmla="*/ 1661131 h 1703280"/>
                  <a:gd name="connsiteX32" fmla="*/ 973764 w 1202892"/>
                  <a:gd name="connsiteY32" fmla="*/ 1388318 h 1703280"/>
                  <a:gd name="connsiteX33" fmla="*/ 973764 w 1202892"/>
                  <a:gd name="connsiteY33" fmla="*/ 987467 h 1703280"/>
                  <a:gd name="connsiteX34" fmla="*/ 1059672 w 1202892"/>
                  <a:gd name="connsiteY34" fmla="*/ 901579 h 1703280"/>
                  <a:gd name="connsiteX35" fmla="*/ 1145580 w 1202892"/>
                  <a:gd name="connsiteY35" fmla="*/ 987467 h 1703280"/>
                  <a:gd name="connsiteX36" fmla="*/ 1145580 w 1202892"/>
                  <a:gd name="connsiteY36" fmla="*/ 1073355 h 1703280"/>
                  <a:gd name="connsiteX37" fmla="*/ 1174236 w 1202892"/>
                  <a:gd name="connsiteY37" fmla="*/ 1102004 h 1703280"/>
                  <a:gd name="connsiteX38" fmla="*/ 1202893 w 1202892"/>
                  <a:gd name="connsiteY38" fmla="*/ 1073355 h 1703280"/>
                  <a:gd name="connsiteX39" fmla="*/ 1202893 w 1202892"/>
                  <a:gd name="connsiteY39" fmla="*/ 987467 h 1703280"/>
                  <a:gd name="connsiteX40" fmla="*/ 1059672 w 1202892"/>
                  <a:gd name="connsiteY40" fmla="*/ 844279 h 1703280"/>
                  <a:gd name="connsiteX41" fmla="*/ 200533 w 1202892"/>
                  <a:gd name="connsiteY41" fmla="*/ 1130593 h 1703280"/>
                  <a:gd name="connsiteX42" fmla="*/ 57313 w 1202892"/>
                  <a:gd name="connsiteY42" fmla="*/ 987406 h 1703280"/>
                  <a:gd name="connsiteX43" fmla="*/ 57313 w 1202892"/>
                  <a:gd name="connsiteY43" fmla="*/ 901518 h 1703280"/>
                  <a:gd name="connsiteX44" fmla="*/ 544225 w 1202892"/>
                  <a:gd name="connsiteY44" fmla="*/ 901518 h 1703280"/>
                  <a:gd name="connsiteX45" fmla="*/ 572882 w 1202892"/>
                  <a:gd name="connsiteY45" fmla="*/ 872868 h 1703280"/>
                  <a:gd name="connsiteX46" fmla="*/ 544225 w 1202892"/>
                  <a:gd name="connsiteY46" fmla="*/ 844218 h 1703280"/>
                  <a:gd name="connsiteX47" fmla="*/ 57313 w 1202892"/>
                  <a:gd name="connsiteY47" fmla="*/ 844218 h 1703280"/>
                  <a:gd name="connsiteX48" fmla="*/ 57313 w 1202892"/>
                  <a:gd name="connsiteY48" fmla="*/ 357418 h 1703280"/>
                  <a:gd name="connsiteX49" fmla="*/ 200533 w 1202892"/>
                  <a:gd name="connsiteY49" fmla="*/ 214231 h 1703280"/>
                  <a:gd name="connsiteX50" fmla="*/ 544225 w 1202892"/>
                  <a:gd name="connsiteY50" fmla="*/ 214231 h 1703280"/>
                  <a:gd name="connsiteX51" fmla="*/ 687446 w 1202892"/>
                  <a:gd name="connsiteY51" fmla="*/ 357418 h 1703280"/>
                  <a:gd name="connsiteX52" fmla="*/ 687446 w 1202892"/>
                  <a:gd name="connsiteY52" fmla="*/ 987344 h 1703280"/>
                  <a:gd name="connsiteX53" fmla="*/ 544225 w 1202892"/>
                  <a:gd name="connsiteY53" fmla="*/ 1130532 h 1703280"/>
                  <a:gd name="connsiteX54" fmla="*/ 200533 w 1202892"/>
                  <a:gd name="connsiteY54" fmla="*/ 1130532 h 1703280"/>
                  <a:gd name="connsiteX55" fmla="*/ 286441 w 1202892"/>
                  <a:gd name="connsiteY55" fmla="*/ 1302369 h 1703280"/>
                  <a:gd name="connsiteX56" fmla="*/ 286441 w 1202892"/>
                  <a:gd name="connsiteY56" fmla="*/ 1187831 h 1703280"/>
                  <a:gd name="connsiteX57" fmla="*/ 458256 w 1202892"/>
                  <a:gd name="connsiteY57" fmla="*/ 1187831 h 1703280"/>
                  <a:gd name="connsiteX58" fmla="*/ 458256 w 1202892"/>
                  <a:gd name="connsiteY58" fmla="*/ 1302369 h 1703280"/>
                  <a:gd name="connsiteX59" fmla="*/ 286441 w 1202892"/>
                  <a:gd name="connsiteY59" fmla="*/ 1302369 h 1703280"/>
                  <a:gd name="connsiteX0" fmla="*/ 1059794 w 1202892"/>
                  <a:gd name="connsiteY0" fmla="*/ 844218 h 1703280"/>
                  <a:gd name="connsiteX1" fmla="*/ 916574 w 1202892"/>
                  <a:gd name="connsiteY1" fmla="*/ 987406 h 1703280"/>
                  <a:gd name="connsiteX2" fmla="*/ 916574 w 1202892"/>
                  <a:gd name="connsiteY2" fmla="*/ 1388256 h 1703280"/>
                  <a:gd name="connsiteX3" fmla="*/ 658789 w 1202892"/>
                  <a:gd name="connsiteY3" fmla="*/ 1645981 h 1703280"/>
                  <a:gd name="connsiteX4" fmla="*/ 401005 w 1202892"/>
                  <a:gd name="connsiteY4" fmla="*/ 1388256 h 1703280"/>
                  <a:gd name="connsiteX5" fmla="*/ 401005 w 1202892"/>
                  <a:gd name="connsiteY5" fmla="*/ 1359607 h 1703280"/>
                  <a:gd name="connsiteX6" fmla="*/ 486913 w 1202892"/>
                  <a:gd name="connsiteY6" fmla="*/ 1359607 h 1703280"/>
                  <a:gd name="connsiteX7" fmla="*/ 507198 w 1202892"/>
                  <a:gd name="connsiteY7" fmla="*/ 1351238 h 1703280"/>
                  <a:gd name="connsiteX8" fmla="*/ 515569 w 1202892"/>
                  <a:gd name="connsiteY8" fmla="*/ 1330957 h 1703280"/>
                  <a:gd name="connsiteX9" fmla="*/ 515569 w 1202892"/>
                  <a:gd name="connsiteY9" fmla="*/ 1187770 h 1703280"/>
                  <a:gd name="connsiteX10" fmla="*/ 544225 w 1202892"/>
                  <a:gd name="connsiteY10" fmla="*/ 1187770 h 1703280"/>
                  <a:gd name="connsiteX11" fmla="*/ 744697 w 1202892"/>
                  <a:gd name="connsiteY11" fmla="*/ 987344 h 1703280"/>
                  <a:gd name="connsiteX12" fmla="*/ 744697 w 1202892"/>
                  <a:gd name="connsiteY12" fmla="*/ 357418 h 1703280"/>
                  <a:gd name="connsiteX13" fmla="*/ 544225 w 1202892"/>
                  <a:gd name="connsiteY13" fmla="*/ 156993 h 1703280"/>
                  <a:gd name="connsiteX14" fmla="*/ 401005 w 1202892"/>
                  <a:gd name="connsiteY14" fmla="*/ 156993 h 1703280"/>
                  <a:gd name="connsiteX15" fmla="*/ 401005 w 1202892"/>
                  <a:gd name="connsiteY15" fmla="*/ 28650 h 1703280"/>
                  <a:gd name="connsiteX16" fmla="*/ 372349 w 1202892"/>
                  <a:gd name="connsiteY16" fmla="*/ 0 h 1703280"/>
                  <a:gd name="connsiteX17" fmla="*/ 343692 w 1202892"/>
                  <a:gd name="connsiteY17" fmla="*/ 28650 h 1703280"/>
                  <a:gd name="connsiteX18" fmla="*/ 343692 w 1202892"/>
                  <a:gd name="connsiteY18" fmla="*/ 156993 h 1703280"/>
                  <a:gd name="connsiteX19" fmla="*/ 200472 w 1202892"/>
                  <a:gd name="connsiteY19" fmla="*/ 156993 h 1703280"/>
                  <a:gd name="connsiteX20" fmla="*/ 733 w 1202892"/>
                  <a:gd name="connsiteY20" fmla="*/ 341169 h 1703280"/>
                  <a:gd name="connsiteX21" fmla="*/ 0 w 1202892"/>
                  <a:gd name="connsiteY21" fmla="*/ 347461 h 1703280"/>
                  <a:gd name="connsiteX22" fmla="*/ 0 w 1202892"/>
                  <a:gd name="connsiteY22" fmla="*/ 987406 h 1703280"/>
                  <a:gd name="connsiteX23" fmla="*/ 200472 w 1202892"/>
                  <a:gd name="connsiteY23" fmla="*/ 1187831 h 1703280"/>
                  <a:gd name="connsiteX24" fmla="*/ 229128 w 1202892"/>
                  <a:gd name="connsiteY24" fmla="*/ 1187831 h 1703280"/>
                  <a:gd name="connsiteX25" fmla="*/ 229128 w 1202892"/>
                  <a:gd name="connsiteY25" fmla="*/ 1331018 h 1703280"/>
                  <a:gd name="connsiteX26" fmla="*/ 237499 w 1202892"/>
                  <a:gd name="connsiteY26" fmla="*/ 1351299 h 1703280"/>
                  <a:gd name="connsiteX27" fmla="*/ 257784 w 1202892"/>
                  <a:gd name="connsiteY27" fmla="*/ 1359668 h 1703280"/>
                  <a:gd name="connsiteX28" fmla="*/ 343692 w 1202892"/>
                  <a:gd name="connsiteY28" fmla="*/ 1359668 h 1703280"/>
                  <a:gd name="connsiteX29" fmla="*/ 343692 w 1202892"/>
                  <a:gd name="connsiteY29" fmla="*/ 1388318 h 1703280"/>
                  <a:gd name="connsiteX30" fmla="*/ 501210 w 1202892"/>
                  <a:gd name="connsiteY30" fmla="*/ 1661131 h 1703280"/>
                  <a:gd name="connsiteX31" fmla="*/ 816246 w 1202892"/>
                  <a:gd name="connsiteY31" fmla="*/ 1661131 h 1703280"/>
                  <a:gd name="connsiteX32" fmla="*/ 973764 w 1202892"/>
                  <a:gd name="connsiteY32" fmla="*/ 1388318 h 1703280"/>
                  <a:gd name="connsiteX33" fmla="*/ 973764 w 1202892"/>
                  <a:gd name="connsiteY33" fmla="*/ 987467 h 1703280"/>
                  <a:gd name="connsiteX34" fmla="*/ 1059672 w 1202892"/>
                  <a:gd name="connsiteY34" fmla="*/ 901579 h 1703280"/>
                  <a:gd name="connsiteX35" fmla="*/ 1145580 w 1202892"/>
                  <a:gd name="connsiteY35" fmla="*/ 987467 h 1703280"/>
                  <a:gd name="connsiteX36" fmla="*/ 1145580 w 1202892"/>
                  <a:gd name="connsiteY36" fmla="*/ 1073355 h 1703280"/>
                  <a:gd name="connsiteX37" fmla="*/ 1174236 w 1202892"/>
                  <a:gd name="connsiteY37" fmla="*/ 1102004 h 1703280"/>
                  <a:gd name="connsiteX38" fmla="*/ 1202893 w 1202892"/>
                  <a:gd name="connsiteY38" fmla="*/ 1073355 h 1703280"/>
                  <a:gd name="connsiteX39" fmla="*/ 1202893 w 1202892"/>
                  <a:gd name="connsiteY39" fmla="*/ 987467 h 1703280"/>
                  <a:gd name="connsiteX40" fmla="*/ 1059672 w 1202892"/>
                  <a:gd name="connsiteY40" fmla="*/ 844279 h 1703280"/>
                  <a:gd name="connsiteX41" fmla="*/ 1059794 w 1202892"/>
                  <a:gd name="connsiteY41" fmla="*/ 844218 h 1703280"/>
                  <a:gd name="connsiteX42" fmla="*/ 200533 w 1202892"/>
                  <a:gd name="connsiteY42" fmla="*/ 1130593 h 1703280"/>
                  <a:gd name="connsiteX43" fmla="*/ 57313 w 1202892"/>
                  <a:gd name="connsiteY43" fmla="*/ 987406 h 1703280"/>
                  <a:gd name="connsiteX44" fmla="*/ 57313 w 1202892"/>
                  <a:gd name="connsiteY44" fmla="*/ 901518 h 1703280"/>
                  <a:gd name="connsiteX45" fmla="*/ 544225 w 1202892"/>
                  <a:gd name="connsiteY45" fmla="*/ 901518 h 1703280"/>
                  <a:gd name="connsiteX46" fmla="*/ 572882 w 1202892"/>
                  <a:gd name="connsiteY46" fmla="*/ 872868 h 1703280"/>
                  <a:gd name="connsiteX47" fmla="*/ 57313 w 1202892"/>
                  <a:gd name="connsiteY47" fmla="*/ 844218 h 1703280"/>
                  <a:gd name="connsiteX48" fmla="*/ 57313 w 1202892"/>
                  <a:gd name="connsiteY48" fmla="*/ 357418 h 1703280"/>
                  <a:gd name="connsiteX49" fmla="*/ 200533 w 1202892"/>
                  <a:gd name="connsiteY49" fmla="*/ 214231 h 1703280"/>
                  <a:gd name="connsiteX50" fmla="*/ 544225 w 1202892"/>
                  <a:gd name="connsiteY50" fmla="*/ 214231 h 1703280"/>
                  <a:gd name="connsiteX51" fmla="*/ 687446 w 1202892"/>
                  <a:gd name="connsiteY51" fmla="*/ 357418 h 1703280"/>
                  <a:gd name="connsiteX52" fmla="*/ 687446 w 1202892"/>
                  <a:gd name="connsiteY52" fmla="*/ 987344 h 1703280"/>
                  <a:gd name="connsiteX53" fmla="*/ 544225 w 1202892"/>
                  <a:gd name="connsiteY53" fmla="*/ 1130532 h 1703280"/>
                  <a:gd name="connsiteX54" fmla="*/ 200533 w 1202892"/>
                  <a:gd name="connsiteY54" fmla="*/ 1130532 h 1703280"/>
                  <a:gd name="connsiteX55" fmla="*/ 200533 w 1202892"/>
                  <a:gd name="connsiteY55" fmla="*/ 1130593 h 1703280"/>
                  <a:gd name="connsiteX56" fmla="*/ 286441 w 1202892"/>
                  <a:gd name="connsiteY56" fmla="*/ 1302369 h 1703280"/>
                  <a:gd name="connsiteX57" fmla="*/ 286441 w 1202892"/>
                  <a:gd name="connsiteY57" fmla="*/ 1187831 h 1703280"/>
                  <a:gd name="connsiteX58" fmla="*/ 458256 w 1202892"/>
                  <a:gd name="connsiteY58" fmla="*/ 1187831 h 1703280"/>
                  <a:gd name="connsiteX59" fmla="*/ 458256 w 1202892"/>
                  <a:gd name="connsiteY59" fmla="*/ 1302369 h 1703280"/>
                  <a:gd name="connsiteX60" fmla="*/ 286441 w 1202892"/>
                  <a:gd name="connsiteY60" fmla="*/ 1302369 h 1703280"/>
                  <a:gd name="connsiteX0" fmla="*/ 1059794 w 1202892"/>
                  <a:gd name="connsiteY0" fmla="*/ 844218 h 1703280"/>
                  <a:gd name="connsiteX1" fmla="*/ 916574 w 1202892"/>
                  <a:gd name="connsiteY1" fmla="*/ 987406 h 1703280"/>
                  <a:gd name="connsiteX2" fmla="*/ 916574 w 1202892"/>
                  <a:gd name="connsiteY2" fmla="*/ 1388256 h 1703280"/>
                  <a:gd name="connsiteX3" fmla="*/ 658789 w 1202892"/>
                  <a:gd name="connsiteY3" fmla="*/ 1645981 h 1703280"/>
                  <a:gd name="connsiteX4" fmla="*/ 401005 w 1202892"/>
                  <a:gd name="connsiteY4" fmla="*/ 1388256 h 1703280"/>
                  <a:gd name="connsiteX5" fmla="*/ 401005 w 1202892"/>
                  <a:gd name="connsiteY5" fmla="*/ 1359607 h 1703280"/>
                  <a:gd name="connsiteX6" fmla="*/ 486913 w 1202892"/>
                  <a:gd name="connsiteY6" fmla="*/ 1359607 h 1703280"/>
                  <a:gd name="connsiteX7" fmla="*/ 507198 w 1202892"/>
                  <a:gd name="connsiteY7" fmla="*/ 1351238 h 1703280"/>
                  <a:gd name="connsiteX8" fmla="*/ 515569 w 1202892"/>
                  <a:gd name="connsiteY8" fmla="*/ 1330957 h 1703280"/>
                  <a:gd name="connsiteX9" fmla="*/ 515569 w 1202892"/>
                  <a:gd name="connsiteY9" fmla="*/ 1187770 h 1703280"/>
                  <a:gd name="connsiteX10" fmla="*/ 544225 w 1202892"/>
                  <a:gd name="connsiteY10" fmla="*/ 1187770 h 1703280"/>
                  <a:gd name="connsiteX11" fmla="*/ 744697 w 1202892"/>
                  <a:gd name="connsiteY11" fmla="*/ 987344 h 1703280"/>
                  <a:gd name="connsiteX12" fmla="*/ 744697 w 1202892"/>
                  <a:gd name="connsiteY12" fmla="*/ 357418 h 1703280"/>
                  <a:gd name="connsiteX13" fmla="*/ 544225 w 1202892"/>
                  <a:gd name="connsiteY13" fmla="*/ 156993 h 1703280"/>
                  <a:gd name="connsiteX14" fmla="*/ 401005 w 1202892"/>
                  <a:gd name="connsiteY14" fmla="*/ 156993 h 1703280"/>
                  <a:gd name="connsiteX15" fmla="*/ 401005 w 1202892"/>
                  <a:gd name="connsiteY15" fmla="*/ 28650 h 1703280"/>
                  <a:gd name="connsiteX16" fmla="*/ 372349 w 1202892"/>
                  <a:gd name="connsiteY16" fmla="*/ 0 h 1703280"/>
                  <a:gd name="connsiteX17" fmla="*/ 343692 w 1202892"/>
                  <a:gd name="connsiteY17" fmla="*/ 28650 h 1703280"/>
                  <a:gd name="connsiteX18" fmla="*/ 343692 w 1202892"/>
                  <a:gd name="connsiteY18" fmla="*/ 156993 h 1703280"/>
                  <a:gd name="connsiteX19" fmla="*/ 200472 w 1202892"/>
                  <a:gd name="connsiteY19" fmla="*/ 156993 h 1703280"/>
                  <a:gd name="connsiteX20" fmla="*/ 733 w 1202892"/>
                  <a:gd name="connsiteY20" fmla="*/ 341169 h 1703280"/>
                  <a:gd name="connsiteX21" fmla="*/ 0 w 1202892"/>
                  <a:gd name="connsiteY21" fmla="*/ 347461 h 1703280"/>
                  <a:gd name="connsiteX22" fmla="*/ 0 w 1202892"/>
                  <a:gd name="connsiteY22" fmla="*/ 987406 h 1703280"/>
                  <a:gd name="connsiteX23" fmla="*/ 200472 w 1202892"/>
                  <a:gd name="connsiteY23" fmla="*/ 1187831 h 1703280"/>
                  <a:gd name="connsiteX24" fmla="*/ 229128 w 1202892"/>
                  <a:gd name="connsiteY24" fmla="*/ 1187831 h 1703280"/>
                  <a:gd name="connsiteX25" fmla="*/ 229128 w 1202892"/>
                  <a:gd name="connsiteY25" fmla="*/ 1331018 h 1703280"/>
                  <a:gd name="connsiteX26" fmla="*/ 237499 w 1202892"/>
                  <a:gd name="connsiteY26" fmla="*/ 1351299 h 1703280"/>
                  <a:gd name="connsiteX27" fmla="*/ 257784 w 1202892"/>
                  <a:gd name="connsiteY27" fmla="*/ 1359668 h 1703280"/>
                  <a:gd name="connsiteX28" fmla="*/ 343692 w 1202892"/>
                  <a:gd name="connsiteY28" fmla="*/ 1359668 h 1703280"/>
                  <a:gd name="connsiteX29" fmla="*/ 343692 w 1202892"/>
                  <a:gd name="connsiteY29" fmla="*/ 1388318 h 1703280"/>
                  <a:gd name="connsiteX30" fmla="*/ 501210 w 1202892"/>
                  <a:gd name="connsiteY30" fmla="*/ 1661131 h 1703280"/>
                  <a:gd name="connsiteX31" fmla="*/ 816246 w 1202892"/>
                  <a:gd name="connsiteY31" fmla="*/ 1661131 h 1703280"/>
                  <a:gd name="connsiteX32" fmla="*/ 973764 w 1202892"/>
                  <a:gd name="connsiteY32" fmla="*/ 1388318 h 1703280"/>
                  <a:gd name="connsiteX33" fmla="*/ 973764 w 1202892"/>
                  <a:gd name="connsiteY33" fmla="*/ 987467 h 1703280"/>
                  <a:gd name="connsiteX34" fmla="*/ 1059672 w 1202892"/>
                  <a:gd name="connsiteY34" fmla="*/ 901579 h 1703280"/>
                  <a:gd name="connsiteX35" fmla="*/ 1145580 w 1202892"/>
                  <a:gd name="connsiteY35" fmla="*/ 987467 h 1703280"/>
                  <a:gd name="connsiteX36" fmla="*/ 1145580 w 1202892"/>
                  <a:gd name="connsiteY36" fmla="*/ 1073355 h 1703280"/>
                  <a:gd name="connsiteX37" fmla="*/ 1174236 w 1202892"/>
                  <a:gd name="connsiteY37" fmla="*/ 1102004 h 1703280"/>
                  <a:gd name="connsiteX38" fmla="*/ 1202893 w 1202892"/>
                  <a:gd name="connsiteY38" fmla="*/ 1073355 h 1703280"/>
                  <a:gd name="connsiteX39" fmla="*/ 1202893 w 1202892"/>
                  <a:gd name="connsiteY39" fmla="*/ 987467 h 1703280"/>
                  <a:gd name="connsiteX40" fmla="*/ 1059672 w 1202892"/>
                  <a:gd name="connsiteY40" fmla="*/ 844279 h 1703280"/>
                  <a:gd name="connsiteX41" fmla="*/ 1059794 w 1202892"/>
                  <a:gd name="connsiteY41" fmla="*/ 844218 h 1703280"/>
                  <a:gd name="connsiteX42" fmla="*/ 200533 w 1202892"/>
                  <a:gd name="connsiteY42" fmla="*/ 1130593 h 1703280"/>
                  <a:gd name="connsiteX43" fmla="*/ 57313 w 1202892"/>
                  <a:gd name="connsiteY43" fmla="*/ 987406 h 1703280"/>
                  <a:gd name="connsiteX44" fmla="*/ 57313 w 1202892"/>
                  <a:gd name="connsiteY44" fmla="*/ 901518 h 1703280"/>
                  <a:gd name="connsiteX45" fmla="*/ 544225 w 1202892"/>
                  <a:gd name="connsiteY45" fmla="*/ 901518 h 1703280"/>
                  <a:gd name="connsiteX46" fmla="*/ 57313 w 1202892"/>
                  <a:gd name="connsiteY46" fmla="*/ 844218 h 1703280"/>
                  <a:gd name="connsiteX47" fmla="*/ 57313 w 1202892"/>
                  <a:gd name="connsiteY47" fmla="*/ 357418 h 1703280"/>
                  <a:gd name="connsiteX48" fmla="*/ 200533 w 1202892"/>
                  <a:gd name="connsiteY48" fmla="*/ 214231 h 1703280"/>
                  <a:gd name="connsiteX49" fmla="*/ 544225 w 1202892"/>
                  <a:gd name="connsiteY49" fmla="*/ 214231 h 1703280"/>
                  <a:gd name="connsiteX50" fmla="*/ 687446 w 1202892"/>
                  <a:gd name="connsiteY50" fmla="*/ 357418 h 1703280"/>
                  <a:gd name="connsiteX51" fmla="*/ 687446 w 1202892"/>
                  <a:gd name="connsiteY51" fmla="*/ 987344 h 1703280"/>
                  <a:gd name="connsiteX52" fmla="*/ 544225 w 1202892"/>
                  <a:gd name="connsiteY52" fmla="*/ 1130532 h 1703280"/>
                  <a:gd name="connsiteX53" fmla="*/ 200533 w 1202892"/>
                  <a:gd name="connsiteY53" fmla="*/ 1130532 h 1703280"/>
                  <a:gd name="connsiteX54" fmla="*/ 200533 w 1202892"/>
                  <a:gd name="connsiteY54" fmla="*/ 1130593 h 1703280"/>
                  <a:gd name="connsiteX55" fmla="*/ 286441 w 1202892"/>
                  <a:gd name="connsiteY55" fmla="*/ 1302369 h 1703280"/>
                  <a:gd name="connsiteX56" fmla="*/ 286441 w 1202892"/>
                  <a:gd name="connsiteY56" fmla="*/ 1187831 h 1703280"/>
                  <a:gd name="connsiteX57" fmla="*/ 458256 w 1202892"/>
                  <a:gd name="connsiteY57" fmla="*/ 1187831 h 1703280"/>
                  <a:gd name="connsiteX58" fmla="*/ 458256 w 1202892"/>
                  <a:gd name="connsiteY58" fmla="*/ 1302369 h 1703280"/>
                  <a:gd name="connsiteX59" fmla="*/ 286441 w 1202892"/>
                  <a:gd name="connsiteY59" fmla="*/ 1302369 h 1703280"/>
                  <a:gd name="connsiteX0" fmla="*/ 1059794 w 1202892"/>
                  <a:gd name="connsiteY0" fmla="*/ 844218 h 1703280"/>
                  <a:gd name="connsiteX1" fmla="*/ 916574 w 1202892"/>
                  <a:gd name="connsiteY1" fmla="*/ 987406 h 1703280"/>
                  <a:gd name="connsiteX2" fmla="*/ 916574 w 1202892"/>
                  <a:gd name="connsiteY2" fmla="*/ 1388256 h 1703280"/>
                  <a:gd name="connsiteX3" fmla="*/ 658789 w 1202892"/>
                  <a:gd name="connsiteY3" fmla="*/ 1645981 h 1703280"/>
                  <a:gd name="connsiteX4" fmla="*/ 401005 w 1202892"/>
                  <a:gd name="connsiteY4" fmla="*/ 1388256 h 1703280"/>
                  <a:gd name="connsiteX5" fmla="*/ 401005 w 1202892"/>
                  <a:gd name="connsiteY5" fmla="*/ 1359607 h 1703280"/>
                  <a:gd name="connsiteX6" fmla="*/ 486913 w 1202892"/>
                  <a:gd name="connsiteY6" fmla="*/ 1359607 h 1703280"/>
                  <a:gd name="connsiteX7" fmla="*/ 507198 w 1202892"/>
                  <a:gd name="connsiteY7" fmla="*/ 1351238 h 1703280"/>
                  <a:gd name="connsiteX8" fmla="*/ 515569 w 1202892"/>
                  <a:gd name="connsiteY8" fmla="*/ 1330957 h 1703280"/>
                  <a:gd name="connsiteX9" fmla="*/ 515569 w 1202892"/>
                  <a:gd name="connsiteY9" fmla="*/ 1187770 h 1703280"/>
                  <a:gd name="connsiteX10" fmla="*/ 544225 w 1202892"/>
                  <a:gd name="connsiteY10" fmla="*/ 1187770 h 1703280"/>
                  <a:gd name="connsiteX11" fmla="*/ 744697 w 1202892"/>
                  <a:gd name="connsiteY11" fmla="*/ 987344 h 1703280"/>
                  <a:gd name="connsiteX12" fmla="*/ 744697 w 1202892"/>
                  <a:gd name="connsiteY12" fmla="*/ 357418 h 1703280"/>
                  <a:gd name="connsiteX13" fmla="*/ 544225 w 1202892"/>
                  <a:gd name="connsiteY13" fmla="*/ 156993 h 1703280"/>
                  <a:gd name="connsiteX14" fmla="*/ 401005 w 1202892"/>
                  <a:gd name="connsiteY14" fmla="*/ 156993 h 1703280"/>
                  <a:gd name="connsiteX15" fmla="*/ 401005 w 1202892"/>
                  <a:gd name="connsiteY15" fmla="*/ 28650 h 1703280"/>
                  <a:gd name="connsiteX16" fmla="*/ 372349 w 1202892"/>
                  <a:gd name="connsiteY16" fmla="*/ 0 h 1703280"/>
                  <a:gd name="connsiteX17" fmla="*/ 343692 w 1202892"/>
                  <a:gd name="connsiteY17" fmla="*/ 28650 h 1703280"/>
                  <a:gd name="connsiteX18" fmla="*/ 343692 w 1202892"/>
                  <a:gd name="connsiteY18" fmla="*/ 156993 h 1703280"/>
                  <a:gd name="connsiteX19" fmla="*/ 200472 w 1202892"/>
                  <a:gd name="connsiteY19" fmla="*/ 156993 h 1703280"/>
                  <a:gd name="connsiteX20" fmla="*/ 733 w 1202892"/>
                  <a:gd name="connsiteY20" fmla="*/ 341169 h 1703280"/>
                  <a:gd name="connsiteX21" fmla="*/ 0 w 1202892"/>
                  <a:gd name="connsiteY21" fmla="*/ 347461 h 1703280"/>
                  <a:gd name="connsiteX22" fmla="*/ 0 w 1202892"/>
                  <a:gd name="connsiteY22" fmla="*/ 987406 h 1703280"/>
                  <a:gd name="connsiteX23" fmla="*/ 200472 w 1202892"/>
                  <a:gd name="connsiteY23" fmla="*/ 1187831 h 1703280"/>
                  <a:gd name="connsiteX24" fmla="*/ 229128 w 1202892"/>
                  <a:gd name="connsiteY24" fmla="*/ 1187831 h 1703280"/>
                  <a:gd name="connsiteX25" fmla="*/ 229128 w 1202892"/>
                  <a:gd name="connsiteY25" fmla="*/ 1331018 h 1703280"/>
                  <a:gd name="connsiteX26" fmla="*/ 237499 w 1202892"/>
                  <a:gd name="connsiteY26" fmla="*/ 1351299 h 1703280"/>
                  <a:gd name="connsiteX27" fmla="*/ 257784 w 1202892"/>
                  <a:gd name="connsiteY27" fmla="*/ 1359668 h 1703280"/>
                  <a:gd name="connsiteX28" fmla="*/ 343692 w 1202892"/>
                  <a:gd name="connsiteY28" fmla="*/ 1359668 h 1703280"/>
                  <a:gd name="connsiteX29" fmla="*/ 343692 w 1202892"/>
                  <a:gd name="connsiteY29" fmla="*/ 1388318 h 1703280"/>
                  <a:gd name="connsiteX30" fmla="*/ 501210 w 1202892"/>
                  <a:gd name="connsiteY30" fmla="*/ 1661131 h 1703280"/>
                  <a:gd name="connsiteX31" fmla="*/ 816246 w 1202892"/>
                  <a:gd name="connsiteY31" fmla="*/ 1661131 h 1703280"/>
                  <a:gd name="connsiteX32" fmla="*/ 973764 w 1202892"/>
                  <a:gd name="connsiteY32" fmla="*/ 1388318 h 1703280"/>
                  <a:gd name="connsiteX33" fmla="*/ 973764 w 1202892"/>
                  <a:gd name="connsiteY33" fmla="*/ 987467 h 1703280"/>
                  <a:gd name="connsiteX34" fmla="*/ 1059672 w 1202892"/>
                  <a:gd name="connsiteY34" fmla="*/ 901579 h 1703280"/>
                  <a:gd name="connsiteX35" fmla="*/ 1145580 w 1202892"/>
                  <a:gd name="connsiteY35" fmla="*/ 987467 h 1703280"/>
                  <a:gd name="connsiteX36" fmla="*/ 1145580 w 1202892"/>
                  <a:gd name="connsiteY36" fmla="*/ 1073355 h 1703280"/>
                  <a:gd name="connsiteX37" fmla="*/ 1174236 w 1202892"/>
                  <a:gd name="connsiteY37" fmla="*/ 1102004 h 1703280"/>
                  <a:gd name="connsiteX38" fmla="*/ 1202893 w 1202892"/>
                  <a:gd name="connsiteY38" fmla="*/ 1073355 h 1703280"/>
                  <a:gd name="connsiteX39" fmla="*/ 1202893 w 1202892"/>
                  <a:gd name="connsiteY39" fmla="*/ 987467 h 1703280"/>
                  <a:gd name="connsiteX40" fmla="*/ 1059672 w 1202892"/>
                  <a:gd name="connsiteY40" fmla="*/ 844279 h 1703280"/>
                  <a:gd name="connsiteX41" fmla="*/ 1059794 w 1202892"/>
                  <a:gd name="connsiteY41" fmla="*/ 844218 h 1703280"/>
                  <a:gd name="connsiteX42" fmla="*/ 200533 w 1202892"/>
                  <a:gd name="connsiteY42" fmla="*/ 1130593 h 1703280"/>
                  <a:gd name="connsiteX43" fmla="*/ 57313 w 1202892"/>
                  <a:gd name="connsiteY43" fmla="*/ 987406 h 1703280"/>
                  <a:gd name="connsiteX44" fmla="*/ 57313 w 1202892"/>
                  <a:gd name="connsiteY44" fmla="*/ 901518 h 1703280"/>
                  <a:gd name="connsiteX45" fmla="*/ 57313 w 1202892"/>
                  <a:gd name="connsiteY45" fmla="*/ 844218 h 1703280"/>
                  <a:gd name="connsiteX46" fmla="*/ 57313 w 1202892"/>
                  <a:gd name="connsiteY46" fmla="*/ 357418 h 1703280"/>
                  <a:gd name="connsiteX47" fmla="*/ 200533 w 1202892"/>
                  <a:gd name="connsiteY47" fmla="*/ 214231 h 1703280"/>
                  <a:gd name="connsiteX48" fmla="*/ 544225 w 1202892"/>
                  <a:gd name="connsiteY48" fmla="*/ 214231 h 1703280"/>
                  <a:gd name="connsiteX49" fmla="*/ 687446 w 1202892"/>
                  <a:gd name="connsiteY49" fmla="*/ 357418 h 1703280"/>
                  <a:gd name="connsiteX50" fmla="*/ 687446 w 1202892"/>
                  <a:gd name="connsiteY50" fmla="*/ 987344 h 1703280"/>
                  <a:gd name="connsiteX51" fmla="*/ 544225 w 1202892"/>
                  <a:gd name="connsiteY51" fmla="*/ 1130532 h 1703280"/>
                  <a:gd name="connsiteX52" fmla="*/ 200533 w 1202892"/>
                  <a:gd name="connsiteY52" fmla="*/ 1130532 h 1703280"/>
                  <a:gd name="connsiteX53" fmla="*/ 200533 w 1202892"/>
                  <a:gd name="connsiteY53" fmla="*/ 1130593 h 1703280"/>
                  <a:gd name="connsiteX54" fmla="*/ 286441 w 1202892"/>
                  <a:gd name="connsiteY54" fmla="*/ 1302369 h 1703280"/>
                  <a:gd name="connsiteX55" fmla="*/ 286441 w 1202892"/>
                  <a:gd name="connsiteY55" fmla="*/ 1187831 h 1703280"/>
                  <a:gd name="connsiteX56" fmla="*/ 458256 w 1202892"/>
                  <a:gd name="connsiteY56" fmla="*/ 1187831 h 1703280"/>
                  <a:gd name="connsiteX57" fmla="*/ 458256 w 1202892"/>
                  <a:gd name="connsiteY57" fmla="*/ 1302369 h 1703280"/>
                  <a:gd name="connsiteX58" fmla="*/ 286441 w 1202892"/>
                  <a:gd name="connsiteY58" fmla="*/ 1302369 h 170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02892" h="1703280">
                    <a:moveTo>
                      <a:pt x="1059794" y="844218"/>
                    </a:moveTo>
                    <a:cubicBezTo>
                      <a:pt x="980669" y="844218"/>
                      <a:pt x="916574" y="908298"/>
                      <a:pt x="916574" y="987406"/>
                    </a:cubicBezTo>
                    <a:lnTo>
                      <a:pt x="916574" y="1388256"/>
                    </a:lnTo>
                    <a:cubicBezTo>
                      <a:pt x="916574" y="1530588"/>
                      <a:pt x="801154" y="1645981"/>
                      <a:pt x="658789" y="1645981"/>
                    </a:cubicBezTo>
                    <a:cubicBezTo>
                      <a:pt x="516424" y="1645981"/>
                      <a:pt x="401005" y="1530588"/>
                      <a:pt x="401005" y="1388256"/>
                    </a:cubicBezTo>
                    <a:lnTo>
                      <a:pt x="401005" y="1359607"/>
                    </a:lnTo>
                    <a:lnTo>
                      <a:pt x="486913" y="1359607"/>
                    </a:lnTo>
                    <a:cubicBezTo>
                      <a:pt x="494489" y="1359607"/>
                      <a:pt x="501821" y="1356614"/>
                      <a:pt x="507198" y="1351238"/>
                    </a:cubicBezTo>
                    <a:cubicBezTo>
                      <a:pt x="512575" y="1345862"/>
                      <a:pt x="515569" y="1338593"/>
                      <a:pt x="515569" y="1330957"/>
                    </a:cubicBezTo>
                    <a:lnTo>
                      <a:pt x="515569" y="1187770"/>
                    </a:lnTo>
                    <a:lnTo>
                      <a:pt x="544225" y="1187770"/>
                    </a:lnTo>
                    <a:cubicBezTo>
                      <a:pt x="654940" y="1187648"/>
                      <a:pt x="744575" y="1097973"/>
                      <a:pt x="744697" y="987344"/>
                    </a:cubicBezTo>
                    <a:lnTo>
                      <a:pt x="744697" y="357418"/>
                    </a:lnTo>
                    <a:cubicBezTo>
                      <a:pt x="744575" y="246729"/>
                      <a:pt x="654879" y="157115"/>
                      <a:pt x="544225" y="156993"/>
                    </a:cubicBezTo>
                    <a:lnTo>
                      <a:pt x="401005" y="156993"/>
                    </a:lnTo>
                    <a:lnTo>
                      <a:pt x="401005" y="28650"/>
                    </a:lnTo>
                    <a:cubicBezTo>
                      <a:pt x="401005" y="12828"/>
                      <a:pt x="388174" y="0"/>
                      <a:pt x="372349" y="0"/>
                    </a:cubicBezTo>
                    <a:cubicBezTo>
                      <a:pt x="356523" y="0"/>
                      <a:pt x="343692" y="12828"/>
                      <a:pt x="343692" y="28650"/>
                    </a:cubicBezTo>
                    <a:lnTo>
                      <a:pt x="343692" y="156993"/>
                    </a:lnTo>
                    <a:lnTo>
                      <a:pt x="200472" y="156993"/>
                    </a:lnTo>
                    <a:cubicBezTo>
                      <a:pt x="95256" y="157115"/>
                      <a:pt x="9104" y="238116"/>
                      <a:pt x="733" y="341169"/>
                    </a:cubicBezTo>
                    <a:cubicBezTo>
                      <a:pt x="305" y="343185"/>
                      <a:pt x="0" y="345262"/>
                      <a:pt x="0" y="347461"/>
                    </a:cubicBezTo>
                    <a:lnTo>
                      <a:pt x="0" y="987406"/>
                    </a:lnTo>
                    <a:cubicBezTo>
                      <a:pt x="122" y="1098095"/>
                      <a:pt x="89818" y="1187709"/>
                      <a:pt x="200472" y="1187831"/>
                    </a:cubicBezTo>
                    <a:lnTo>
                      <a:pt x="229128" y="1187831"/>
                    </a:lnTo>
                    <a:lnTo>
                      <a:pt x="229128" y="1331018"/>
                    </a:lnTo>
                    <a:cubicBezTo>
                      <a:pt x="229128" y="1338593"/>
                      <a:pt x="232122" y="1345923"/>
                      <a:pt x="237499" y="1351299"/>
                    </a:cubicBezTo>
                    <a:cubicBezTo>
                      <a:pt x="242876" y="1356675"/>
                      <a:pt x="250147" y="1359668"/>
                      <a:pt x="257784" y="1359668"/>
                    </a:cubicBezTo>
                    <a:lnTo>
                      <a:pt x="343692" y="1359668"/>
                    </a:lnTo>
                    <a:lnTo>
                      <a:pt x="343692" y="1388318"/>
                    </a:lnTo>
                    <a:cubicBezTo>
                      <a:pt x="343692" y="1500839"/>
                      <a:pt x="403754" y="1604870"/>
                      <a:pt x="501210" y="1661131"/>
                    </a:cubicBezTo>
                    <a:cubicBezTo>
                      <a:pt x="598666" y="1717330"/>
                      <a:pt x="718791" y="1717330"/>
                      <a:pt x="816246" y="1661131"/>
                    </a:cubicBezTo>
                    <a:cubicBezTo>
                      <a:pt x="913702" y="1604870"/>
                      <a:pt x="973764" y="1500839"/>
                      <a:pt x="973764" y="1388318"/>
                    </a:cubicBezTo>
                    <a:lnTo>
                      <a:pt x="973764" y="987467"/>
                    </a:lnTo>
                    <a:cubicBezTo>
                      <a:pt x="973764" y="940002"/>
                      <a:pt x="1012197" y="901579"/>
                      <a:pt x="1059672" y="901579"/>
                    </a:cubicBezTo>
                    <a:cubicBezTo>
                      <a:pt x="1107148" y="901579"/>
                      <a:pt x="1145580" y="940002"/>
                      <a:pt x="1145580" y="987467"/>
                    </a:cubicBezTo>
                    <a:lnTo>
                      <a:pt x="1145580" y="1073355"/>
                    </a:lnTo>
                    <a:cubicBezTo>
                      <a:pt x="1145580" y="1089176"/>
                      <a:pt x="1158411" y="1102004"/>
                      <a:pt x="1174236" y="1102004"/>
                    </a:cubicBezTo>
                    <a:cubicBezTo>
                      <a:pt x="1190061" y="1102004"/>
                      <a:pt x="1202893" y="1089176"/>
                      <a:pt x="1202893" y="1073355"/>
                    </a:cubicBezTo>
                    <a:lnTo>
                      <a:pt x="1202893" y="987467"/>
                    </a:lnTo>
                    <a:cubicBezTo>
                      <a:pt x="1202893" y="908359"/>
                      <a:pt x="1138798" y="844279"/>
                      <a:pt x="1059672" y="844279"/>
                    </a:cubicBezTo>
                    <a:cubicBezTo>
                      <a:pt x="1059713" y="844259"/>
                      <a:pt x="1059753" y="844238"/>
                      <a:pt x="1059794" y="844218"/>
                    </a:cubicBezTo>
                    <a:close/>
                    <a:moveTo>
                      <a:pt x="200533" y="1130593"/>
                    </a:moveTo>
                    <a:cubicBezTo>
                      <a:pt x="121468" y="1130532"/>
                      <a:pt x="57374" y="1066452"/>
                      <a:pt x="57313" y="987406"/>
                    </a:cubicBezTo>
                    <a:lnTo>
                      <a:pt x="57313" y="901518"/>
                    </a:lnTo>
                    <a:lnTo>
                      <a:pt x="57313" y="844218"/>
                    </a:lnTo>
                    <a:lnTo>
                      <a:pt x="57313" y="357418"/>
                    </a:lnTo>
                    <a:cubicBezTo>
                      <a:pt x="57374" y="278372"/>
                      <a:pt x="121468" y="214292"/>
                      <a:pt x="200533" y="214231"/>
                    </a:cubicBezTo>
                    <a:lnTo>
                      <a:pt x="544225" y="214231"/>
                    </a:lnTo>
                    <a:cubicBezTo>
                      <a:pt x="623290" y="214292"/>
                      <a:pt x="687385" y="278372"/>
                      <a:pt x="687446" y="357418"/>
                    </a:cubicBezTo>
                    <a:lnTo>
                      <a:pt x="687446" y="987344"/>
                    </a:lnTo>
                    <a:cubicBezTo>
                      <a:pt x="687385" y="1066391"/>
                      <a:pt x="623290" y="1130470"/>
                      <a:pt x="544225" y="1130532"/>
                    </a:cubicBezTo>
                    <a:lnTo>
                      <a:pt x="200533" y="1130532"/>
                    </a:lnTo>
                    <a:lnTo>
                      <a:pt x="200533" y="1130593"/>
                    </a:lnTo>
                    <a:close/>
                    <a:moveTo>
                      <a:pt x="286441" y="1302369"/>
                    </a:moveTo>
                    <a:lnTo>
                      <a:pt x="286441" y="1187831"/>
                    </a:lnTo>
                    <a:lnTo>
                      <a:pt x="458256" y="1187831"/>
                    </a:lnTo>
                    <a:lnTo>
                      <a:pt x="458256" y="1302369"/>
                    </a:lnTo>
                    <a:lnTo>
                      <a:pt x="286441" y="1302369"/>
                    </a:lnTo>
                    <a:close/>
                  </a:path>
                </a:pathLst>
              </a:custGeom>
              <a:solidFill>
                <a:schemeClr val="bg2"/>
              </a:solidFill>
              <a:ln w="3175" cap="flat">
                <a:noFill/>
                <a:prstDash val="solid"/>
                <a:miter/>
              </a:ln>
            </p:spPr>
            <p:txBody>
              <a:bodyPr rtlCol="0" anchor="ctr"/>
              <a:lstStyle/>
              <a:p>
                <a:pPr defTabSz="1828800">
                  <a:buClr>
                    <a:srgbClr val="000000"/>
                  </a:buClr>
                  <a:defRPr/>
                </a:pPr>
                <a:endParaRPr lang="fr-FR" sz="2800" kern="0">
                  <a:solidFill>
                    <a:srgbClr val="000000"/>
                  </a:solidFill>
                  <a:latin typeface="Arial"/>
                  <a:cs typeface="Arial"/>
                  <a:sym typeface="Arial"/>
                </a:endParaRPr>
              </a:p>
            </p:txBody>
          </p:sp>
          <p:sp>
            <p:nvSpPr>
              <p:cNvPr id="150" name="Forme libre 149">
                <a:extLst>
                  <a:ext uri="{FF2B5EF4-FFF2-40B4-BE49-F238E27FC236}">
                    <a16:creationId xmlns:a16="http://schemas.microsoft.com/office/drawing/2014/main" id="{E98ABB91-4F5E-E151-6A49-F117445729F2}"/>
                  </a:ext>
                </a:extLst>
              </p:cNvPr>
              <p:cNvSpPr/>
              <p:nvPr/>
            </p:nvSpPr>
            <p:spPr>
              <a:xfrm>
                <a:off x="3611606" y="2196180"/>
                <a:ext cx="175056" cy="254573"/>
              </a:xfrm>
              <a:custGeom>
                <a:avLst/>
                <a:gdLst>
                  <a:gd name="connsiteX0" fmla="*/ 143220 w 630133"/>
                  <a:gd name="connsiteY0" fmla="*/ 916362 h 916361"/>
                  <a:gd name="connsiteX1" fmla="*/ 0 w 630133"/>
                  <a:gd name="connsiteY1" fmla="*/ 773174 h 916361"/>
                  <a:gd name="connsiteX2" fmla="*/ 0 w 630133"/>
                  <a:gd name="connsiteY2" fmla="*/ 687287 h 916361"/>
                  <a:gd name="connsiteX3" fmla="*/ 486913 w 630133"/>
                  <a:gd name="connsiteY3" fmla="*/ 687287 h 916361"/>
                  <a:gd name="connsiteX4" fmla="*/ 515569 w 630133"/>
                  <a:gd name="connsiteY4" fmla="*/ 658637 h 916361"/>
                  <a:gd name="connsiteX5" fmla="*/ 486913 w 630133"/>
                  <a:gd name="connsiteY5" fmla="*/ 629987 h 916361"/>
                  <a:gd name="connsiteX6" fmla="*/ 0 w 630133"/>
                  <a:gd name="connsiteY6" fmla="*/ 629987 h 916361"/>
                  <a:gd name="connsiteX7" fmla="*/ 0 w 630133"/>
                  <a:gd name="connsiteY7" fmla="*/ 143187 h 916361"/>
                  <a:gd name="connsiteX8" fmla="*/ 143220 w 630133"/>
                  <a:gd name="connsiteY8" fmla="*/ 0 h 916361"/>
                  <a:gd name="connsiteX9" fmla="*/ 486913 w 630133"/>
                  <a:gd name="connsiteY9" fmla="*/ 0 h 916361"/>
                  <a:gd name="connsiteX10" fmla="*/ 630133 w 630133"/>
                  <a:gd name="connsiteY10" fmla="*/ 143187 h 916361"/>
                  <a:gd name="connsiteX11" fmla="*/ 630133 w 630133"/>
                  <a:gd name="connsiteY11" fmla="*/ 773113 h 916361"/>
                  <a:gd name="connsiteX12" fmla="*/ 486913 w 630133"/>
                  <a:gd name="connsiteY12" fmla="*/ 916301 h 916361"/>
                  <a:gd name="connsiteX13" fmla="*/ 143220 w 630133"/>
                  <a:gd name="connsiteY13" fmla="*/ 916301 h 916361"/>
                  <a:gd name="connsiteX0" fmla="*/ 143220 w 630133"/>
                  <a:gd name="connsiteY0" fmla="*/ 916362 h 916361"/>
                  <a:gd name="connsiteX1" fmla="*/ 0 w 630133"/>
                  <a:gd name="connsiteY1" fmla="*/ 773174 h 916361"/>
                  <a:gd name="connsiteX2" fmla="*/ 0 w 630133"/>
                  <a:gd name="connsiteY2" fmla="*/ 687287 h 916361"/>
                  <a:gd name="connsiteX3" fmla="*/ 486913 w 630133"/>
                  <a:gd name="connsiteY3" fmla="*/ 687287 h 916361"/>
                  <a:gd name="connsiteX4" fmla="*/ 515569 w 630133"/>
                  <a:gd name="connsiteY4" fmla="*/ 658637 h 916361"/>
                  <a:gd name="connsiteX5" fmla="*/ 0 w 630133"/>
                  <a:gd name="connsiteY5" fmla="*/ 629987 h 916361"/>
                  <a:gd name="connsiteX6" fmla="*/ 0 w 630133"/>
                  <a:gd name="connsiteY6" fmla="*/ 143187 h 916361"/>
                  <a:gd name="connsiteX7" fmla="*/ 143220 w 630133"/>
                  <a:gd name="connsiteY7" fmla="*/ 0 h 916361"/>
                  <a:gd name="connsiteX8" fmla="*/ 486913 w 630133"/>
                  <a:gd name="connsiteY8" fmla="*/ 0 h 916361"/>
                  <a:gd name="connsiteX9" fmla="*/ 630133 w 630133"/>
                  <a:gd name="connsiteY9" fmla="*/ 143187 h 916361"/>
                  <a:gd name="connsiteX10" fmla="*/ 630133 w 630133"/>
                  <a:gd name="connsiteY10" fmla="*/ 773113 h 916361"/>
                  <a:gd name="connsiteX11" fmla="*/ 486913 w 630133"/>
                  <a:gd name="connsiteY11" fmla="*/ 916301 h 916361"/>
                  <a:gd name="connsiteX12" fmla="*/ 143220 w 630133"/>
                  <a:gd name="connsiteY12" fmla="*/ 916301 h 916361"/>
                  <a:gd name="connsiteX13" fmla="*/ 143220 w 630133"/>
                  <a:gd name="connsiteY13" fmla="*/ 916362 h 916361"/>
                  <a:gd name="connsiteX0" fmla="*/ 143220 w 630133"/>
                  <a:gd name="connsiteY0" fmla="*/ 916362 h 916361"/>
                  <a:gd name="connsiteX1" fmla="*/ 0 w 630133"/>
                  <a:gd name="connsiteY1" fmla="*/ 773174 h 916361"/>
                  <a:gd name="connsiteX2" fmla="*/ 0 w 630133"/>
                  <a:gd name="connsiteY2" fmla="*/ 687287 h 916361"/>
                  <a:gd name="connsiteX3" fmla="*/ 486913 w 630133"/>
                  <a:gd name="connsiteY3" fmla="*/ 687287 h 916361"/>
                  <a:gd name="connsiteX4" fmla="*/ 0 w 630133"/>
                  <a:gd name="connsiteY4" fmla="*/ 629987 h 916361"/>
                  <a:gd name="connsiteX5" fmla="*/ 0 w 630133"/>
                  <a:gd name="connsiteY5" fmla="*/ 143187 h 916361"/>
                  <a:gd name="connsiteX6" fmla="*/ 143220 w 630133"/>
                  <a:gd name="connsiteY6" fmla="*/ 0 h 916361"/>
                  <a:gd name="connsiteX7" fmla="*/ 486913 w 630133"/>
                  <a:gd name="connsiteY7" fmla="*/ 0 h 916361"/>
                  <a:gd name="connsiteX8" fmla="*/ 630133 w 630133"/>
                  <a:gd name="connsiteY8" fmla="*/ 143187 h 916361"/>
                  <a:gd name="connsiteX9" fmla="*/ 630133 w 630133"/>
                  <a:gd name="connsiteY9" fmla="*/ 773113 h 916361"/>
                  <a:gd name="connsiteX10" fmla="*/ 486913 w 630133"/>
                  <a:gd name="connsiteY10" fmla="*/ 916301 h 916361"/>
                  <a:gd name="connsiteX11" fmla="*/ 143220 w 630133"/>
                  <a:gd name="connsiteY11" fmla="*/ 916301 h 916361"/>
                  <a:gd name="connsiteX12" fmla="*/ 143220 w 630133"/>
                  <a:gd name="connsiteY12" fmla="*/ 916362 h 916361"/>
                  <a:gd name="connsiteX0" fmla="*/ 143220 w 630133"/>
                  <a:gd name="connsiteY0" fmla="*/ 916362 h 916361"/>
                  <a:gd name="connsiteX1" fmla="*/ 0 w 630133"/>
                  <a:gd name="connsiteY1" fmla="*/ 773174 h 916361"/>
                  <a:gd name="connsiteX2" fmla="*/ 0 w 630133"/>
                  <a:gd name="connsiteY2" fmla="*/ 687287 h 916361"/>
                  <a:gd name="connsiteX3" fmla="*/ 0 w 630133"/>
                  <a:gd name="connsiteY3" fmla="*/ 629987 h 916361"/>
                  <a:gd name="connsiteX4" fmla="*/ 0 w 630133"/>
                  <a:gd name="connsiteY4" fmla="*/ 143187 h 916361"/>
                  <a:gd name="connsiteX5" fmla="*/ 143220 w 630133"/>
                  <a:gd name="connsiteY5" fmla="*/ 0 h 916361"/>
                  <a:gd name="connsiteX6" fmla="*/ 486913 w 630133"/>
                  <a:gd name="connsiteY6" fmla="*/ 0 h 916361"/>
                  <a:gd name="connsiteX7" fmla="*/ 630133 w 630133"/>
                  <a:gd name="connsiteY7" fmla="*/ 143187 h 916361"/>
                  <a:gd name="connsiteX8" fmla="*/ 630133 w 630133"/>
                  <a:gd name="connsiteY8" fmla="*/ 773113 h 916361"/>
                  <a:gd name="connsiteX9" fmla="*/ 486913 w 630133"/>
                  <a:gd name="connsiteY9" fmla="*/ 916301 h 916361"/>
                  <a:gd name="connsiteX10" fmla="*/ 143220 w 630133"/>
                  <a:gd name="connsiteY10" fmla="*/ 916301 h 916361"/>
                  <a:gd name="connsiteX11" fmla="*/ 143220 w 630133"/>
                  <a:gd name="connsiteY11" fmla="*/ 916362 h 91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0133" h="916361">
                    <a:moveTo>
                      <a:pt x="143220" y="916362"/>
                    </a:moveTo>
                    <a:cubicBezTo>
                      <a:pt x="64156" y="916301"/>
                      <a:pt x="61" y="852221"/>
                      <a:pt x="0" y="773174"/>
                    </a:cubicBezTo>
                    <a:lnTo>
                      <a:pt x="0" y="687287"/>
                    </a:lnTo>
                    <a:lnTo>
                      <a:pt x="0" y="629987"/>
                    </a:lnTo>
                    <a:lnTo>
                      <a:pt x="0" y="143187"/>
                    </a:lnTo>
                    <a:cubicBezTo>
                      <a:pt x="61" y="64141"/>
                      <a:pt x="64156" y="61"/>
                      <a:pt x="143220" y="0"/>
                    </a:cubicBezTo>
                    <a:lnTo>
                      <a:pt x="486913" y="0"/>
                    </a:lnTo>
                    <a:cubicBezTo>
                      <a:pt x="565977" y="61"/>
                      <a:pt x="630072" y="64141"/>
                      <a:pt x="630133" y="143187"/>
                    </a:cubicBezTo>
                    <a:lnTo>
                      <a:pt x="630133" y="773113"/>
                    </a:lnTo>
                    <a:cubicBezTo>
                      <a:pt x="630072" y="852159"/>
                      <a:pt x="565977" y="916239"/>
                      <a:pt x="486913" y="916301"/>
                    </a:cubicBezTo>
                    <a:lnTo>
                      <a:pt x="143220" y="916301"/>
                    </a:lnTo>
                    <a:lnTo>
                      <a:pt x="143220" y="916362"/>
                    </a:lnTo>
                    <a:close/>
                  </a:path>
                </a:pathLst>
              </a:custGeom>
              <a:solidFill>
                <a:srgbClr val="FFFFFF"/>
              </a:solidFill>
              <a:ln w="6099" cap="flat">
                <a:noFill/>
                <a:prstDash val="solid"/>
                <a:miter/>
              </a:ln>
            </p:spPr>
            <p:txBody>
              <a:bodyPr rtlCol="0" anchor="ctr"/>
              <a:lstStyle/>
              <a:p>
                <a:pPr defTabSz="1828800">
                  <a:buClr>
                    <a:srgbClr val="000000"/>
                  </a:buClr>
                  <a:defRPr/>
                </a:pPr>
                <a:endParaRPr lang="fr-FR" sz="2800" kern="0">
                  <a:solidFill>
                    <a:srgbClr val="000000"/>
                  </a:solidFill>
                  <a:latin typeface="Arial"/>
                  <a:cs typeface="Arial"/>
                  <a:sym typeface="Arial"/>
                </a:endParaRPr>
              </a:p>
            </p:txBody>
          </p:sp>
          <p:sp>
            <p:nvSpPr>
              <p:cNvPr id="151" name="Forme libre 150">
                <a:extLst>
                  <a:ext uri="{FF2B5EF4-FFF2-40B4-BE49-F238E27FC236}">
                    <a16:creationId xmlns:a16="http://schemas.microsoft.com/office/drawing/2014/main" id="{4298863B-F2AC-DA68-0BC6-A948F6D398D3}"/>
                  </a:ext>
                </a:extLst>
              </p:cNvPr>
              <p:cNvSpPr/>
              <p:nvPr/>
            </p:nvSpPr>
            <p:spPr>
              <a:xfrm>
                <a:off x="3675260" y="2465063"/>
                <a:ext cx="47732" cy="35001"/>
              </a:xfrm>
              <a:custGeom>
                <a:avLst/>
                <a:gdLst>
                  <a:gd name="connsiteX0" fmla="*/ 0 w 171815"/>
                  <a:gd name="connsiteY0" fmla="*/ 0 h 114537"/>
                  <a:gd name="connsiteX1" fmla="*/ 171816 w 171815"/>
                  <a:gd name="connsiteY1" fmla="*/ 0 h 114537"/>
                  <a:gd name="connsiteX2" fmla="*/ 171816 w 171815"/>
                  <a:gd name="connsiteY2" fmla="*/ 114538 h 114537"/>
                  <a:gd name="connsiteX3" fmla="*/ 0 w 171815"/>
                  <a:gd name="connsiteY3" fmla="*/ 114538 h 114537"/>
                </a:gdLst>
                <a:ahLst/>
                <a:cxnLst>
                  <a:cxn ang="0">
                    <a:pos x="connsiteX0" y="connsiteY0"/>
                  </a:cxn>
                  <a:cxn ang="0">
                    <a:pos x="connsiteX1" y="connsiteY1"/>
                  </a:cxn>
                  <a:cxn ang="0">
                    <a:pos x="connsiteX2" y="connsiteY2"/>
                  </a:cxn>
                  <a:cxn ang="0">
                    <a:pos x="connsiteX3" y="connsiteY3"/>
                  </a:cxn>
                </a:cxnLst>
                <a:rect l="l" t="t" r="r" b="b"/>
                <a:pathLst>
                  <a:path w="171815" h="114537">
                    <a:moveTo>
                      <a:pt x="0" y="0"/>
                    </a:moveTo>
                    <a:lnTo>
                      <a:pt x="171816" y="0"/>
                    </a:lnTo>
                    <a:lnTo>
                      <a:pt x="171816" y="114538"/>
                    </a:lnTo>
                    <a:lnTo>
                      <a:pt x="0" y="114538"/>
                    </a:lnTo>
                    <a:close/>
                  </a:path>
                </a:pathLst>
              </a:custGeom>
              <a:solidFill>
                <a:srgbClr val="FFFFFF"/>
              </a:solidFill>
              <a:ln w="6099" cap="flat">
                <a:noFill/>
                <a:prstDash val="solid"/>
                <a:miter/>
              </a:ln>
            </p:spPr>
            <p:txBody>
              <a:bodyPr rtlCol="0" anchor="ctr"/>
              <a:lstStyle/>
              <a:p>
                <a:pPr defTabSz="1828800">
                  <a:buClr>
                    <a:srgbClr val="000000"/>
                  </a:buClr>
                  <a:defRPr/>
                </a:pPr>
                <a:endParaRPr lang="fr-FR" sz="2800" kern="0">
                  <a:solidFill>
                    <a:srgbClr val="000000"/>
                  </a:solidFill>
                  <a:latin typeface="Arial"/>
                  <a:cs typeface="Arial"/>
                  <a:sym typeface="Arial"/>
                </a:endParaRPr>
              </a:p>
            </p:txBody>
          </p:sp>
        </p:grpSp>
        <p:pic>
          <p:nvPicPr>
            <p:cNvPr id="148" name="Image 147">
              <a:extLst>
                <a:ext uri="{FF2B5EF4-FFF2-40B4-BE49-F238E27FC236}">
                  <a16:creationId xmlns:a16="http://schemas.microsoft.com/office/drawing/2014/main" id="{5035BACD-2BAD-211A-B67D-185B5DFD70FF}"/>
                </a:ext>
              </a:extLst>
            </p:cNvPr>
            <p:cNvPicPr>
              <a:picLocks noChangeAspect="1"/>
            </p:cNvPicPr>
            <p:nvPr/>
          </p:nvPicPr>
          <p:blipFill>
            <a:blip r:embed="rId22"/>
            <a:srcRect r="79788"/>
            <a:stretch/>
          </p:blipFill>
          <p:spPr>
            <a:xfrm>
              <a:off x="4295351" y="1963147"/>
              <a:ext cx="231732" cy="295879"/>
            </a:xfrm>
            <a:prstGeom prst="rect">
              <a:avLst/>
            </a:prstGeom>
          </p:spPr>
        </p:pic>
      </p:grpSp>
      <p:sp>
        <p:nvSpPr>
          <p:cNvPr id="3" name="ZoneTexte 2"/>
          <p:cNvSpPr txBox="1"/>
          <p:nvPr/>
        </p:nvSpPr>
        <p:spPr>
          <a:xfrm>
            <a:off x="4534645" y="3247967"/>
            <a:ext cx="768159" cy="461665"/>
          </a:xfrm>
          <a:prstGeom prst="rect">
            <a:avLst/>
          </a:prstGeom>
          <a:noFill/>
        </p:spPr>
        <p:txBody>
          <a:bodyPr wrap="none" rtlCol="0">
            <a:spAutoFit/>
          </a:bodyPr>
          <a:lstStyle/>
          <a:p>
            <a:pPr defTabSz="1828800">
              <a:buClr>
                <a:srgbClr val="000000"/>
              </a:buClr>
              <a:defRPr/>
            </a:pPr>
            <a:r>
              <a:rPr lang="fr-FR" sz="1200" kern="0" dirty="0">
                <a:solidFill>
                  <a:srgbClr val="000000"/>
                </a:solidFill>
                <a:latin typeface="Calibri" panose="020F0502020204030204" pitchFamily="34" charset="0"/>
                <a:cs typeface="Calibri" panose="020F0502020204030204" pitchFamily="34" charset="0"/>
                <a:sym typeface="Arial"/>
              </a:rPr>
              <a:t>ODD - EU</a:t>
            </a:r>
          </a:p>
          <a:p>
            <a:pPr defTabSz="1828800">
              <a:buClr>
                <a:srgbClr val="000000"/>
              </a:buClr>
              <a:defRPr/>
            </a:pPr>
            <a:r>
              <a:rPr lang="fr-FR" sz="1200" kern="0" dirty="0">
                <a:solidFill>
                  <a:srgbClr val="000000"/>
                </a:solidFill>
                <a:latin typeface="Calibri" panose="020F0502020204030204" pitchFamily="34" charset="0"/>
                <a:cs typeface="Calibri" panose="020F0502020204030204" pitchFamily="34" charset="0"/>
                <a:sym typeface="Arial"/>
              </a:rPr>
              <a:t>&amp; </a:t>
            </a:r>
            <a:r>
              <a:rPr lang="fr-FR" sz="1200" kern="0" dirty="0" err="1">
                <a:solidFill>
                  <a:srgbClr val="000000"/>
                </a:solidFill>
                <a:latin typeface="Calibri" panose="020F0502020204030204" pitchFamily="34" charset="0"/>
                <a:cs typeface="Calibri" panose="020F0502020204030204" pitchFamily="34" charset="0"/>
                <a:sym typeface="Arial"/>
              </a:rPr>
              <a:t>SciAdv</a:t>
            </a:r>
            <a:endParaRPr lang="fr-FR" sz="1200" kern="0" dirty="0">
              <a:solidFill>
                <a:srgbClr val="000000"/>
              </a:solidFill>
              <a:latin typeface="Calibri" panose="020F0502020204030204" pitchFamily="34" charset="0"/>
              <a:cs typeface="Calibri" panose="020F0502020204030204" pitchFamily="34" charset="0"/>
              <a:sym typeface="Arial"/>
            </a:endParaRPr>
          </a:p>
        </p:txBody>
      </p:sp>
      <p:sp>
        <p:nvSpPr>
          <p:cNvPr id="154" name="ZoneTexte 153"/>
          <p:cNvSpPr txBox="1"/>
          <p:nvPr/>
        </p:nvSpPr>
        <p:spPr>
          <a:xfrm>
            <a:off x="4498767" y="5383821"/>
            <a:ext cx="595035" cy="276999"/>
          </a:xfrm>
          <a:prstGeom prst="rect">
            <a:avLst/>
          </a:prstGeom>
          <a:noFill/>
        </p:spPr>
        <p:txBody>
          <a:bodyPr wrap="none" rtlCol="0">
            <a:spAutoFit/>
          </a:bodyPr>
          <a:lstStyle/>
          <a:p>
            <a:pPr defTabSz="1828800">
              <a:buClr>
                <a:srgbClr val="000000"/>
              </a:buClr>
              <a:defRPr/>
            </a:pPr>
            <a:r>
              <a:rPr lang="fr-FR" sz="1200" kern="0" dirty="0" err="1">
                <a:solidFill>
                  <a:srgbClr val="000000"/>
                </a:solidFill>
                <a:latin typeface="Calibri" panose="020F0502020204030204" pitchFamily="34" charset="0"/>
                <a:cs typeface="Calibri" panose="020F0502020204030204" pitchFamily="34" charset="0"/>
                <a:sym typeface="Arial"/>
              </a:rPr>
              <a:t>SciAdv</a:t>
            </a:r>
            <a:endParaRPr lang="fr-FR" sz="1200" kern="0" dirty="0">
              <a:solidFill>
                <a:srgbClr val="000000"/>
              </a:solidFill>
              <a:latin typeface="Calibri" panose="020F0502020204030204" pitchFamily="34" charset="0"/>
              <a:cs typeface="Calibri" panose="020F0502020204030204" pitchFamily="34" charset="0"/>
              <a:sym typeface="Arial"/>
            </a:endParaRPr>
          </a:p>
        </p:txBody>
      </p:sp>
      <p:pic>
        <p:nvPicPr>
          <p:cNvPr id="155" name="Graphique 629" descr="Badge Tick1 avec un remplissage uni">
            <a:extLst>
              <a:ext uri="{FF2B5EF4-FFF2-40B4-BE49-F238E27FC236}">
                <a16:creationId xmlns:a16="http://schemas.microsoft.com/office/drawing/2014/main" id="{C1E77F54-3CF8-689B-825A-DCC52502E98F}"/>
              </a:ext>
            </a:extLst>
          </p:cNvPr>
          <p:cNvPicPr>
            <a:picLocks noChangeAspect="1"/>
          </p:cNvPicPr>
          <p:nvPr/>
        </p:nvPicPr>
        <p:blipFill>
          <a:blip r:embed="rId20">
            <a:duotone>
              <a:prstClr val="black"/>
              <a:srgbClr val="00B050">
                <a:tint val="45000"/>
                <a:satMod val="400000"/>
              </a:srgbClr>
            </a:duotone>
            <a:extLst>
              <a:ext uri="{96DAC541-7B7A-43D3-8B79-37D633B846F1}">
                <asvg:svgBlip xmlns:asvg="http://schemas.microsoft.com/office/drawing/2016/SVG/main" r:embed="rId21"/>
              </a:ext>
            </a:extLst>
          </a:blip>
          <a:stretch>
            <a:fillRect/>
          </a:stretch>
        </p:blipFill>
        <p:spPr>
          <a:xfrm>
            <a:off x="4394084" y="5418973"/>
            <a:ext cx="273144" cy="273146"/>
          </a:xfrm>
          <a:prstGeom prst="rect">
            <a:avLst/>
          </a:prstGeom>
          <a:solidFill>
            <a:srgbClr val="00B050"/>
          </a:solidFill>
          <a:ln>
            <a:noFill/>
          </a:ln>
        </p:spPr>
      </p:pic>
      <p:pic>
        <p:nvPicPr>
          <p:cNvPr id="6" name="Image 5"/>
          <p:cNvPicPr>
            <a:picLocks noChangeAspect="1"/>
          </p:cNvPicPr>
          <p:nvPr/>
        </p:nvPicPr>
        <p:blipFill>
          <a:blip r:embed="rId2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1113" y="5435019"/>
            <a:ext cx="879842" cy="1351642"/>
          </a:xfrm>
          <a:prstGeom prst="rect">
            <a:avLst/>
          </a:prstGeom>
        </p:spPr>
      </p:pic>
      <p:sp>
        <p:nvSpPr>
          <p:cNvPr id="152" name="ZoneTexte 151"/>
          <p:cNvSpPr txBox="1"/>
          <p:nvPr/>
        </p:nvSpPr>
        <p:spPr>
          <a:xfrm>
            <a:off x="4913295" y="5743483"/>
            <a:ext cx="1155522" cy="461665"/>
          </a:xfrm>
          <a:prstGeom prst="rect">
            <a:avLst/>
          </a:prstGeom>
          <a:noFill/>
        </p:spPr>
        <p:txBody>
          <a:bodyPr wrap="square" rtlCol="0">
            <a:spAutoFit/>
          </a:bodyPr>
          <a:lstStyle/>
          <a:p>
            <a:pPr defTabSz="1828800">
              <a:buClr>
                <a:srgbClr val="000000"/>
              </a:buClr>
              <a:defRPr/>
            </a:pPr>
            <a:r>
              <a:rPr lang="fr-FR" sz="1200" kern="0" dirty="0" err="1">
                <a:solidFill>
                  <a:srgbClr val="000000"/>
                </a:solidFill>
                <a:latin typeface="Calibri" panose="020F0502020204030204" pitchFamily="34" charset="0"/>
                <a:cs typeface="Calibri" panose="020F0502020204030204" pitchFamily="34" charset="0"/>
                <a:sym typeface="Arial"/>
              </a:rPr>
              <a:t>Industrial</a:t>
            </a:r>
            <a:r>
              <a:rPr lang="fr-FR" sz="1200" kern="0" dirty="0">
                <a:solidFill>
                  <a:srgbClr val="000000"/>
                </a:solidFill>
                <a:latin typeface="Calibri" panose="020F0502020204030204" pitchFamily="34" charset="0"/>
                <a:cs typeface="Calibri" panose="020F0502020204030204" pitchFamily="34" charset="0"/>
                <a:sym typeface="Arial"/>
              </a:rPr>
              <a:t> </a:t>
            </a:r>
            <a:r>
              <a:rPr lang="fr-FR" sz="1200" kern="0" dirty="0" err="1">
                <a:solidFill>
                  <a:srgbClr val="000000"/>
                </a:solidFill>
                <a:latin typeface="Calibri" panose="020F0502020204030204" pitchFamily="34" charset="0"/>
                <a:cs typeface="Calibri" panose="020F0502020204030204" pitchFamily="34" charset="0"/>
                <a:sym typeface="Arial"/>
              </a:rPr>
              <a:t>partnership</a:t>
            </a:r>
            <a:endParaRPr lang="fr-FR" sz="1200" kern="0" dirty="0">
              <a:solidFill>
                <a:srgbClr val="000000"/>
              </a:solidFill>
              <a:latin typeface="Calibri" panose="020F0502020204030204" pitchFamily="34" charset="0"/>
              <a:cs typeface="Calibri" panose="020F0502020204030204" pitchFamily="34" charset="0"/>
              <a:sym typeface="Arial"/>
            </a:endParaRPr>
          </a:p>
        </p:txBody>
      </p:sp>
      <p:sp>
        <p:nvSpPr>
          <p:cNvPr id="4" name="Rectangle : coins arrondis 3">
            <a:extLst>
              <a:ext uri="{FF2B5EF4-FFF2-40B4-BE49-F238E27FC236}">
                <a16:creationId xmlns:a16="http://schemas.microsoft.com/office/drawing/2014/main" id="{B42201DF-FD33-301C-232A-50C08F893FCC}"/>
              </a:ext>
            </a:extLst>
          </p:cNvPr>
          <p:cNvSpPr/>
          <p:nvPr/>
        </p:nvSpPr>
        <p:spPr>
          <a:xfrm>
            <a:off x="15385430" y="5145046"/>
            <a:ext cx="2376000" cy="235880"/>
          </a:xfrm>
          <a:prstGeom prst="roundRect">
            <a:avLst>
              <a:gd name="adj" fmla="val 50000"/>
            </a:avLst>
          </a:prstGeom>
          <a:solidFill>
            <a:srgbClr val="F8E0D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defTabSz="1828756">
              <a:lnSpc>
                <a:spcPts val="1840"/>
              </a:lnSpc>
              <a:buClr>
                <a:srgbClr val="000000"/>
              </a:buClr>
              <a:buSzPts val="700"/>
              <a:defRPr/>
            </a:pPr>
            <a:r>
              <a:rPr lang="fr-FR" kern="0" dirty="0">
                <a:solidFill>
                  <a:srgbClr val="FFFFFF"/>
                </a:solidFill>
                <a:latin typeface="Calibri" panose="020F0502020204030204" pitchFamily="34" charset="0"/>
                <a:cs typeface="Calibri" panose="020F0502020204030204" pitchFamily="34" charset="0"/>
                <a:sym typeface="Lato"/>
              </a:rPr>
              <a:t>Phase III</a:t>
            </a:r>
            <a:endParaRPr lang="fr-FR" kern="0" dirty="0">
              <a:solidFill>
                <a:srgbClr val="FFFFFF"/>
              </a:solidFill>
              <a:latin typeface="Calibri" panose="020F0502020204030204" pitchFamily="34" charset="0"/>
              <a:cs typeface="Calibri" panose="020F0502020204030204" pitchFamily="34" charset="0"/>
              <a:sym typeface="Arial"/>
            </a:endParaRPr>
          </a:p>
        </p:txBody>
      </p:sp>
      <p:grpSp>
        <p:nvGrpSpPr>
          <p:cNvPr id="7" name="Groupe 6">
            <a:extLst>
              <a:ext uri="{FF2B5EF4-FFF2-40B4-BE49-F238E27FC236}">
                <a16:creationId xmlns:a16="http://schemas.microsoft.com/office/drawing/2014/main" id="{3FAE7DB7-EE6C-DDE7-A246-FADB6E68581E}"/>
              </a:ext>
            </a:extLst>
          </p:cNvPr>
          <p:cNvGrpSpPr/>
          <p:nvPr/>
        </p:nvGrpSpPr>
        <p:grpSpPr>
          <a:xfrm>
            <a:off x="17222687" y="3035047"/>
            <a:ext cx="352518" cy="560810"/>
            <a:chOff x="5101456" y="1586429"/>
            <a:chExt cx="234600" cy="373220"/>
          </a:xfrm>
        </p:grpSpPr>
        <p:sp>
          <p:nvSpPr>
            <p:cNvPr id="54" name="Graphique 48">
              <a:extLst>
                <a:ext uri="{FF2B5EF4-FFF2-40B4-BE49-F238E27FC236}">
                  <a16:creationId xmlns:a16="http://schemas.microsoft.com/office/drawing/2014/main" id="{67354817-B6A8-A568-C310-42EB8B256C01}"/>
                </a:ext>
              </a:extLst>
            </p:cNvPr>
            <p:cNvSpPr/>
            <p:nvPr/>
          </p:nvSpPr>
          <p:spPr>
            <a:xfrm>
              <a:off x="5198671" y="1586429"/>
              <a:ext cx="137385" cy="373220"/>
            </a:xfrm>
            <a:custGeom>
              <a:avLst/>
              <a:gdLst>
                <a:gd name="connsiteX0" fmla="*/ 221002 w 632455"/>
                <a:gd name="connsiteY0" fmla="*/ 1718063 h 1718124"/>
                <a:gd name="connsiteX1" fmla="*/ 213853 w 632455"/>
                <a:gd name="connsiteY1" fmla="*/ 1718063 h 1718124"/>
                <a:gd name="connsiteX2" fmla="*/ 133811 w 632455"/>
                <a:gd name="connsiteY2" fmla="*/ 1632542 h 1718124"/>
                <a:gd name="connsiteX3" fmla="*/ 133811 w 632455"/>
                <a:gd name="connsiteY3" fmla="*/ 614105 h 1718124"/>
                <a:gd name="connsiteX4" fmla="*/ 124096 w 632455"/>
                <a:gd name="connsiteY4" fmla="*/ 602681 h 1718124"/>
                <a:gd name="connsiteX5" fmla="*/ 114381 w 632455"/>
                <a:gd name="connsiteY5" fmla="*/ 614105 h 1718124"/>
                <a:gd name="connsiteX6" fmla="*/ 114381 w 632455"/>
                <a:gd name="connsiteY6" fmla="*/ 972928 h 1718124"/>
                <a:gd name="connsiteX7" fmla="*/ 65500 w 632455"/>
                <a:gd name="connsiteY7" fmla="*/ 1013245 h 1718124"/>
                <a:gd name="connsiteX8" fmla="*/ 0 w 632455"/>
                <a:gd name="connsiteY8" fmla="*/ 943301 h 1718124"/>
                <a:gd name="connsiteX9" fmla="*/ 0 w 632455"/>
                <a:gd name="connsiteY9" fmla="*/ 579957 h 1718124"/>
                <a:gd name="connsiteX10" fmla="*/ 201938 w 632455"/>
                <a:gd name="connsiteY10" fmla="*/ 354120 h 1718124"/>
                <a:gd name="connsiteX11" fmla="*/ 430517 w 632455"/>
                <a:gd name="connsiteY11" fmla="*/ 354120 h 1718124"/>
                <a:gd name="connsiteX12" fmla="*/ 632455 w 632455"/>
                <a:gd name="connsiteY12" fmla="*/ 579957 h 1718124"/>
                <a:gd name="connsiteX13" fmla="*/ 632455 w 632455"/>
                <a:gd name="connsiteY13" fmla="*/ 943301 h 1718124"/>
                <a:gd name="connsiteX14" fmla="*/ 564755 w 632455"/>
                <a:gd name="connsiteY14" fmla="*/ 1013245 h 1718124"/>
                <a:gd name="connsiteX15" fmla="*/ 518074 w 632455"/>
                <a:gd name="connsiteY15" fmla="*/ 973233 h 1718124"/>
                <a:gd name="connsiteX16" fmla="*/ 518074 w 632455"/>
                <a:gd name="connsiteY16" fmla="*/ 614166 h 1718124"/>
                <a:gd name="connsiteX17" fmla="*/ 508359 w 632455"/>
                <a:gd name="connsiteY17" fmla="*/ 602743 h 1718124"/>
                <a:gd name="connsiteX18" fmla="*/ 498644 w 632455"/>
                <a:gd name="connsiteY18" fmla="*/ 614166 h 1718124"/>
                <a:gd name="connsiteX19" fmla="*/ 498644 w 632455"/>
                <a:gd name="connsiteY19" fmla="*/ 1632603 h 1718124"/>
                <a:gd name="connsiteX20" fmla="*/ 418602 w 632455"/>
                <a:gd name="connsiteY20" fmla="*/ 1718125 h 1718124"/>
                <a:gd name="connsiteX21" fmla="*/ 411453 w 632455"/>
                <a:gd name="connsiteY21" fmla="*/ 1718125 h 1718124"/>
                <a:gd name="connsiteX22" fmla="*/ 325912 w 632455"/>
                <a:gd name="connsiteY22" fmla="*/ 1632603 h 1718124"/>
                <a:gd name="connsiteX23" fmla="*/ 325729 w 632455"/>
                <a:gd name="connsiteY23" fmla="*/ 1089298 h 1718124"/>
                <a:gd name="connsiteX24" fmla="*/ 316197 w 632455"/>
                <a:gd name="connsiteY24" fmla="*/ 1078913 h 1718124"/>
                <a:gd name="connsiteX25" fmla="*/ 306665 w 632455"/>
                <a:gd name="connsiteY25" fmla="*/ 1089298 h 1718124"/>
                <a:gd name="connsiteX26" fmla="*/ 306482 w 632455"/>
                <a:gd name="connsiteY26" fmla="*/ 1632603 h 1718124"/>
                <a:gd name="connsiteX27" fmla="*/ 220941 w 632455"/>
                <a:gd name="connsiteY27" fmla="*/ 1718125 h 1718124"/>
                <a:gd name="connsiteX28" fmla="*/ 220941 w 632455"/>
                <a:gd name="connsiteY28" fmla="*/ 1718125 h 1718124"/>
                <a:gd name="connsiteX29" fmla="*/ 316258 w 632455"/>
                <a:gd name="connsiteY29" fmla="*/ 0 h 1718124"/>
                <a:gd name="connsiteX30" fmla="*/ 458867 w 632455"/>
                <a:gd name="connsiteY30" fmla="*/ 142576 h 1718124"/>
                <a:gd name="connsiteX31" fmla="*/ 316258 w 632455"/>
                <a:gd name="connsiteY31" fmla="*/ 285153 h 1718124"/>
                <a:gd name="connsiteX32" fmla="*/ 173649 w 632455"/>
                <a:gd name="connsiteY32" fmla="*/ 142576 h 1718124"/>
                <a:gd name="connsiteX33" fmla="*/ 316258 w 632455"/>
                <a:gd name="connsiteY33" fmla="*/ 0 h 171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2455" h="1718124">
                  <a:moveTo>
                    <a:pt x="221002" y="1718063"/>
                  </a:moveTo>
                  <a:lnTo>
                    <a:pt x="213853" y="1718063"/>
                  </a:lnTo>
                  <a:cubicBezTo>
                    <a:pt x="169799" y="1718063"/>
                    <a:pt x="133811" y="1679640"/>
                    <a:pt x="133811" y="1632542"/>
                  </a:cubicBezTo>
                  <a:lnTo>
                    <a:pt x="133811" y="614105"/>
                  </a:lnTo>
                  <a:cubicBezTo>
                    <a:pt x="133811" y="607813"/>
                    <a:pt x="129473" y="602681"/>
                    <a:pt x="124096" y="602681"/>
                  </a:cubicBezTo>
                  <a:cubicBezTo>
                    <a:pt x="118719" y="602681"/>
                    <a:pt x="114381" y="607813"/>
                    <a:pt x="114381" y="614105"/>
                  </a:cubicBezTo>
                  <a:lnTo>
                    <a:pt x="114381" y="972928"/>
                  </a:lnTo>
                  <a:cubicBezTo>
                    <a:pt x="114381" y="1001211"/>
                    <a:pt x="90368" y="1013245"/>
                    <a:pt x="65500" y="1013245"/>
                  </a:cubicBezTo>
                  <a:cubicBezTo>
                    <a:pt x="29451" y="1013245"/>
                    <a:pt x="0" y="981785"/>
                    <a:pt x="0" y="943301"/>
                  </a:cubicBezTo>
                  <a:lnTo>
                    <a:pt x="0" y="579957"/>
                  </a:lnTo>
                  <a:cubicBezTo>
                    <a:pt x="0" y="455768"/>
                    <a:pt x="90857" y="354120"/>
                    <a:pt x="201938" y="354120"/>
                  </a:cubicBezTo>
                  <a:lnTo>
                    <a:pt x="430517" y="354120"/>
                  </a:lnTo>
                  <a:cubicBezTo>
                    <a:pt x="541598" y="354120"/>
                    <a:pt x="632455" y="455707"/>
                    <a:pt x="632455" y="579957"/>
                  </a:cubicBezTo>
                  <a:lnTo>
                    <a:pt x="632455" y="943301"/>
                  </a:lnTo>
                  <a:cubicBezTo>
                    <a:pt x="632455" y="981847"/>
                    <a:pt x="604043" y="1013245"/>
                    <a:pt x="564755" y="1013245"/>
                  </a:cubicBezTo>
                  <a:cubicBezTo>
                    <a:pt x="540498" y="1013245"/>
                    <a:pt x="518074" y="1000173"/>
                    <a:pt x="518074" y="973233"/>
                  </a:cubicBezTo>
                  <a:lnTo>
                    <a:pt x="518074" y="614166"/>
                  </a:lnTo>
                  <a:cubicBezTo>
                    <a:pt x="518074" y="607874"/>
                    <a:pt x="513736" y="602743"/>
                    <a:pt x="508359" y="602743"/>
                  </a:cubicBezTo>
                  <a:cubicBezTo>
                    <a:pt x="502982" y="602743"/>
                    <a:pt x="498644" y="607874"/>
                    <a:pt x="498644" y="614166"/>
                  </a:cubicBezTo>
                  <a:lnTo>
                    <a:pt x="498644" y="1632603"/>
                  </a:lnTo>
                  <a:cubicBezTo>
                    <a:pt x="498644" y="1679701"/>
                    <a:pt x="462717" y="1718125"/>
                    <a:pt x="418602" y="1718125"/>
                  </a:cubicBezTo>
                  <a:lnTo>
                    <a:pt x="411453" y="1718125"/>
                  </a:lnTo>
                  <a:cubicBezTo>
                    <a:pt x="364344" y="1718125"/>
                    <a:pt x="325912" y="1679701"/>
                    <a:pt x="325912" y="1632603"/>
                  </a:cubicBezTo>
                  <a:cubicBezTo>
                    <a:pt x="325912" y="1451481"/>
                    <a:pt x="325729" y="1270359"/>
                    <a:pt x="325729" y="1089298"/>
                  </a:cubicBezTo>
                  <a:cubicBezTo>
                    <a:pt x="325729" y="1083556"/>
                    <a:pt x="321452" y="1078913"/>
                    <a:pt x="316197" y="1078913"/>
                  </a:cubicBezTo>
                  <a:cubicBezTo>
                    <a:pt x="310942" y="1078913"/>
                    <a:pt x="306665" y="1083556"/>
                    <a:pt x="306665" y="1089298"/>
                  </a:cubicBezTo>
                  <a:cubicBezTo>
                    <a:pt x="306665" y="1270420"/>
                    <a:pt x="306482" y="1451542"/>
                    <a:pt x="306482" y="1632603"/>
                  </a:cubicBezTo>
                  <a:cubicBezTo>
                    <a:pt x="306482" y="1679701"/>
                    <a:pt x="268111" y="1718125"/>
                    <a:pt x="220941" y="1718125"/>
                  </a:cubicBezTo>
                  <a:lnTo>
                    <a:pt x="220941" y="1718125"/>
                  </a:lnTo>
                  <a:close/>
                  <a:moveTo>
                    <a:pt x="316258" y="0"/>
                  </a:moveTo>
                  <a:cubicBezTo>
                    <a:pt x="395017" y="0"/>
                    <a:pt x="458867" y="63836"/>
                    <a:pt x="458867" y="142576"/>
                  </a:cubicBezTo>
                  <a:cubicBezTo>
                    <a:pt x="458867" y="221317"/>
                    <a:pt x="395017" y="285153"/>
                    <a:pt x="316258" y="285153"/>
                  </a:cubicBezTo>
                  <a:cubicBezTo>
                    <a:pt x="237499" y="285153"/>
                    <a:pt x="173649" y="221317"/>
                    <a:pt x="173649" y="142576"/>
                  </a:cubicBezTo>
                  <a:cubicBezTo>
                    <a:pt x="173649" y="63836"/>
                    <a:pt x="237499" y="0"/>
                    <a:pt x="316258" y="0"/>
                  </a:cubicBezTo>
                  <a:close/>
                </a:path>
              </a:pathLst>
            </a:custGeom>
            <a:solidFill>
              <a:schemeClr val="tx2"/>
            </a:solidFill>
            <a:ln w="9525" cap="flat">
              <a:solidFill>
                <a:schemeClr val="tx1"/>
              </a:solidFill>
              <a:prstDash val="solid"/>
              <a:miter/>
            </a:ln>
          </p:spPr>
          <p:txBody>
            <a:bodyPr rtlCol="0" anchor="ctr"/>
            <a:lstStyle/>
            <a:p>
              <a:pPr defTabSz="1828756">
                <a:buClr>
                  <a:srgbClr val="000000"/>
                </a:buClr>
                <a:defRPr/>
              </a:pPr>
              <a:endParaRPr lang="fr-FR" sz="2800" kern="0">
                <a:solidFill>
                  <a:srgbClr val="000000"/>
                </a:solidFill>
                <a:latin typeface="Arial"/>
                <a:cs typeface="Arial"/>
                <a:sym typeface="Arial"/>
              </a:endParaRPr>
            </a:p>
          </p:txBody>
        </p:sp>
        <p:sp>
          <p:nvSpPr>
            <p:cNvPr id="55" name="Ellipse 54">
              <a:extLst>
                <a:ext uri="{FF2B5EF4-FFF2-40B4-BE49-F238E27FC236}">
                  <a16:creationId xmlns:a16="http://schemas.microsoft.com/office/drawing/2014/main" id="{43852984-AA37-6871-6E28-146FF52EEC52}"/>
                </a:ext>
              </a:extLst>
            </p:cNvPr>
            <p:cNvSpPr/>
            <p:nvPr/>
          </p:nvSpPr>
          <p:spPr>
            <a:xfrm>
              <a:off x="5121275" y="1701800"/>
              <a:ext cx="127000" cy="127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756">
                <a:buClr>
                  <a:srgbClr val="000000"/>
                </a:buClr>
                <a:defRPr/>
              </a:pPr>
              <a:endParaRPr lang="fr-FR" sz="2800" kern="0">
                <a:solidFill>
                  <a:srgbClr val="FFFFFF"/>
                </a:solidFill>
                <a:latin typeface="Arial"/>
                <a:sym typeface="Arial"/>
              </a:endParaRPr>
            </a:p>
          </p:txBody>
        </p:sp>
        <p:pic>
          <p:nvPicPr>
            <p:cNvPr id="56" name="Graphique 55" descr="Badge Tick1 avec un remplissage uni">
              <a:extLst>
                <a:ext uri="{FF2B5EF4-FFF2-40B4-BE49-F238E27FC236}">
                  <a16:creationId xmlns:a16="http://schemas.microsoft.com/office/drawing/2014/main" id="{916AFFFC-787A-49DE-9C1C-B9D3A7A64320}"/>
                </a:ext>
              </a:extLst>
            </p:cNvPr>
            <p:cNvPicPr>
              <a:picLocks noChangeAspect="1"/>
            </p:cNvPicPr>
            <p:nvPr/>
          </p:nvPicPr>
          <p:blipFill>
            <a:blip r:embed="rId20">
              <a:extLst>
                <a:ext uri="{96DAC541-7B7A-43D3-8B79-37D633B846F1}">
                  <asvg:svgBlip xmlns:asvg="http://schemas.microsoft.com/office/drawing/2016/SVG/main" r:embed="rId24"/>
                </a:ext>
              </a:extLst>
            </a:blip>
            <a:stretch>
              <a:fillRect/>
            </a:stretch>
          </p:blipFill>
          <p:spPr>
            <a:xfrm>
              <a:off x="5101456" y="1673225"/>
              <a:ext cx="181778" cy="181778"/>
            </a:xfrm>
            <a:prstGeom prst="rect">
              <a:avLst/>
            </a:prstGeom>
          </p:spPr>
        </p:pic>
      </p:grpSp>
      <p:grpSp>
        <p:nvGrpSpPr>
          <p:cNvPr id="57" name="Groupe 56">
            <a:extLst>
              <a:ext uri="{FF2B5EF4-FFF2-40B4-BE49-F238E27FC236}">
                <a16:creationId xmlns:a16="http://schemas.microsoft.com/office/drawing/2014/main" id="{01F8636F-7B94-F585-ACF2-823D2594B8A1}"/>
              </a:ext>
            </a:extLst>
          </p:cNvPr>
          <p:cNvGrpSpPr/>
          <p:nvPr/>
        </p:nvGrpSpPr>
        <p:grpSpPr>
          <a:xfrm>
            <a:off x="17185997" y="4705029"/>
            <a:ext cx="352518" cy="560810"/>
            <a:chOff x="5101456" y="1586429"/>
            <a:chExt cx="234600" cy="373220"/>
          </a:xfrm>
        </p:grpSpPr>
        <p:sp>
          <p:nvSpPr>
            <p:cNvPr id="60" name="Graphique 48">
              <a:extLst>
                <a:ext uri="{FF2B5EF4-FFF2-40B4-BE49-F238E27FC236}">
                  <a16:creationId xmlns:a16="http://schemas.microsoft.com/office/drawing/2014/main" id="{5D580462-6847-EE32-E015-7D48EA6D6F0C}"/>
                </a:ext>
              </a:extLst>
            </p:cNvPr>
            <p:cNvSpPr/>
            <p:nvPr/>
          </p:nvSpPr>
          <p:spPr>
            <a:xfrm>
              <a:off x="5198671" y="1586429"/>
              <a:ext cx="137385" cy="373220"/>
            </a:xfrm>
            <a:custGeom>
              <a:avLst/>
              <a:gdLst>
                <a:gd name="connsiteX0" fmla="*/ 221002 w 632455"/>
                <a:gd name="connsiteY0" fmla="*/ 1718063 h 1718124"/>
                <a:gd name="connsiteX1" fmla="*/ 213853 w 632455"/>
                <a:gd name="connsiteY1" fmla="*/ 1718063 h 1718124"/>
                <a:gd name="connsiteX2" fmla="*/ 133811 w 632455"/>
                <a:gd name="connsiteY2" fmla="*/ 1632542 h 1718124"/>
                <a:gd name="connsiteX3" fmla="*/ 133811 w 632455"/>
                <a:gd name="connsiteY3" fmla="*/ 614105 h 1718124"/>
                <a:gd name="connsiteX4" fmla="*/ 124096 w 632455"/>
                <a:gd name="connsiteY4" fmla="*/ 602681 h 1718124"/>
                <a:gd name="connsiteX5" fmla="*/ 114381 w 632455"/>
                <a:gd name="connsiteY5" fmla="*/ 614105 h 1718124"/>
                <a:gd name="connsiteX6" fmla="*/ 114381 w 632455"/>
                <a:gd name="connsiteY6" fmla="*/ 972928 h 1718124"/>
                <a:gd name="connsiteX7" fmla="*/ 65500 w 632455"/>
                <a:gd name="connsiteY7" fmla="*/ 1013245 h 1718124"/>
                <a:gd name="connsiteX8" fmla="*/ 0 w 632455"/>
                <a:gd name="connsiteY8" fmla="*/ 943301 h 1718124"/>
                <a:gd name="connsiteX9" fmla="*/ 0 w 632455"/>
                <a:gd name="connsiteY9" fmla="*/ 579957 h 1718124"/>
                <a:gd name="connsiteX10" fmla="*/ 201938 w 632455"/>
                <a:gd name="connsiteY10" fmla="*/ 354120 h 1718124"/>
                <a:gd name="connsiteX11" fmla="*/ 430517 w 632455"/>
                <a:gd name="connsiteY11" fmla="*/ 354120 h 1718124"/>
                <a:gd name="connsiteX12" fmla="*/ 632455 w 632455"/>
                <a:gd name="connsiteY12" fmla="*/ 579957 h 1718124"/>
                <a:gd name="connsiteX13" fmla="*/ 632455 w 632455"/>
                <a:gd name="connsiteY13" fmla="*/ 943301 h 1718124"/>
                <a:gd name="connsiteX14" fmla="*/ 564755 w 632455"/>
                <a:gd name="connsiteY14" fmla="*/ 1013245 h 1718124"/>
                <a:gd name="connsiteX15" fmla="*/ 518074 w 632455"/>
                <a:gd name="connsiteY15" fmla="*/ 973233 h 1718124"/>
                <a:gd name="connsiteX16" fmla="*/ 518074 w 632455"/>
                <a:gd name="connsiteY16" fmla="*/ 614166 h 1718124"/>
                <a:gd name="connsiteX17" fmla="*/ 508359 w 632455"/>
                <a:gd name="connsiteY17" fmla="*/ 602743 h 1718124"/>
                <a:gd name="connsiteX18" fmla="*/ 498644 w 632455"/>
                <a:gd name="connsiteY18" fmla="*/ 614166 h 1718124"/>
                <a:gd name="connsiteX19" fmla="*/ 498644 w 632455"/>
                <a:gd name="connsiteY19" fmla="*/ 1632603 h 1718124"/>
                <a:gd name="connsiteX20" fmla="*/ 418602 w 632455"/>
                <a:gd name="connsiteY20" fmla="*/ 1718125 h 1718124"/>
                <a:gd name="connsiteX21" fmla="*/ 411453 w 632455"/>
                <a:gd name="connsiteY21" fmla="*/ 1718125 h 1718124"/>
                <a:gd name="connsiteX22" fmla="*/ 325912 w 632455"/>
                <a:gd name="connsiteY22" fmla="*/ 1632603 h 1718124"/>
                <a:gd name="connsiteX23" fmla="*/ 325729 w 632455"/>
                <a:gd name="connsiteY23" fmla="*/ 1089298 h 1718124"/>
                <a:gd name="connsiteX24" fmla="*/ 316197 w 632455"/>
                <a:gd name="connsiteY24" fmla="*/ 1078913 h 1718124"/>
                <a:gd name="connsiteX25" fmla="*/ 306665 w 632455"/>
                <a:gd name="connsiteY25" fmla="*/ 1089298 h 1718124"/>
                <a:gd name="connsiteX26" fmla="*/ 306482 w 632455"/>
                <a:gd name="connsiteY26" fmla="*/ 1632603 h 1718124"/>
                <a:gd name="connsiteX27" fmla="*/ 220941 w 632455"/>
                <a:gd name="connsiteY27" fmla="*/ 1718125 h 1718124"/>
                <a:gd name="connsiteX28" fmla="*/ 220941 w 632455"/>
                <a:gd name="connsiteY28" fmla="*/ 1718125 h 1718124"/>
                <a:gd name="connsiteX29" fmla="*/ 316258 w 632455"/>
                <a:gd name="connsiteY29" fmla="*/ 0 h 1718124"/>
                <a:gd name="connsiteX30" fmla="*/ 458867 w 632455"/>
                <a:gd name="connsiteY30" fmla="*/ 142576 h 1718124"/>
                <a:gd name="connsiteX31" fmla="*/ 316258 w 632455"/>
                <a:gd name="connsiteY31" fmla="*/ 285153 h 1718124"/>
                <a:gd name="connsiteX32" fmla="*/ 173649 w 632455"/>
                <a:gd name="connsiteY32" fmla="*/ 142576 h 1718124"/>
                <a:gd name="connsiteX33" fmla="*/ 316258 w 632455"/>
                <a:gd name="connsiteY33" fmla="*/ 0 h 171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2455" h="1718124">
                  <a:moveTo>
                    <a:pt x="221002" y="1718063"/>
                  </a:moveTo>
                  <a:lnTo>
                    <a:pt x="213853" y="1718063"/>
                  </a:lnTo>
                  <a:cubicBezTo>
                    <a:pt x="169799" y="1718063"/>
                    <a:pt x="133811" y="1679640"/>
                    <a:pt x="133811" y="1632542"/>
                  </a:cubicBezTo>
                  <a:lnTo>
                    <a:pt x="133811" y="614105"/>
                  </a:lnTo>
                  <a:cubicBezTo>
                    <a:pt x="133811" y="607813"/>
                    <a:pt x="129473" y="602681"/>
                    <a:pt x="124096" y="602681"/>
                  </a:cubicBezTo>
                  <a:cubicBezTo>
                    <a:pt x="118719" y="602681"/>
                    <a:pt x="114381" y="607813"/>
                    <a:pt x="114381" y="614105"/>
                  </a:cubicBezTo>
                  <a:lnTo>
                    <a:pt x="114381" y="972928"/>
                  </a:lnTo>
                  <a:cubicBezTo>
                    <a:pt x="114381" y="1001211"/>
                    <a:pt x="90368" y="1013245"/>
                    <a:pt x="65500" y="1013245"/>
                  </a:cubicBezTo>
                  <a:cubicBezTo>
                    <a:pt x="29451" y="1013245"/>
                    <a:pt x="0" y="981785"/>
                    <a:pt x="0" y="943301"/>
                  </a:cubicBezTo>
                  <a:lnTo>
                    <a:pt x="0" y="579957"/>
                  </a:lnTo>
                  <a:cubicBezTo>
                    <a:pt x="0" y="455768"/>
                    <a:pt x="90857" y="354120"/>
                    <a:pt x="201938" y="354120"/>
                  </a:cubicBezTo>
                  <a:lnTo>
                    <a:pt x="430517" y="354120"/>
                  </a:lnTo>
                  <a:cubicBezTo>
                    <a:pt x="541598" y="354120"/>
                    <a:pt x="632455" y="455707"/>
                    <a:pt x="632455" y="579957"/>
                  </a:cubicBezTo>
                  <a:lnTo>
                    <a:pt x="632455" y="943301"/>
                  </a:lnTo>
                  <a:cubicBezTo>
                    <a:pt x="632455" y="981847"/>
                    <a:pt x="604043" y="1013245"/>
                    <a:pt x="564755" y="1013245"/>
                  </a:cubicBezTo>
                  <a:cubicBezTo>
                    <a:pt x="540498" y="1013245"/>
                    <a:pt x="518074" y="1000173"/>
                    <a:pt x="518074" y="973233"/>
                  </a:cubicBezTo>
                  <a:lnTo>
                    <a:pt x="518074" y="614166"/>
                  </a:lnTo>
                  <a:cubicBezTo>
                    <a:pt x="518074" y="607874"/>
                    <a:pt x="513736" y="602743"/>
                    <a:pt x="508359" y="602743"/>
                  </a:cubicBezTo>
                  <a:cubicBezTo>
                    <a:pt x="502982" y="602743"/>
                    <a:pt x="498644" y="607874"/>
                    <a:pt x="498644" y="614166"/>
                  </a:cubicBezTo>
                  <a:lnTo>
                    <a:pt x="498644" y="1632603"/>
                  </a:lnTo>
                  <a:cubicBezTo>
                    <a:pt x="498644" y="1679701"/>
                    <a:pt x="462717" y="1718125"/>
                    <a:pt x="418602" y="1718125"/>
                  </a:cubicBezTo>
                  <a:lnTo>
                    <a:pt x="411453" y="1718125"/>
                  </a:lnTo>
                  <a:cubicBezTo>
                    <a:pt x="364344" y="1718125"/>
                    <a:pt x="325912" y="1679701"/>
                    <a:pt x="325912" y="1632603"/>
                  </a:cubicBezTo>
                  <a:cubicBezTo>
                    <a:pt x="325912" y="1451481"/>
                    <a:pt x="325729" y="1270359"/>
                    <a:pt x="325729" y="1089298"/>
                  </a:cubicBezTo>
                  <a:cubicBezTo>
                    <a:pt x="325729" y="1083556"/>
                    <a:pt x="321452" y="1078913"/>
                    <a:pt x="316197" y="1078913"/>
                  </a:cubicBezTo>
                  <a:cubicBezTo>
                    <a:pt x="310942" y="1078913"/>
                    <a:pt x="306665" y="1083556"/>
                    <a:pt x="306665" y="1089298"/>
                  </a:cubicBezTo>
                  <a:cubicBezTo>
                    <a:pt x="306665" y="1270420"/>
                    <a:pt x="306482" y="1451542"/>
                    <a:pt x="306482" y="1632603"/>
                  </a:cubicBezTo>
                  <a:cubicBezTo>
                    <a:pt x="306482" y="1679701"/>
                    <a:pt x="268111" y="1718125"/>
                    <a:pt x="220941" y="1718125"/>
                  </a:cubicBezTo>
                  <a:lnTo>
                    <a:pt x="220941" y="1718125"/>
                  </a:lnTo>
                  <a:close/>
                  <a:moveTo>
                    <a:pt x="316258" y="0"/>
                  </a:moveTo>
                  <a:cubicBezTo>
                    <a:pt x="395017" y="0"/>
                    <a:pt x="458867" y="63836"/>
                    <a:pt x="458867" y="142576"/>
                  </a:cubicBezTo>
                  <a:cubicBezTo>
                    <a:pt x="458867" y="221317"/>
                    <a:pt x="395017" y="285153"/>
                    <a:pt x="316258" y="285153"/>
                  </a:cubicBezTo>
                  <a:cubicBezTo>
                    <a:pt x="237499" y="285153"/>
                    <a:pt x="173649" y="221317"/>
                    <a:pt x="173649" y="142576"/>
                  </a:cubicBezTo>
                  <a:cubicBezTo>
                    <a:pt x="173649" y="63836"/>
                    <a:pt x="237499" y="0"/>
                    <a:pt x="316258" y="0"/>
                  </a:cubicBezTo>
                  <a:close/>
                </a:path>
              </a:pathLst>
            </a:custGeom>
            <a:solidFill>
              <a:schemeClr val="tx2"/>
            </a:solidFill>
            <a:ln w="9525" cap="flat">
              <a:solidFill>
                <a:schemeClr val="tx1"/>
              </a:solidFill>
              <a:prstDash val="solid"/>
              <a:miter/>
            </a:ln>
          </p:spPr>
          <p:txBody>
            <a:bodyPr rtlCol="0" anchor="ctr"/>
            <a:lstStyle/>
            <a:p>
              <a:pPr defTabSz="1828756">
                <a:buClr>
                  <a:srgbClr val="000000"/>
                </a:buClr>
                <a:defRPr/>
              </a:pPr>
              <a:endParaRPr lang="fr-FR" sz="2800" kern="0">
                <a:solidFill>
                  <a:srgbClr val="000000"/>
                </a:solidFill>
                <a:latin typeface="Arial"/>
                <a:cs typeface="Arial"/>
                <a:sym typeface="Arial"/>
              </a:endParaRPr>
            </a:p>
          </p:txBody>
        </p:sp>
        <p:sp>
          <p:nvSpPr>
            <p:cNvPr id="61" name="Ellipse 60">
              <a:extLst>
                <a:ext uri="{FF2B5EF4-FFF2-40B4-BE49-F238E27FC236}">
                  <a16:creationId xmlns:a16="http://schemas.microsoft.com/office/drawing/2014/main" id="{F8367326-6CC9-18CB-0623-540C5DE4CC16}"/>
                </a:ext>
              </a:extLst>
            </p:cNvPr>
            <p:cNvSpPr/>
            <p:nvPr/>
          </p:nvSpPr>
          <p:spPr>
            <a:xfrm>
              <a:off x="5121275" y="1701800"/>
              <a:ext cx="127000" cy="127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756">
                <a:buClr>
                  <a:srgbClr val="000000"/>
                </a:buClr>
                <a:defRPr/>
              </a:pPr>
              <a:endParaRPr lang="fr-FR" sz="2800" kern="0">
                <a:solidFill>
                  <a:srgbClr val="FFFFFF"/>
                </a:solidFill>
                <a:latin typeface="Arial"/>
                <a:sym typeface="Arial"/>
              </a:endParaRPr>
            </a:p>
          </p:txBody>
        </p:sp>
        <p:pic>
          <p:nvPicPr>
            <p:cNvPr id="62" name="Graphique 61" descr="Badge Tick1 avec un remplissage uni">
              <a:extLst>
                <a:ext uri="{FF2B5EF4-FFF2-40B4-BE49-F238E27FC236}">
                  <a16:creationId xmlns:a16="http://schemas.microsoft.com/office/drawing/2014/main" id="{865AD95F-39F3-E47D-FE3D-DEFEC5C39DAC}"/>
                </a:ext>
              </a:extLst>
            </p:cNvPr>
            <p:cNvPicPr>
              <a:picLocks noChangeAspect="1"/>
            </p:cNvPicPr>
            <p:nvPr/>
          </p:nvPicPr>
          <p:blipFill>
            <a:blip r:embed="rId20">
              <a:extLst>
                <a:ext uri="{96DAC541-7B7A-43D3-8B79-37D633B846F1}">
                  <asvg:svgBlip xmlns:asvg="http://schemas.microsoft.com/office/drawing/2016/SVG/main" r:embed="rId24"/>
                </a:ext>
              </a:extLst>
            </a:blip>
            <a:stretch>
              <a:fillRect/>
            </a:stretch>
          </p:blipFill>
          <p:spPr>
            <a:xfrm>
              <a:off x="5101456" y="1673225"/>
              <a:ext cx="181778" cy="181778"/>
            </a:xfrm>
            <a:prstGeom prst="rect">
              <a:avLst/>
            </a:prstGeom>
          </p:spPr>
        </p:pic>
      </p:grpSp>
      <p:cxnSp>
        <p:nvCxnSpPr>
          <p:cNvPr id="157" name="Connecteur droit 156">
            <a:extLst>
              <a:ext uri="{FF2B5EF4-FFF2-40B4-BE49-F238E27FC236}">
                <a16:creationId xmlns:a16="http://schemas.microsoft.com/office/drawing/2014/main" id="{7CF35B71-F788-4A2D-3846-9E5B35753B36}"/>
              </a:ext>
            </a:extLst>
          </p:cNvPr>
          <p:cNvCxnSpPr>
            <a:cxnSpLocks/>
          </p:cNvCxnSpPr>
          <p:nvPr/>
        </p:nvCxnSpPr>
        <p:spPr>
          <a:xfrm flipV="1">
            <a:off x="8466234" y="5667548"/>
            <a:ext cx="11016000" cy="0"/>
          </a:xfrm>
          <a:prstGeom prst="line">
            <a:avLst/>
          </a:prstGeom>
          <a:ln>
            <a:gradFill flip="none" rotWithShape="1">
              <a:gsLst>
                <a:gs pos="0">
                  <a:schemeClr val="tx1">
                    <a:alpha val="0"/>
                  </a:schemeClr>
                </a:gs>
                <a:gs pos="18000">
                  <a:schemeClr val="tx1"/>
                </a:gs>
                <a:gs pos="83000">
                  <a:schemeClr val="tx1"/>
                </a:gs>
                <a:gs pos="100000">
                  <a:schemeClr val="tx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158" name="Groupe 157">
            <a:extLst>
              <a:ext uri="{FF2B5EF4-FFF2-40B4-BE49-F238E27FC236}">
                <a16:creationId xmlns:a16="http://schemas.microsoft.com/office/drawing/2014/main" id="{E2DA77F4-07C4-7AC0-1ABF-3B20A239008D}"/>
              </a:ext>
            </a:extLst>
          </p:cNvPr>
          <p:cNvGrpSpPr/>
          <p:nvPr/>
        </p:nvGrpSpPr>
        <p:grpSpPr>
          <a:xfrm>
            <a:off x="8249733" y="5484066"/>
            <a:ext cx="3326414" cy="463550"/>
            <a:chOff x="4140319" y="2861523"/>
            <a:chExt cx="2088260" cy="231775"/>
          </a:xfrm>
        </p:grpSpPr>
        <p:sp>
          <p:nvSpPr>
            <p:cNvPr id="159" name="ZoneTexte 158">
              <a:extLst>
                <a:ext uri="{FF2B5EF4-FFF2-40B4-BE49-F238E27FC236}">
                  <a16:creationId xmlns:a16="http://schemas.microsoft.com/office/drawing/2014/main" id="{CC7EBA4A-5CA7-2067-C65D-A0B44DBECEA1}"/>
                </a:ext>
              </a:extLst>
            </p:cNvPr>
            <p:cNvSpPr txBox="1"/>
            <p:nvPr/>
          </p:nvSpPr>
          <p:spPr>
            <a:xfrm>
              <a:off x="4140319" y="2890603"/>
              <a:ext cx="2088260" cy="130036"/>
            </a:xfrm>
            <a:prstGeom prst="rect">
              <a:avLst/>
            </a:prstGeom>
            <a:solidFill>
              <a:srgbClr val="EAEEF4"/>
            </a:solidFill>
          </p:spPr>
          <p:txBody>
            <a:bodyPr wrap="square" lIns="792000" tIns="0" rIns="72000" bIns="0">
              <a:spAutoFit/>
            </a:bodyPr>
            <a:lstStyle/>
            <a:p>
              <a:pPr defTabSz="1828756">
                <a:lnSpc>
                  <a:spcPts val="2000"/>
                </a:lnSpc>
                <a:buClr>
                  <a:srgbClr val="000000"/>
                </a:buClr>
                <a:buSzPts val="900"/>
                <a:defRPr/>
              </a:pPr>
              <a:r>
                <a:rPr lang="fr-FR" sz="2000" b="1" kern="0" dirty="0" err="1">
                  <a:solidFill>
                    <a:srgbClr val="404040"/>
                  </a:solidFill>
                  <a:latin typeface="Calibri"/>
                  <a:ea typeface="Calibri"/>
                  <a:cs typeface="Calibri"/>
                  <a:sym typeface="Calibri"/>
                </a:rPr>
                <a:t>Partnering</a:t>
              </a:r>
              <a:r>
                <a:rPr lang="fr-FR" sz="2000" b="1" kern="0" dirty="0">
                  <a:solidFill>
                    <a:srgbClr val="404040"/>
                  </a:solidFill>
                  <a:latin typeface="Calibri"/>
                  <a:ea typeface="Calibri"/>
                  <a:cs typeface="Calibri"/>
                  <a:sym typeface="Calibri"/>
                </a:rPr>
                <a:t> </a:t>
              </a:r>
              <a:r>
                <a:rPr lang="fr-FR" sz="2000" b="1" kern="0" dirty="0" err="1">
                  <a:solidFill>
                    <a:srgbClr val="404040"/>
                  </a:solidFill>
                  <a:latin typeface="Calibri"/>
                  <a:ea typeface="Calibri"/>
                  <a:cs typeface="Calibri"/>
                  <a:sym typeface="Calibri"/>
                </a:rPr>
                <a:t>window</a:t>
              </a:r>
              <a:endParaRPr lang="fr-FR" sz="2000" b="1" kern="0" dirty="0">
                <a:solidFill>
                  <a:srgbClr val="404040"/>
                </a:solidFill>
                <a:latin typeface="Calibri"/>
                <a:ea typeface="Calibri"/>
                <a:cs typeface="Calibri"/>
                <a:sym typeface="Calibri"/>
              </a:endParaRPr>
            </a:p>
          </p:txBody>
        </p:sp>
        <p:cxnSp>
          <p:nvCxnSpPr>
            <p:cNvPr id="160" name="Connecteur droit 159">
              <a:extLst>
                <a:ext uri="{FF2B5EF4-FFF2-40B4-BE49-F238E27FC236}">
                  <a16:creationId xmlns:a16="http://schemas.microsoft.com/office/drawing/2014/main" id="{EA032F4C-0D51-149E-A822-664719E4E085}"/>
                </a:ext>
              </a:extLst>
            </p:cNvPr>
            <p:cNvCxnSpPr/>
            <p:nvPr/>
          </p:nvCxnSpPr>
          <p:spPr>
            <a:xfrm>
              <a:off x="4273173" y="2861523"/>
              <a:ext cx="0" cy="231775"/>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1" name="Groupe 160">
              <a:extLst>
                <a:ext uri="{FF2B5EF4-FFF2-40B4-BE49-F238E27FC236}">
                  <a16:creationId xmlns:a16="http://schemas.microsoft.com/office/drawing/2014/main" id="{B1B52253-4100-EE2C-13A4-74091E95377B}"/>
                </a:ext>
              </a:extLst>
            </p:cNvPr>
            <p:cNvGrpSpPr/>
            <p:nvPr/>
          </p:nvGrpSpPr>
          <p:grpSpPr>
            <a:xfrm>
              <a:off x="4325659" y="2870999"/>
              <a:ext cx="252555" cy="167915"/>
              <a:chOff x="3707558" y="1997473"/>
              <a:chExt cx="1725474" cy="1147208"/>
            </a:xfrm>
          </p:grpSpPr>
          <p:sp>
            <p:nvSpPr>
              <p:cNvPr id="162" name="Forme libre 161">
                <a:extLst>
                  <a:ext uri="{FF2B5EF4-FFF2-40B4-BE49-F238E27FC236}">
                    <a16:creationId xmlns:a16="http://schemas.microsoft.com/office/drawing/2014/main" id="{1E5BF900-7945-ACAD-AB7A-7CC445F43969}"/>
                  </a:ext>
                </a:extLst>
              </p:cNvPr>
              <p:cNvSpPr/>
              <p:nvPr/>
            </p:nvSpPr>
            <p:spPr>
              <a:xfrm>
                <a:off x="4206051" y="2040142"/>
                <a:ext cx="1226981" cy="644556"/>
              </a:xfrm>
              <a:custGeom>
                <a:avLst/>
                <a:gdLst>
                  <a:gd name="connsiteX0" fmla="*/ 1001581 w 1226981"/>
                  <a:gd name="connsiteY0" fmla="*/ 1375 h 644556"/>
                  <a:gd name="connsiteX1" fmla="*/ 986916 w 1226981"/>
                  <a:gd name="connsiteY1" fmla="*/ 1375 h 644556"/>
                  <a:gd name="connsiteX2" fmla="*/ 673408 w 1226981"/>
                  <a:gd name="connsiteY2" fmla="*/ 138820 h 644556"/>
                  <a:gd name="connsiteX3" fmla="*/ 477274 w 1226981"/>
                  <a:gd name="connsiteY3" fmla="*/ 69181 h 644556"/>
                  <a:gd name="connsiteX4" fmla="*/ 398454 w 1226981"/>
                  <a:gd name="connsiteY4" fmla="*/ 36194 h 644556"/>
                  <a:gd name="connsiteX5" fmla="*/ 394788 w 1226981"/>
                  <a:gd name="connsiteY5" fmla="*/ 36194 h 644556"/>
                  <a:gd name="connsiteX6" fmla="*/ 6186 w 1226981"/>
                  <a:gd name="connsiteY6" fmla="*/ 169974 h 644556"/>
                  <a:gd name="connsiteX7" fmla="*/ 687 w 1226981"/>
                  <a:gd name="connsiteY7" fmla="*/ 188300 h 644556"/>
                  <a:gd name="connsiteX8" fmla="*/ 24517 w 1226981"/>
                  <a:gd name="connsiteY8" fmla="*/ 224952 h 644556"/>
                  <a:gd name="connsiteX9" fmla="*/ 165660 w 1226981"/>
                  <a:gd name="connsiteY9" fmla="*/ 279930 h 644556"/>
                  <a:gd name="connsiteX10" fmla="*/ 260977 w 1226981"/>
                  <a:gd name="connsiteY10" fmla="*/ 261604 h 644556"/>
                  <a:gd name="connsiteX11" fmla="*/ 403953 w 1226981"/>
                  <a:gd name="connsiteY11" fmla="*/ 239613 h 644556"/>
                  <a:gd name="connsiteX12" fmla="*/ 473608 w 1226981"/>
                  <a:gd name="connsiteY12" fmla="*/ 261604 h 644556"/>
                  <a:gd name="connsiteX13" fmla="*/ 552428 w 1226981"/>
                  <a:gd name="connsiteY13" fmla="*/ 342238 h 644556"/>
                  <a:gd name="connsiteX14" fmla="*/ 554261 w 1226981"/>
                  <a:gd name="connsiteY14" fmla="*/ 344071 h 644556"/>
                  <a:gd name="connsiteX15" fmla="*/ 847545 w 1226981"/>
                  <a:gd name="connsiteY15" fmla="*/ 635393 h 644556"/>
                  <a:gd name="connsiteX16" fmla="*/ 869542 w 1226981"/>
                  <a:gd name="connsiteY16" fmla="*/ 644556 h 644556"/>
                  <a:gd name="connsiteX17" fmla="*/ 1047345 w 1226981"/>
                  <a:gd name="connsiteY17" fmla="*/ 468627 h 644556"/>
                  <a:gd name="connsiteX18" fmla="*/ 1080340 w 1226981"/>
                  <a:gd name="connsiteY18" fmla="*/ 424644 h 644556"/>
                  <a:gd name="connsiteX19" fmla="*/ 1084006 w 1226981"/>
                  <a:gd name="connsiteY19" fmla="*/ 420979 h 644556"/>
                  <a:gd name="connsiteX20" fmla="*/ 1219650 w 1226981"/>
                  <a:gd name="connsiteY20" fmla="*/ 322019 h 644556"/>
                  <a:gd name="connsiteX21" fmla="*/ 1226982 w 1226981"/>
                  <a:gd name="connsiteY21" fmla="*/ 305525 h 644556"/>
                  <a:gd name="connsiteX22" fmla="*/ 1001581 w 1226981"/>
                  <a:gd name="connsiteY22" fmla="*/ 1252 h 644556"/>
                  <a:gd name="connsiteX23" fmla="*/ 1001581 w 1226981"/>
                  <a:gd name="connsiteY23" fmla="*/ 1252 h 644556"/>
                  <a:gd name="connsiteX24" fmla="*/ 1056571 w 1226981"/>
                  <a:gd name="connsiteY24" fmla="*/ 391719 h 644556"/>
                  <a:gd name="connsiteX25" fmla="*/ 1049239 w 1226981"/>
                  <a:gd name="connsiteY25" fmla="*/ 397216 h 644556"/>
                  <a:gd name="connsiteX26" fmla="*/ 1047406 w 1226981"/>
                  <a:gd name="connsiteY26" fmla="*/ 399049 h 644556"/>
                  <a:gd name="connsiteX27" fmla="*/ 1010746 w 1226981"/>
                  <a:gd name="connsiteY27" fmla="*/ 448529 h 644556"/>
                  <a:gd name="connsiteX28" fmla="*/ 864104 w 1226981"/>
                  <a:gd name="connsiteY28" fmla="*/ 609798 h 644556"/>
                  <a:gd name="connsiteX29" fmla="*/ 572714 w 1226981"/>
                  <a:gd name="connsiteY29" fmla="*/ 320247 h 644556"/>
                  <a:gd name="connsiteX30" fmla="*/ 570881 w 1226981"/>
                  <a:gd name="connsiteY30" fmla="*/ 318414 h 644556"/>
                  <a:gd name="connsiteX31" fmla="*/ 492061 w 1226981"/>
                  <a:gd name="connsiteY31" fmla="*/ 237780 h 644556"/>
                  <a:gd name="connsiteX32" fmla="*/ 396743 w 1226981"/>
                  <a:gd name="connsiteY32" fmla="*/ 204793 h 644556"/>
                  <a:gd name="connsiteX33" fmla="*/ 246435 w 1226981"/>
                  <a:gd name="connsiteY33" fmla="*/ 226784 h 644556"/>
                  <a:gd name="connsiteX34" fmla="*/ 154784 w 1226981"/>
                  <a:gd name="connsiteY34" fmla="*/ 243278 h 644556"/>
                  <a:gd name="connsiteX35" fmla="*/ 44802 w 1226981"/>
                  <a:gd name="connsiteY35" fmla="*/ 199295 h 644556"/>
                  <a:gd name="connsiteX36" fmla="*/ 35637 w 1226981"/>
                  <a:gd name="connsiteY36" fmla="*/ 188300 h 644556"/>
                  <a:gd name="connsiteX37" fmla="*/ 387578 w 1226981"/>
                  <a:gd name="connsiteY37" fmla="*/ 69181 h 644556"/>
                  <a:gd name="connsiteX38" fmla="*/ 459066 w 1226981"/>
                  <a:gd name="connsiteY38" fmla="*/ 100335 h 644556"/>
                  <a:gd name="connsiteX39" fmla="*/ 673530 w 1226981"/>
                  <a:gd name="connsiteY39" fmla="*/ 171806 h 644556"/>
                  <a:gd name="connsiteX40" fmla="*/ 990643 w 1226981"/>
                  <a:gd name="connsiteY40" fmla="*/ 36194 h 644556"/>
                  <a:gd name="connsiteX41" fmla="*/ 1181217 w 1226981"/>
                  <a:gd name="connsiteY41" fmla="*/ 294652 h 644556"/>
                  <a:gd name="connsiteX42" fmla="*/ 1056633 w 1226981"/>
                  <a:gd name="connsiteY42" fmla="*/ 391779 h 644556"/>
                  <a:gd name="connsiteX43" fmla="*/ 1056633 w 1226981"/>
                  <a:gd name="connsiteY43" fmla="*/ 391779 h 64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26981" h="644556">
                    <a:moveTo>
                      <a:pt x="1001581" y="1375"/>
                    </a:moveTo>
                    <a:cubicBezTo>
                      <a:pt x="996082" y="-458"/>
                      <a:pt x="990582" y="-458"/>
                      <a:pt x="986916" y="1375"/>
                    </a:cubicBezTo>
                    <a:cubicBezTo>
                      <a:pt x="887933" y="50855"/>
                      <a:pt x="715629" y="131489"/>
                      <a:pt x="673408" y="138820"/>
                    </a:cubicBezTo>
                    <a:cubicBezTo>
                      <a:pt x="644079" y="142485"/>
                      <a:pt x="539597" y="96670"/>
                      <a:pt x="477274" y="69181"/>
                    </a:cubicBezTo>
                    <a:cubicBezTo>
                      <a:pt x="436947" y="50855"/>
                      <a:pt x="409452" y="38027"/>
                      <a:pt x="398454" y="36194"/>
                    </a:cubicBezTo>
                    <a:lnTo>
                      <a:pt x="394788" y="36194"/>
                    </a:lnTo>
                    <a:cubicBezTo>
                      <a:pt x="343463" y="36194"/>
                      <a:pt x="50179" y="133322"/>
                      <a:pt x="6186" y="169974"/>
                    </a:cubicBezTo>
                    <a:cubicBezTo>
                      <a:pt x="687" y="173639"/>
                      <a:pt x="-1146" y="180969"/>
                      <a:pt x="687" y="188300"/>
                    </a:cubicBezTo>
                    <a:cubicBezTo>
                      <a:pt x="2520" y="195630"/>
                      <a:pt x="8019" y="208458"/>
                      <a:pt x="24517" y="224952"/>
                    </a:cubicBezTo>
                    <a:cubicBezTo>
                      <a:pt x="55678" y="257939"/>
                      <a:pt x="110669" y="287260"/>
                      <a:pt x="165660" y="279930"/>
                    </a:cubicBezTo>
                    <a:cubicBezTo>
                      <a:pt x="193155" y="276265"/>
                      <a:pt x="226150" y="268934"/>
                      <a:pt x="260977" y="261604"/>
                    </a:cubicBezTo>
                    <a:cubicBezTo>
                      <a:pt x="310469" y="250608"/>
                      <a:pt x="363626" y="239613"/>
                      <a:pt x="403953" y="239613"/>
                    </a:cubicBezTo>
                    <a:cubicBezTo>
                      <a:pt x="436947" y="239613"/>
                      <a:pt x="458944" y="246943"/>
                      <a:pt x="473608" y="261604"/>
                    </a:cubicBezTo>
                    <a:cubicBezTo>
                      <a:pt x="491938" y="279930"/>
                      <a:pt x="519434" y="307419"/>
                      <a:pt x="552428" y="342238"/>
                    </a:cubicBezTo>
                    <a:lnTo>
                      <a:pt x="554261" y="344071"/>
                    </a:lnTo>
                    <a:cubicBezTo>
                      <a:pt x="647745" y="439366"/>
                      <a:pt x="776118" y="571252"/>
                      <a:pt x="847545" y="635393"/>
                    </a:cubicBezTo>
                    <a:cubicBezTo>
                      <a:pt x="854877" y="640891"/>
                      <a:pt x="862210" y="644556"/>
                      <a:pt x="869542" y="644556"/>
                    </a:cubicBezTo>
                    <a:cubicBezTo>
                      <a:pt x="908035" y="644556"/>
                      <a:pt x="959360" y="593243"/>
                      <a:pt x="1047345" y="468627"/>
                    </a:cubicBezTo>
                    <a:cubicBezTo>
                      <a:pt x="1062009" y="448468"/>
                      <a:pt x="1073007" y="431975"/>
                      <a:pt x="1080340" y="424644"/>
                    </a:cubicBezTo>
                    <a:lnTo>
                      <a:pt x="1084006" y="420979"/>
                    </a:lnTo>
                    <a:cubicBezTo>
                      <a:pt x="1122499" y="393490"/>
                      <a:pt x="1190321" y="344010"/>
                      <a:pt x="1219650" y="322019"/>
                    </a:cubicBezTo>
                    <a:cubicBezTo>
                      <a:pt x="1225149" y="318353"/>
                      <a:pt x="1226982" y="312856"/>
                      <a:pt x="1226982" y="305525"/>
                    </a:cubicBezTo>
                    <a:cubicBezTo>
                      <a:pt x="1210607" y="151526"/>
                      <a:pt x="1085900" y="36072"/>
                      <a:pt x="1001581" y="1252"/>
                    </a:cubicBezTo>
                    <a:lnTo>
                      <a:pt x="1001581" y="1252"/>
                    </a:lnTo>
                    <a:close/>
                    <a:moveTo>
                      <a:pt x="1056571" y="391719"/>
                    </a:moveTo>
                    <a:lnTo>
                      <a:pt x="1049239" y="397216"/>
                    </a:lnTo>
                    <a:cubicBezTo>
                      <a:pt x="1049239" y="397216"/>
                      <a:pt x="1047406" y="397216"/>
                      <a:pt x="1047406" y="399049"/>
                    </a:cubicBezTo>
                    <a:cubicBezTo>
                      <a:pt x="1038241" y="410045"/>
                      <a:pt x="1025410" y="426538"/>
                      <a:pt x="1010746" y="448529"/>
                    </a:cubicBezTo>
                    <a:cubicBezTo>
                      <a:pt x="917261" y="584142"/>
                      <a:pt x="878768" y="607965"/>
                      <a:pt x="864104" y="609798"/>
                    </a:cubicBezTo>
                    <a:cubicBezTo>
                      <a:pt x="792616" y="547490"/>
                      <a:pt x="666137" y="417375"/>
                      <a:pt x="572714" y="320247"/>
                    </a:cubicBezTo>
                    <a:lnTo>
                      <a:pt x="570881" y="318414"/>
                    </a:lnTo>
                    <a:cubicBezTo>
                      <a:pt x="537886" y="285428"/>
                      <a:pt x="510391" y="256106"/>
                      <a:pt x="492061" y="237780"/>
                    </a:cubicBezTo>
                    <a:cubicBezTo>
                      <a:pt x="470064" y="215789"/>
                      <a:pt x="438903" y="204793"/>
                      <a:pt x="396743" y="204793"/>
                    </a:cubicBezTo>
                    <a:cubicBezTo>
                      <a:pt x="354584" y="204793"/>
                      <a:pt x="297760" y="215789"/>
                      <a:pt x="246435" y="226784"/>
                    </a:cubicBezTo>
                    <a:cubicBezTo>
                      <a:pt x="213441" y="234115"/>
                      <a:pt x="182279" y="241445"/>
                      <a:pt x="154784" y="243278"/>
                    </a:cubicBezTo>
                    <a:cubicBezTo>
                      <a:pt x="114457" y="248776"/>
                      <a:pt x="68632" y="223119"/>
                      <a:pt x="44802" y="199295"/>
                    </a:cubicBezTo>
                    <a:cubicBezTo>
                      <a:pt x="41136" y="195630"/>
                      <a:pt x="37470" y="191965"/>
                      <a:pt x="35637" y="188300"/>
                    </a:cubicBezTo>
                    <a:cubicBezTo>
                      <a:pt x="99793" y="151648"/>
                      <a:pt x="338086" y="72846"/>
                      <a:pt x="387578" y="69181"/>
                    </a:cubicBezTo>
                    <a:cubicBezTo>
                      <a:pt x="398576" y="72846"/>
                      <a:pt x="433404" y="89339"/>
                      <a:pt x="459066" y="100335"/>
                    </a:cubicBezTo>
                    <a:cubicBezTo>
                      <a:pt x="574547" y="151648"/>
                      <a:pt x="640536" y="177304"/>
                      <a:pt x="673530" y="171806"/>
                    </a:cubicBezTo>
                    <a:cubicBezTo>
                      <a:pt x="732187" y="162643"/>
                      <a:pt x="946590" y="56353"/>
                      <a:pt x="990643" y="36194"/>
                    </a:cubicBezTo>
                    <a:cubicBezTo>
                      <a:pt x="1062132" y="69181"/>
                      <a:pt x="1166614" y="168141"/>
                      <a:pt x="1181217" y="294652"/>
                    </a:cubicBezTo>
                    <a:cubicBezTo>
                      <a:pt x="1152011" y="322141"/>
                      <a:pt x="1091521" y="366123"/>
                      <a:pt x="1056633" y="391779"/>
                    </a:cubicBezTo>
                    <a:lnTo>
                      <a:pt x="1056633" y="391779"/>
                    </a:lnTo>
                    <a:close/>
                  </a:path>
                </a:pathLst>
              </a:custGeom>
              <a:solidFill>
                <a:schemeClr val="tx1"/>
              </a:solidFill>
              <a:ln w="0" cap="flat">
                <a:solidFill>
                  <a:schemeClr val="tx1"/>
                </a:solidFill>
                <a:prstDash val="solid"/>
                <a:miter/>
              </a:ln>
            </p:spPr>
            <p:txBody>
              <a:bodyPr rtlCol="0" anchor="ctr"/>
              <a:lstStyle/>
              <a:p>
                <a:pPr defTabSz="1828756">
                  <a:buClr>
                    <a:srgbClr val="000000"/>
                  </a:buClr>
                  <a:defRPr/>
                </a:pPr>
                <a:endParaRPr lang="fr-FR" sz="2800" kern="0">
                  <a:solidFill>
                    <a:srgbClr val="000000"/>
                  </a:solidFill>
                  <a:latin typeface="Arial"/>
                  <a:cs typeface="Arial"/>
                  <a:sym typeface="Arial"/>
                </a:endParaRPr>
              </a:p>
            </p:txBody>
          </p:sp>
          <p:sp>
            <p:nvSpPr>
              <p:cNvPr id="163" name="Forme libre 162">
                <a:extLst>
                  <a:ext uri="{FF2B5EF4-FFF2-40B4-BE49-F238E27FC236}">
                    <a16:creationId xmlns:a16="http://schemas.microsoft.com/office/drawing/2014/main" id="{5D4141E7-2429-7E36-F9F7-FF91590DE8CF}"/>
                  </a:ext>
                </a:extLst>
              </p:cNvPr>
              <p:cNvSpPr/>
              <p:nvPr/>
            </p:nvSpPr>
            <p:spPr>
              <a:xfrm>
                <a:off x="4457985" y="2882884"/>
                <a:ext cx="301617" cy="192158"/>
              </a:xfrm>
              <a:custGeom>
                <a:avLst/>
                <a:gdLst>
                  <a:gd name="connsiteX0" fmla="*/ 5499 w 301617"/>
                  <a:gd name="connsiteY0" fmla="*/ 5233 h 192158"/>
                  <a:gd name="connsiteX1" fmla="*/ 5499 w 301617"/>
                  <a:gd name="connsiteY1" fmla="*/ 30890 h 192158"/>
                  <a:gd name="connsiteX2" fmla="*/ 152141 w 301617"/>
                  <a:gd name="connsiteY2" fmla="*/ 177498 h 192158"/>
                  <a:gd name="connsiteX3" fmla="*/ 157640 w 301617"/>
                  <a:gd name="connsiteY3" fmla="*/ 181163 h 192158"/>
                  <a:gd name="connsiteX4" fmla="*/ 208965 w 301617"/>
                  <a:gd name="connsiteY4" fmla="*/ 192159 h 192158"/>
                  <a:gd name="connsiteX5" fmla="*/ 247458 w 301617"/>
                  <a:gd name="connsiteY5" fmla="*/ 186661 h 192158"/>
                  <a:gd name="connsiteX6" fmla="*/ 252957 w 301617"/>
                  <a:gd name="connsiteY6" fmla="*/ 184828 h 192158"/>
                  <a:gd name="connsiteX7" fmla="*/ 296950 w 301617"/>
                  <a:gd name="connsiteY7" fmla="*/ 157339 h 192158"/>
                  <a:gd name="connsiteX8" fmla="*/ 295117 w 301617"/>
                  <a:gd name="connsiteY8" fmla="*/ 131683 h 192158"/>
                  <a:gd name="connsiteX9" fmla="*/ 269455 w 301617"/>
                  <a:gd name="connsiteY9" fmla="*/ 133515 h 192158"/>
                  <a:gd name="connsiteX10" fmla="*/ 241959 w 301617"/>
                  <a:gd name="connsiteY10" fmla="*/ 150009 h 192158"/>
                  <a:gd name="connsiteX11" fmla="*/ 236460 w 301617"/>
                  <a:gd name="connsiteY11" fmla="*/ 151841 h 192158"/>
                  <a:gd name="connsiteX12" fmla="*/ 175971 w 301617"/>
                  <a:gd name="connsiteY12" fmla="*/ 150009 h 192158"/>
                  <a:gd name="connsiteX13" fmla="*/ 32994 w 301617"/>
                  <a:gd name="connsiteY13" fmla="*/ 7066 h 192158"/>
                  <a:gd name="connsiteX14" fmla="*/ 5499 w 301617"/>
                  <a:gd name="connsiteY14" fmla="*/ 5294 h 192158"/>
                  <a:gd name="connsiteX15" fmla="*/ 5499 w 301617"/>
                  <a:gd name="connsiteY15" fmla="*/ 5294 h 19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617" h="192158">
                    <a:moveTo>
                      <a:pt x="5499" y="5233"/>
                    </a:moveTo>
                    <a:cubicBezTo>
                      <a:pt x="-1833" y="12564"/>
                      <a:pt x="-1833" y="23559"/>
                      <a:pt x="5499" y="30890"/>
                    </a:cubicBezTo>
                    <a:lnTo>
                      <a:pt x="152141" y="177498"/>
                    </a:lnTo>
                    <a:cubicBezTo>
                      <a:pt x="153974" y="179330"/>
                      <a:pt x="155807" y="181163"/>
                      <a:pt x="157640" y="181163"/>
                    </a:cubicBezTo>
                    <a:cubicBezTo>
                      <a:pt x="175971" y="190326"/>
                      <a:pt x="194301" y="192159"/>
                      <a:pt x="208965" y="192159"/>
                    </a:cubicBezTo>
                    <a:cubicBezTo>
                      <a:pt x="225462" y="192159"/>
                      <a:pt x="238293" y="188493"/>
                      <a:pt x="247458" y="186661"/>
                    </a:cubicBezTo>
                    <a:lnTo>
                      <a:pt x="252957" y="184828"/>
                    </a:lnTo>
                    <a:cubicBezTo>
                      <a:pt x="271288" y="179330"/>
                      <a:pt x="280453" y="175665"/>
                      <a:pt x="296950" y="157339"/>
                    </a:cubicBezTo>
                    <a:cubicBezTo>
                      <a:pt x="304282" y="150009"/>
                      <a:pt x="302449" y="139013"/>
                      <a:pt x="295117" y="131683"/>
                    </a:cubicBezTo>
                    <a:cubicBezTo>
                      <a:pt x="287785" y="124352"/>
                      <a:pt x="276787" y="126185"/>
                      <a:pt x="269455" y="133515"/>
                    </a:cubicBezTo>
                    <a:cubicBezTo>
                      <a:pt x="260290" y="144511"/>
                      <a:pt x="258457" y="144511"/>
                      <a:pt x="241959" y="150009"/>
                    </a:cubicBezTo>
                    <a:lnTo>
                      <a:pt x="236460" y="151841"/>
                    </a:lnTo>
                    <a:cubicBezTo>
                      <a:pt x="221796" y="155507"/>
                      <a:pt x="201633" y="159172"/>
                      <a:pt x="175971" y="150009"/>
                    </a:cubicBezTo>
                    <a:lnTo>
                      <a:pt x="32994" y="7066"/>
                    </a:lnTo>
                    <a:cubicBezTo>
                      <a:pt x="23829" y="-2036"/>
                      <a:pt x="12831" y="-2036"/>
                      <a:pt x="5499" y="5294"/>
                    </a:cubicBezTo>
                    <a:lnTo>
                      <a:pt x="5499" y="5294"/>
                    </a:lnTo>
                    <a:close/>
                  </a:path>
                </a:pathLst>
              </a:custGeom>
              <a:solidFill>
                <a:schemeClr val="tx1"/>
              </a:solidFill>
              <a:ln w="0" cap="flat">
                <a:solidFill>
                  <a:schemeClr val="tx1"/>
                </a:solidFill>
                <a:prstDash val="solid"/>
                <a:miter/>
              </a:ln>
            </p:spPr>
            <p:txBody>
              <a:bodyPr rtlCol="0" anchor="ctr"/>
              <a:lstStyle/>
              <a:p>
                <a:pPr defTabSz="1828756">
                  <a:buClr>
                    <a:srgbClr val="000000"/>
                  </a:buClr>
                  <a:defRPr/>
                </a:pPr>
                <a:endParaRPr lang="fr-FR" sz="2800" kern="0">
                  <a:solidFill>
                    <a:srgbClr val="000000"/>
                  </a:solidFill>
                  <a:latin typeface="Arial"/>
                  <a:cs typeface="Arial"/>
                  <a:sym typeface="Arial"/>
                </a:endParaRPr>
              </a:p>
            </p:txBody>
          </p:sp>
          <p:sp>
            <p:nvSpPr>
              <p:cNvPr id="164" name="Forme libre 163">
                <a:extLst>
                  <a:ext uri="{FF2B5EF4-FFF2-40B4-BE49-F238E27FC236}">
                    <a16:creationId xmlns:a16="http://schemas.microsoft.com/office/drawing/2014/main" id="{CFA09A0D-EA98-5292-DABB-51DF7442FDD5}"/>
                  </a:ext>
                </a:extLst>
              </p:cNvPr>
              <p:cNvSpPr/>
              <p:nvPr/>
            </p:nvSpPr>
            <p:spPr>
              <a:xfrm>
                <a:off x="4580798" y="2750321"/>
                <a:ext cx="366956" cy="256915"/>
              </a:xfrm>
              <a:custGeom>
                <a:avLst/>
                <a:gdLst>
                  <a:gd name="connsiteX0" fmla="*/ 5499 w 366956"/>
                  <a:gd name="connsiteY0" fmla="*/ 4017 h 256915"/>
                  <a:gd name="connsiteX1" fmla="*/ 5499 w 366956"/>
                  <a:gd name="connsiteY1" fmla="*/ 29673 h 256915"/>
                  <a:gd name="connsiteX2" fmla="*/ 219963 w 366956"/>
                  <a:gd name="connsiteY2" fmla="*/ 244087 h 256915"/>
                  <a:gd name="connsiteX3" fmla="*/ 225462 w 366956"/>
                  <a:gd name="connsiteY3" fmla="*/ 247752 h 256915"/>
                  <a:gd name="connsiteX4" fmla="*/ 265789 w 366956"/>
                  <a:gd name="connsiteY4" fmla="*/ 256915 h 256915"/>
                  <a:gd name="connsiteX5" fmla="*/ 326279 w 366956"/>
                  <a:gd name="connsiteY5" fmla="*/ 236757 h 256915"/>
                  <a:gd name="connsiteX6" fmla="*/ 366605 w 366956"/>
                  <a:gd name="connsiteY6" fmla="*/ 185444 h 256915"/>
                  <a:gd name="connsiteX7" fmla="*/ 353774 w 366956"/>
                  <a:gd name="connsiteY7" fmla="*/ 163453 h 256915"/>
                  <a:gd name="connsiteX8" fmla="*/ 331778 w 366956"/>
                  <a:gd name="connsiteY8" fmla="*/ 176281 h 256915"/>
                  <a:gd name="connsiteX9" fmla="*/ 304282 w 366956"/>
                  <a:gd name="connsiteY9" fmla="*/ 205603 h 256915"/>
                  <a:gd name="connsiteX10" fmla="*/ 241959 w 366956"/>
                  <a:gd name="connsiteY10" fmla="*/ 214766 h 256915"/>
                  <a:gd name="connsiteX11" fmla="*/ 31100 w 366956"/>
                  <a:gd name="connsiteY11" fmla="*/ 4077 h 256915"/>
                  <a:gd name="connsiteX12" fmla="*/ 5438 w 366956"/>
                  <a:gd name="connsiteY12" fmla="*/ 4077 h 256915"/>
                  <a:gd name="connsiteX13" fmla="*/ 5438 w 366956"/>
                  <a:gd name="connsiteY13" fmla="*/ 4077 h 25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6956" h="256915">
                    <a:moveTo>
                      <a:pt x="5499" y="4017"/>
                    </a:moveTo>
                    <a:cubicBezTo>
                      <a:pt x="-1833" y="11347"/>
                      <a:pt x="-1833" y="22343"/>
                      <a:pt x="5499" y="29673"/>
                    </a:cubicBezTo>
                    <a:lnTo>
                      <a:pt x="219963" y="244087"/>
                    </a:lnTo>
                    <a:cubicBezTo>
                      <a:pt x="221796" y="245920"/>
                      <a:pt x="223629" y="247752"/>
                      <a:pt x="225462" y="247752"/>
                    </a:cubicBezTo>
                    <a:cubicBezTo>
                      <a:pt x="238293" y="253250"/>
                      <a:pt x="252957" y="256915"/>
                      <a:pt x="265789" y="256915"/>
                    </a:cubicBezTo>
                    <a:cubicBezTo>
                      <a:pt x="285952" y="256915"/>
                      <a:pt x="307948" y="249585"/>
                      <a:pt x="326279" y="236757"/>
                    </a:cubicBezTo>
                    <a:cubicBezTo>
                      <a:pt x="351941" y="218431"/>
                      <a:pt x="362939" y="203770"/>
                      <a:pt x="366605" y="185444"/>
                    </a:cubicBezTo>
                    <a:cubicBezTo>
                      <a:pt x="368438" y="176281"/>
                      <a:pt x="362939" y="165285"/>
                      <a:pt x="353774" y="163453"/>
                    </a:cubicBezTo>
                    <a:cubicBezTo>
                      <a:pt x="344609" y="161620"/>
                      <a:pt x="333611" y="167118"/>
                      <a:pt x="331778" y="176281"/>
                    </a:cubicBezTo>
                    <a:cubicBezTo>
                      <a:pt x="329945" y="181779"/>
                      <a:pt x="326279" y="190942"/>
                      <a:pt x="304282" y="205603"/>
                    </a:cubicBezTo>
                    <a:cubicBezTo>
                      <a:pt x="284119" y="220263"/>
                      <a:pt x="263956" y="222096"/>
                      <a:pt x="241959" y="214766"/>
                    </a:cubicBezTo>
                    <a:lnTo>
                      <a:pt x="31100" y="4077"/>
                    </a:lnTo>
                    <a:cubicBezTo>
                      <a:pt x="23768" y="-1359"/>
                      <a:pt x="12770" y="-1359"/>
                      <a:pt x="5438" y="4077"/>
                    </a:cubicBezTo>
                    <a:lnTo>
                      <a:pt x="5438" y="4077"/>
                    </a:lnTo>
                    <a:close/>
                  </a:path>
                </a:pathLst>
              </a:custGeom>
              <a:solidFill>
                <a:schemeClr val="tx1"/>
              </a:solidFill>
              <a:ln w="0" cap="flat">
                <a:solidFill>
                  <a:schemeClr val="tx1"/>
                </a:solidFill>
                <a:prstDash val="solid"/>
                <a:miter/>
              </a:ln>
            </p:spPr>
            <p:txBody>
              <a:bodyPr rtlCol="0" anchor="ctr"/>
              <a:lstStyle/>
              <a:p>
                <a:pPr defTabSz="1828756">
                  <a:buClr>
                    <a:srgbClr val="000000"/>
                  </a:buClr>
                  <a:defRPr/>
                </a:pPr>
                <a:endParaRPr lang="fr-FR" sz="2800" kern="0">
                  <a:solidFill>
                    <a:srgbClr val="000000"/>
                  </a:solidFill>
                  <a:latin typeface="Arial"/>
                  <a:cs typeface="Arial"/>
                  <a:sym typeface="Arial"/>
                </a:endParaRPr>
              </a:p>
            </p:txBody>
          </p:sp>
          <p:sp>
            <p:nvSpPr>
              <p:cNvPr id="165" name="Forme libre 164">
                <a:extLst>
                  <a:ext uri="{FF2B5EF4-FFF2-40B4-BE49-F238E27FC236}">
                    <a16:creationId xmlns:a16="http://schemas.microsoft.com/office/drawing/2014/main" id="{DB86E12D-4F2C-FE00-1F37-687174DD3340}"/>
                  </a:ext>
                </a:extLst>
              </p:cNvPr>
              <p:cNvSpPr/>
              <p:nvPr/>
            </p:nvSpPr>
            <p:spPr>
              <a:xfrm>
                <a:off x="4718213" y="2609623"/>
                <a:ext cx="381325" cy="284053"/>
              </a:xfrm>
              <a:custGeom>
                <a:avLst/>
                <a:gdLst>
                  <a:gd name="connsiteX0" fmla="*/ 271349 w 381325"/>
                  <a:gd name="connsiteY0" fmla="*/ 243736 h 284053"/>
                  <a:gd name="connsiteX1" fmla="*/ 31161 w 381325"/>
                  <a:gd name="connsiteY1" fmla="*/ 5498 h 284053"/>
                  <a:gd name="connsiteX2" fmla="*/ 5499 w 381325"/>
                  <a:gd name="connsiteY2" fmla="*/ 5498 h 284053"/>
                  <a:gd name="connsiteX3" fmla="*/ 5499 w 381325"/>
                  <a:gd name="connsiteY3" fmla="*/ 31154 h 284053"/>
                  <a:gd name="connsiteX4" fmla="*/ 252957 w 381325"/>
                  <a:gd name="connsiteY4" fmla="*/ 278555 h 284053"/>
                  <a:gd name="connsiteX5" fmla="*/ 265789 w 381325"/>
                  <a:gd name="connsiteY5" fmla="*/ 284053 h 284053"/>
                  <a:gd name="connsiteX6" fmla="*/ 269455 w 381325"/>
                  <a:gd name="connsiteY6" fmla="*/ 284053 h 284053"/>
                  <a:gd name="connsiteX7" fmla="*/ 366605 w 381325"/>
                  <a:gd name="connsiteY7" fmla="*/ 210749 h 284053"/>
                  <a:gd name="connsiteX8" fmla="*/ 372104 w 381325"/>
                  <a:gd name="connsiteY8" fmla="*/ 128282 h 284053"/>
                  <a:gd name="connsiteX9" fmla="*/ 348275 w 381325"/>
                  <a:gd name="connsiteY9" fmla="*/ 120952 h 284053"/>
                  <a:gd name="connsiteX10" fmla="*/ 340943 w 381325"/>
                  <a:gd name="connsiteY10" fmla="*/ 144775 h 284053"/>
                  <a:gd name="connsiteX11" fmla="*/ 333611 w 381325"/>
                  <a:gd name="connsiteY11" fmla="*/ 196088 h 284053"/>
                  <a:gd name="connsiteX12" fmla="*/ 271227 w 381325"/>
                  <a:gd name="connsiteY12" fmla="*/ 243675 h 284053"/>
                  <a:gd name="connsiteX13" fmla="*/ 271227 w 381325"/>
                  <a:gd name="connsiteY13" fmla="*/ 243675 h 28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1325" h="284053">
                    <a:moveTo>
                      <a:pt x="271349" y="243736"/>
                    </a:moveTo>
                    <a:lnTo>
                      <a:pt x="31161" y="5498"/>
                    </a:lnTo>
                    <a:cubicBezTo>
                      <a:pt x="23829" y="-1833"/>
                      <a:pt x="12831" y="-1833"/>
                      <a:pt x="5499" y="5498"/>
                    </a:cubicBezTo>
                    <a:cubicBezTo>
                      <a:pt x="-1833" y="12828"/>
                      <a:pt x="-1833" y="23824"/>
                      <a:pt x="5499" y="31154"/>
                    </a:cubicBezTo>
                    <a:lnTo>
                      <a:pt x="252957" y="278555"/>
                    </a:lnTo>
                    <a:cubicBezTo>
                      <a:pt x="256624" y="282221"/>
                      <a:pt x="260290" y="284053"/>
                      <a:pt x="265789" y="284053"/>
                    </a:cubicBezTo>
                    <a:lnTo>
                      <a:pt x="269455" y="284053"/>
                    </a:lnTo>
                    <a:cubicBezTo>
                      <a:pt x="313447" y="276723"/>
                      <a:pt x="350108" y="249234"/>
                      <a:pt x="366605" y="210749"/>
                    </a:cubicBezTo>
                    <a:cubicBezTo>
                      <a:pt x="377603" y="185093"/>
                      <a:pt x="390434" y="161269"/>
                      <a:pt x="372104" y="128282"/>
                    </a:cubicBezTo>
                    <a:cubicBezTo>
                      <a:pt x="366605" y="119119"/>
                      <a:pt x="355607" y="115454"/>
                      <a:pt x="348275" y="120952"/>
                    </a:cubicBezTo>
                    <a:cubicBezTo>
                      <a:pt x="339110" y="126449"/>
                      <a:pt x="335444" y="137445"/>
                      <a:pt x="340943" y="144775"/>
                    </a:cubicBezTo>
                    <a:cubicBezTo>
                      <a:pt x="350108" y="161269"/>
                      <a:pt x="346442" y="170432"/>
                      <a:pt x="333611" y="196088"/>
                    </a:cubicBezTo>
                    <a:cubicBezTo>
                      <a:pt x="320718" y="218019"/>
                      <a:pt x="298722" y="236345"/>
                      <a:pt x="271227" y="243675"/>
                    </a:cubicBezTo>
                    <a:lnTo>
                      <a:pt x="271227" y="243675"/>
                    </a:lnTo>
                    <a:close/>
                  </a:path>
                </a:pathLst>
              </a:custGeom>
              <a:solidFill>
                <a:schemeClr val="tx1"/>
              </a:solidFill>
              <a:ln w="0" cap="flat">
                <a:solidFill>
                  <a:schemeClr val="tx1"/>
                </a:solidFill>
                <a:prstDash val="solid"/>
                <a:miter/>
              </a:ln>
            </p:spPr>
            <p:txBody>
              <a:bodyPr rtlCol="0" anchor="ctr"/>
              <a:lstStyle/>
              <a:p>
                <a:pPr defTabSz="1828756">
                  <a:buClr>
                    <a:srgbClr val="000000"/>
                  </a:buClr>
                  <a:defRPr/>
                </a:pPr>
                <a:endParaRPr lang="fr-FR" sz="2800" kern="0">
                  <a:solidFill>
                    <a:srgbClr val="000000"/>
                  </a:solidFill>
                  <a:latin typeface="Arial"/>
                  <a:cs typeface="Arial"/>
                  <a:sym typeface="Arial"/>
                </a:endParaRPr>
              </a:p>
            </p:txBody>
          </p:sp>
          <p:sp>
            <p:nvSpPr>
              <p:cNvPr id="166" name="Forme libre 165">
                <a:extLst>
                  <a:ext uri="{FF2B5EF4-FFF2-40B4-BE49-F238E27FC236}">
                    <a16:creationId xmlns:a16="http://schemas.microsoft.com/office/drawing/2014/main" id="{09B08252-20D0-11A4-13D1-59780528082F}"/>
                  </a:ext>
                </a:extLst>
              </p:cNvPr>
              <p:cNvSpPr/>
              <p:nvPr/>
            </p:nvSpPr>
            <p:spPr>
              <a:xfrm>
                <a:off x="3707558" y="1997473"/>
                <a:ext cx="863605" cy="1147208"/>
              </a:xfrm>
              <a:custGeom>
                <a:avLst/>
                <a:gdLst>
                  <a:gd name="connsiteX0" fmla="*/ 151027 w 863605"/>
                  <a:gd name="connsiteY0" fmla="*/ 491137 h 1147208"/>
                  <a:gd name="connsiteX1" fmla="*/ 187688 w 863605"/>
                  <a:gd name="connsiteY1" fmla="*/ 586432 h 1147208"/>
                  <a:gd name="connsiteX2" fmla="*/ 207851 w 863605"/>
                  <a:gd name="connsiteY2" fmla="*/ 595595 h 1147208"/>
                  <a:gd name="connsiteX3" fmla="*/ 220682 w 863605"/>
                  <a:gd name="connsiteY3" fmla="*/ 593763 h 1147208"/>
                  <a:gd name="connsiteX4" fmla="*/ 339829 w 863605"/>
                  <a:gd name="connsiteY4" fmla="*/ 674397 h 1147208"/>
                  <a:gd name="connsiteX5" fmla="*/ 352660 w 863605"/>
                  <a:gd name="connsiteY5" fmla="*/ 683560 h 1147208"/>
                  <a:gd name="connsiteX6" fmla="*/ 464475 w 863605"/>
                  <a:gd name="connsiteY6" fmla="*/ 778855 h 1147208"/>
                  <a:gd name="connsiteX7" fmla="*/ 475473 w 863605"/>
                  <a:gd name="connsiteY7" fmla="*/ 788018 h 1147208"/>
                  <a:gd name="connsiteX8" fmla="*/ 570790 w 863605"/>
                  <a:gd name="connsiteY8" fmla="*/ 888811 h 1147208"/>
                  <a:gd name="connsiteX9" fmla="*/ 579955 w 863605"/>
                  <a:gd name="connsiteY9" fmla="*/ 899807 h 1147208"/>
                  <a:gd name="connsiteX10" fmla="*/ 647777 w 863605"/>
                  <a:gd name="connsiteY10" fmla="*/ 978609 h 1147208"/>
                  <a:gd name="connsiteX11" fmla="*/ 647777 w 863605"/>
                  <a:gd name="connsiteY11" fmla="*/ 1039085 h 1147208"/>
                  <a:gd name="connsiteX12" fmla="*/ 651443 w 863605"/>
                  <a:gd name="connsiteY12" fmla="*/ 1057411 h 1147208"/>
                  <a:gd name="connsiteX13" fmla="*/ 706434 w 863605"/>
                  <a:gd name="connsiteY13" fmla="*/ 1112389 h 1147208"/>
                  <a:gd name="connsiteX14" fmla="*/ 777922 w 863605"/>
                  <a:gd name="connsiteY14" fmla="*/ 1147208 h 1147208"/>
                  <a:gd name="connsiteX15" fmla="*/ 787087 w 863605"/>
                  <a:gd name="connsiteY15" fmla="*/ 1147208 h 1147208"/>
                  <a:gd name="connsiteX16" fmla="*/ 860408 w 863605"/>
                  <a:gd name="connsiteY16" fmla="*/ 1106891 h 1147208"/>
                  <a:gd name="connsiteX17" fmla="*/ 856742 w 863605"/>
                  <a:gd name="connsiteY17" fmla="*/ 1081235 h 1147208"/>
                  <a:gd name="connsiteX18" fmla="*/ 831080 w 863605"/>
                  <a:gd name="connsiteY18" fmla="*/ 1084900 h 1147208"/>
                  <a:gd name="connsiteX19" fmla="*/ 781588 w 863605"/>
                  <a:gd name="connsiteY19" fmla="*/ 1110556 h 1147208"/>
                  <a:gd name="connsiteX20" fmla="*/ 730263 w 863605"/>
                  <a:gd name="connsiteY20" fmla="*/ 1086733 h 1147208"/>
                  <a:gd name="connsiteX21" fmla="*/ 682605 w 863605"/>
                  <a:gd name="connsiteY21" fmla="*/ 1039085 h 1147208"/>
                  <a:gd name="connsiteX22" fmla="*/ 680772 w 863605"/>
                  <a:gd name="connsiteY22" fmla="*/ 967613 h 1147208"/>
                  <a:gd name="connsiteX23" fmla="*/ 601952 w 863605"/>
                  <a:gd name="connsiteY23" fmla="*/ 870485 h 1147208"/>
                  <a:gd name="connsiteX24" fmla="*/ 493803 w 863605"/>
                  <a:gd name="connsiteY24" fmla="*/ 756864 h 1147208"/>
                  <a:gd name="connsiteX25" fmla="*/ 365491 w 863605"/>
                  <a:gd name="connsiteY25" fmla="*/ 648741 h 1147208"/>
                  <a:gd name="connsiteX26" fmla="*/ 218849 w 863605"/>
                  <a:gd name="connsiteY26" fmla="*/ 557111 h 1147208"/>
                  <a:gd name="connsiteX27" fmla="*/ 213350 w 863605"/>
                  <a:gd name="connsiteY27" fmla="*/ 557111 h 1147208"/>
                  <a:gd name="connsiteX28" fmla="*/ 185855 w 863605"/>
                  <a:gd name="connsiteY28" fmla="*/ 480142 h 1147208"/>
                  <a:gd name="connsiteX29" fmla="*/ 184022 w 863605"/>
                  <a:gd name="connsiteY29" fmla="*/ 472811 h 1147208"/>
                  <a:gd name="connsiteX30" fmla="*/ 180356 w 863605"/>
                  <a:gd name="connsiteY30" fmla="*/ 465481 h 1147208"/>
                  <a:gd name="connsiteX31" fmla="*/ 39213 w 863605"/>
                  <a:gd name="connsiteY31" fmla="*/ 313375 h 1147208"/>
                  <a:gd name="connsiteX32" fmla="*/ 317833 w 863605"/>
                  <a:gd name="connsiteY32" fmla="*/ 38485 h 1147208"/>
                  <a:gd name="connsiteX33" fmla="*/ 471807 w 863605"/>
                  <a:gd name="connsiteY33" fmla="*/ 153939 h 1147208"/>
                  <a:gd name="connsiteX34" fmla="*/ 497469 w 863605"/>
                  <a:gd name="connsiteY34" fmla="*/ 150273 h 1147208"/>
                  <a:gd name="connsiteX35" fmla="*/ 493803 w 863605"/>
                  <a:gd name="connsiteY35" fmla="*/ 124617 h 1147208"/>
                  <a:gd name="connsiteX36" fmla="*/ 332497 w 863605"/>
                  <a:gd name="connsiteY36" fmla="*/ 3665 h 1147208"/>
                  <a:gd name="connsiteX37" fmla="*/ 317833 w 863605"/>
                  <a:gd name="connsiteY37" fmla="*/ 0 h 1147208"/>
                  <a:gd name="connsiteX38" fmla="*/ 719 w 863605"/>
                  <a:gd name="connsiteY38" fmla="*/ 311542 h 1147208"/>
                  <a:gd name="connsiteX39" fmla="*/ 4385 w 863605"/>
                  <a:gd name="connsiteY39" fmla="*/ 329868 h 1147208"/>
                  <a:gd name="connsiteX40" fmla="*/ 149194 w 863605"/>
                  <a:gd name="connsiteY40" fmla="*/ 487472 h 1147208"/>
                  <a:gd name="connsiteX41" fmla="*/ 151211 w 863605"/>
                  <a:gd name="connsiteY41" fmla="*/ 491076 h 114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63605" h="1147208">
                    <a:moveTo>
                      <a:pt x="151027" y="491137"/>
                    </a:moveTo>
                    <a:cubicBezTo>
                      <a:pt x="163858" y="533287"/>
                      <a:pt x="174857" y="564441"/>
                      <a:pt x="187688" y="586432"/>
                    </a:cubicBezTo>
                    <a:cubicBezTo>
                      <a:pt x="191354" y="593763"/>
                      <a:pt x="198686" y="597428"/>
                      <a:pt x="207851" y="595595"/>
                    </a:cubicBezTo>
                    <a:cubicBezTo>
                      <a:pt x="211517" y="595595"/>
                      <a:pt x="217016" y="593763"/>
                      <a:pt x="220682" y="593763"/>
                    </a:cubicBezTo>
                    <a:cubicBezTo>
                      <a:pt x="262842" y="593763"/>
                      <a:pt x="317833" y="630415"/>
                      <a:pt x="339829" y="674397"/>
                    </a:cubicBezTo>
                    <a:cubicBezTo>
                      <a:pt x="341662" y="679895"/>
                      <a:pt x="347161" y="683560"/>
                      <a:pt x="352660" y="683560"/>
                    </a:cubicBezTo>
                    <a:cubicBezTo>
                      <a:pt x="424148" y="694556"/>
                      <a:pt x="455309" y="758697"/>
                      <a:pt x="464475" y="778855"/>
                    </a:cubicBezTo>
                    <a:cubicBezTo>
                      <a:pt x="466308" y="784353"/>
                      <a:pt x="469974" y="788018"/>
                      <a:pt x="475473" y="788018"/>
                    </a:cubicBezTo>
                    <a:cubicBezTo>
                      <a:pt x="521298" y="806344"/>
                      <a:pt x="557959" y="844829"/>
                      <a:pt x="570790" y="888811"/>
                    </a:cubicBezTo>
                    <a:cubicBezTo>
                      <a:pt x="572623" y="894309"/>
                      <a:pt x="576289" y="897974"/>
                      <a:pt x="579955" y="899807"/>
                    </a:cubicBezTo>
                    <a:cubicBezTo>
                      <a:pt x="611117" y="916301"/>
                      <a:pt x="636779" y="945622"/>
                      <a:pt x="647777" y="978609"/>
                    </a:cubicBezTo>
                    <a:cubicBezTo>
                      <a:pt x="653276" y="998768"/>
                      <a:pt x="653276" y="1018926"/>
                      <a:pt x="647777" y="1039085"/>
                    </a:cubicBezTo>
                    <a:cubicBezTo>
                      <a:pt x="645944" y="1046415"/>
                      <a:pt x="647777" y="1053746"/>
                      <a:pt x="651443" y="1057411"/>
                    </a:cubicBezTo>
                    <a:lnTo>
                      <a:pt x="706434" y="1112389"/>
                    </a:lnTo>
                    <a:cubicBezTo>
                      <a:pt x="730263" y="1136213"/>
                      <a:pt x="754093" y="1147208"/>
                      <a:pt x="777922" y="1147208"/>
                    </a:cubicBezTo>
                    <a:lnTo>
                      <a:pt x="787087" y="1147208"/>
                    </a:lnTo>
                    <a:cubicBezTo>
                      <a:pt x="810916" y="1143543"/>
                      <a:pt x="834746" y="1141711"/>
                      <a:pt x="860408" y="1106891"/>
                    </a:cubicBezTo>
                    <a:cubicBezTo>
                      <a:pt x="865907" y="1099561"/>
                      <a:pt x="864074" y="1086733"/>
                      <a:pt x="856742" y="1081235"/>
                    </a:cubicBezTo>
                    <a:cubicBezTo>
                      <a:pt x="849410" y="1075737"/>
                      <a:pt x="836579" y="1077570"/>
                      <a:pt x="831080" y="1084900"/>
                    </a:cubicBezTo>
                    <a:cubicBezTo>
                      <a:pt x="814583" y="1106891"/>
                      <a:pt x="803584" y="1108724"/>
                      <a:pt x="781588" y="1110556"/>
                    </a:cubicBezTo>
                    <a:cubicBezTo>
                      <a:pt x="766924" y="1112389"/>
                      <a:pt x="748594" y="1105059"/>
                      <a:pt x="730263" y="1086733"/>
                    </a:cubicBezTo>
                    <a:lnTo>
                      <a:pt x="682605" y="1039085"/>
                    </a:lnTo>
                    <a:cubicBezTo>
                      <a:pt x="688104" y="1015261"/>
                      <a:pt x="688104" y="991437"/>
                      <a:pt x="680772" y="967613"/>
                    </a:cubicBezTo>
                    <a:cubicBezTo>
                      <a:pt x="667940" y="927296"/>
                      <a:pt x="638612" y="890644"/>
                      <a:pt x="601952" y="870485"/>
                    </a:cubicBezTo>
                    <a:cubicBezTo>
                      <a:pt x="585454" y="822838"/>
                      <a:pt x="545128" y="778855"/>
                      <a:pt x="493803" y="756864"/>
                    </a:cubicBezTo>
                    <a:cubicBezTo>
                      <a:pt x="468141" y="700054"/>
                      <a:pt x="420482" y="659736"/>
                      <a:pt x="365491" y="648741"/>
                    </a:cubicBezTo>
                    <a:cubicBezTo>
                      <a:pt x="334330" y="595595"/>
                      <a:pt x="272007" y="557111"/>
                      <a:pt x="218849" y="557111"/>
                    </a:cubicBezTo>
                    <a:lnTo>
                      <a:pt x="213350" y="557111"/>
                    </a:lnTo>
                    <a:cubicBezTo>
                      <a:pt x="206018" y="542450"/>
                      <a:pt x="196853" y="518626"/>
                      <a:pt x="185855" y="480142"/>
                    </a:cubicBezTo>
                    <a:lnTo>
                      <a:pt x="184022" y="472811"/>
                    </a:lnTo>
                    <a:cubicBezTo>
                      <a:pt x="184022" y="470978"/>
                      <a:pt x="182189" y="467313"/>
                      <a:pt x="180356" y="465481"/>
                    </a:cubicBezTo>
                    <a:lnTo>
                      <a:pt x="39213" y="313375"/>
                    </a:lnTo>
                    <a:cubicBezTo>
                      <a:pt x="86871" y="190591"/>
                      <a:pt x="237179" y="64202"/>
                      <a:pt x="317833" y="38485"/>
                    </a:cubicBezTo>
                    <a:lnTo>
                      <a:pt x="471807" y="153939"/>
                    </a:lnTo>
                    <a:cubicBezTo>
                      <a:pt x="479139" y="159436"/>
                      <a:pt x="491970" y="157604"/>
                      <a:pt x="497469" y="150273"/>
                    </a:cubicBezTo>
                    <a:cubicBezTo>
                      <a:pt x="502968" y="142943"/>
                      <a:pt x="501135" y="130115"/>
                      <a:pt x="493803" y="124617"/>
                    </a:cubicBezTo>
                    <a:lnTo>
                      <a:pt x="332497" y="3665"/>
                    </a:lnTo>
                    <a:cubicBezTo>
                      <a:pt x="328831" y="0"/>
                      <a:pt x="323332" y="0"/>
                      <a:pt x="317833" y="0"/>
                    </a:cubicBezTo>
                    <a:cubicBezTo>
                      <a:pt x="218849" y="23824"/>
                      <a:pt x="50150" y="174097"/>
                      <a:pt x="719" y="311542"/>
                    </a:cubicBezTo>
                    <a:cubicBezTo>
                      <a:pt x="-1114" y="318873"/>
                      <a:pt x="719" y="324370"/>
                      <a:pt x="4385" y="329868"/>
                    </a:cubicBezTo>
                    <a:lnTo>
                      <a:pt x="149194" y="487472"/>
                    </a:lnTo>
                    <a:lnTo>
                      <a:pt x="151211" y="491076"/>
                    </a:lnTo>
                    <a:close/>
                  </a:path>
                </a:pathLst>
              </a:custGeom>
              <a:solidFill>
                <a:schemeClr val="tx1"/>
              </a:solidFill>
              <a:ln w="0" cap="flat">
                <a:solidFill>
                  <a:schemeClr val="tx1"/>
                </a:solidFill>
                <a:prstDash val="solid"/>
                <a:miter/>
              </a:ln>
            </p:spPr>
            <p:txBody>
              <a:bodyPr rtlCol="0" anchor="ctr"/>
              <a:lstStyle/>
              <a:p>
                <a:pPr defTabSz="1828756">
                  <a:buClr>
                    <a:srgbClr val="000000"/>
                  </a:buClr>
                  <a:defRPr/>
                </a:pPr>
                <a:endParaRPr lang="fr-FR" sz="2800" kern="0">
                  <a:solidFill>
                    <a:srgbClr val="000000"/>
                  </a:solidFill>
                  <a:latin typeface="Arial"/>
                  <a:cs typeface="Arial"/>
                  <a:sym typeface="Arial"/>
                </a:endParaRPr>
              </a:p>
            </p:txBody>
          </p:sp>
          <p:sp>
            <p:nvSpPr>
              <p:cNvPr id="167" name="Forme libre 166">
                <a:extLst>
                  <a:ext uri="{FF2B5EF4-FFF2-40B4-BE49-F238E27FC236}">
                    <a16:creationId xmlns:a16="http://schemas.microsoft.com/office/drawing/2014/main" id="{7A0C3D03-8B1E-DC58-6EF7-77EC907AFF8B}"/>
                  </a:ext>
                </a:extLst>
              </p:cNvPr>
              <p:cNvSpPr/>
              <p:nvPr/>
            </p:nvSpPr>
            <p:spPr>
              <a:xfrm>
                <a:off x="3804782" y="2626030"/>
                <a:ext cx="506031" cy="485726"/>
              </a:xfrm>
              <a:custGeom>
                <a:avLst/>
                <a:gdLst>
                  <a:gd name="connsiteX0" fmla="*/ 330530 w 506031"/>
                  <a:gd name="connsiteY0" fmla="*/ 395929 h 485726"/>
                  <a:gd name="connsiteX1" fmla="*/ 436845 w 506031"/>
                  <a:gd name="connsiteY1" fmla="*/ 485726 h 485726"/>
                  <a:gd name="connsiteX2" fmla="*/ 499168 w 506031"/>
                  <a:gd name="connsiteY2" fmla="*/ 456404 h 485726"/>
                  <a:gd name="connsiteX3" fmla="*/ 502834 w 506031"/>
                  <a:gd name="connsiteY3" fmla="*/ 430748 h 485726"/>
                  <a:gd name="connsiteX4" fmla="*/ 477172 w 506031"/>
                  <a:gd name="connsiteY4" fmla="*/ 427083 h 485726"/>
                  <a:gd name="connsiteX5" fmla="*/ 436845 w 506031"/>
                  <a:gd name="connsiteY5" fmla="*/ 449074 h 485726"/>
                  <a:gd name="connsiteX6" fmla="*/ 365357 w 506031"/>
                  <a:gd name="connsiteY6" fmla="*/ 383100 h 485726"/>
                  <a:gd name="connsiteX7" fmla="*/ 363524 w 506031"/>
                  <a:gd name="connsiteY7" fmla="*/ 375770 h 485726"/>
                  <a:gd name="connsiteX8" fmla="*/ 418515 w 506031"/>
                  <a:gd name="connsiteY8" fmla="*/ 320792 h 485726"/>
                  <a:gd name="connsiteX9" fmla="*/ 418515 w 506031"/>
                  <a:gd name="connsiteY9" fmla="*/ 295136 h 485726"/>
                  <a:gd name="connsiteX10" fmla="*/ 392852 w 506031"/>
                  <a:gd name="connsiteY10" fmla="*/ 295136 h 485726"/>
                  <a:gd name="connsiteX11" fmla="*/ 336029 w 506031"/>
                  <a:gd name="connsiteY11" fmla="*/ 351946 h 485726"/>
                  <a:gd name="connsiteX12" fmla="*/ 325092 w 506031"/>
                  <a:gd name="connsiteY12" fmla="*/ 350114 h 485726"/>
                  <a:gd name="connsiteX13" fmla="*/ 246272 w 506031"/>
                  <a:gd name="connsiteY13" fmla="*/ 282307 h 485726"/>
                  <a:gd name="connsiteX14" fmla="*/ 244439 w 506031"/>
                  <a:gd name="connsiteY14" fmla="*/ 274977 h 485726"/>
                  <a:gd name="connsiteX15" fmla="*/ 299429 w 506031"/>
                  <a:gd name="connsiteY15" fmla="*/ 219999 h 485726"/>
                  <a:gd name="connsiteX16" fmla="*/ 299429 w 506031"/>
                  <a:gd name="connsiteY16" fmla="*/ 194343 h 485726"/>
                  <a:gd name="connsiteX17" fmla="*/ 273767 w 506031"/>
                  <a:gd name="connsiteY17" fmla="*/ 194343 h 485726"/>
                  <a:gd name="connsiteX18" fmla="*/ 216943 w 506031"/>
                  <a:gd name="connsiteY18" fmla="*/ 251153 h 485726"/>
                  <a:gd name="connsiteX19" fmla="*/ 207778 w 506031"/>
                  <a:gd name="connsiteY19" fmla="*/ 249321 h 485726"/>
                  <a:gd name="connsiteX20" fmla="*/ 134457 w 506031"/>
                  <a:gd name="connsiteY20" fmla="*/ 181514 h 485726"/>
                  <a:gd name="connsiteX21" fmla="*/ 132624 w 506031"/>
                  <a:gd name="connsiteY21" fmla="*/ 166854 h 485726"/>
                  <a:gd name="connsiteX22" fmla="*/ 189448 w 506031"/>
                  <a:gd name="connsiteY22" fmla="*/ 110043 h 485726"/>
                  <a:gd name="connsiteX23" fmla="*/ 189448 w 506031"/>
                  <a:gd name="connsiteY23" fmla="*/ 84387 h 485726"/>
                  <a:gd name="connsiteX24" fmla="*/ 163785 w 506031"/>
                  <a:gd name="connsiteY24" fmla="*/ 84387 h 485726"/>
                  <a:gd name="connsiteX25" fmla="*/ 106962 w 506031"/>
                  <a:gd name="connsiteY25" fmla="*/ 141197 h 485726"/>
                  <a:gd name="connsiteX26" fmla="*/ 92297 w 506031"/>
                  <a:gd name="connsiteY26" fmla="*/ 137532 h 485726"/>
                  <a:gd name="connsiteX27" fmla="*/ 44639 w 506031"/>
                  <a:gd name="connsiteY27" fmla="*/ 110043 h 485726"/>
                  <a:gd name="connsiteX28" fmla="*/ 40973 w 506031"/>
                  <a:gd name="connsiteY28" fmla="*/ 60563 h 485726"/>
                  <a:gd name="connsiteX29" fmla="*/ 42806 w 506031"/>
                  <a:gd name="connsiteY29" fmla="*/ 58730 h 485726"/>
                  <a:gd name="connsiteX30" fmla="*/ 64802 w 506031"/>
                  <a:gd name="connsiteY30" fmla="*/ 29408 h 485726"/>
                  <a:gd name="connsiteX31" fmla="*/ 61136 w 506031"/>
                  <a:gd name="connsiteY31" fmla="*/ 3752 h 485726"/>
                  <a:gd name="connsiteX32" fmla="*/ 35474 w 506031"/>
                  <a:gd name="connsiteY32" fmla="*/ 7417 h 485726"/>
                  <a:gd name="connsiteX33" fmla="*/ 13477 w 506031"/>
                  <a:gd name="connsiteY33" fmla="*/ 36739 h 485726"/>
                  <a:gd name="connsiteX34" fmla="*/ 13477 w 506031"/>
                  <a:gd name="connsiteY34" fmla="*/ 133867 h 485726"/>
                  <a:gd name="connsiteX35" fmla="*/ 84965 w 506031"/>
                  <a:gd name="connsiteY35" fmla="*/ 176017 h 485726"/>
                  <a:gd name="connsiteX36" fmla="*/ 95963 w 506031"/>
                  <a:gd name="connsiteY36" fmla="*/ 177849 h 485726"/>
                  <a:gd name="connsiteX37" fmla="*/ 97796 w 506031"/>
                  <a:gd name="connsiteY37" fmla="*/ 188845 h 485726"/>
                  <a:gd name="connsiteX38" fmla="*/ 200446 w 506031"/>
                  <a:gd name="connsiteY38" fmla="*/ 287805 h 485726"/>
                  <a:gd name="connsiteX39" fmla="*/ 209611 w 506031"/>
                  <a:gd name="connsiteY39" fmla="*/ 289638 h 485726"/>
                  <a:gd name="connsiteX40" fmla="*/ 213216 w 506031"/>
                  <a:gd name="connsiteY40" fmla="*/ 294952 h 485726"/>
                  <a:gd name="connsiteX41" fmla="*/ 319531 w 506031"/>
                  <a:gd name="connsiteY41" fmla="*/ 386582 h 485726"/>
                  <a:gd name="connsiteX42" fmla="*/ 328697 w 506031"/>
                  <a:gd name="connsiteY42" fmla="*/ 388415 h 485726"/>
                  <a:gd name="connsiteX43" fmla="*/ 330469 w 506031"/>
                  <a:gd name="connsiteY43" fmla="*/ 395684 h 4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06031" h="485726">
                    <a:moveTo>
                      <a:pt x="330530" y="395929"/>
                    </a:moveTo>
                    <a:cubicBezTo>
                      <a:pt x="347027" y="441744"/>
                      <a:pt x="398352" y="485726"/>
                      <a:pt x="436845" y="485726"/>
                    </a:cubicBezTo>
                    <a:cubicBezTo>
                      <a:pt x="458841" y="485726"/>
                      <a:pt x="490003" y="463735"/>
                      <a:pt x="499168" y="456404"/>
                    </a:cubicBezTo>
                    <a:cubicBezTo>
                      <a:pt x="506500" y="450907"/>
                      <a:pt x="508333" y="438078"/>
                      <a:pt x="502834" y="430748"/>
                    </a:cubicBezTo>
                    <a:cubicBezTo>
                      <a:pt x="497335" y="423418"/>
                      <a:pt x="484504" y="421585"/>
                      <a:pt x="477172" y="427083"/>
                    </a:cubicBezTo>
                    <a:cubicBezTo>
                      <a:pt x="458841" y="441744"/>
                      <a:pt x="440511" y="449074"/>
                      <a:pt x="436845" y="449074"/>
                    </a:cubicBezTo>
                    <a:cubicBezTo>
                      <a:pt x="418515" y="449074"/>
                      <a:pt x="378188" y="417920"/>
                      <a:pt x="365357" y="383100"/>
                    </a:cubicBezTo>
                    <a:lnTo>
                      <a:pt x="363524" y="375770"/>
                    </a:lnTo>
                    <a:lnTo>
                      <a:pt x="418515" y="320792"/>
                    </a:lnTo>
                    <a:cubicBezTo>
                      <a:pt x="425847" y="313462"/>
                      <a:pt x="425847" y="302466"/>
                      <a:pt x="418515" y="295136"/>
                    </a:cubicBezTo>
                    <a:cubicBezTo>
                      <a:pt x="411183" y="287805"/>
                      <a:pt x="400185" y="287805"/>
                      <a:pt x="392852" y="295136"/>
                    </a:cubicBezTo>
                    <a:lnTo>
                      <a:pt x="336029" y="351946"/>
                    </a:lnTo>
                    <a:lnTo>
                      <a:pt x="325092" y="350114"/>
                    </a:lnTo>
                    <a:cubicBezTo>
                      <a:pt x="275600" y="340951"/>
                      <a:pt x="260936" y="320792"/>
                      <a:pt x="246272" y="282307"/>
                    </a:cubicBezTo>
                    <a:lnTo>
                      <a:pt x="244439" y="274977"/>
                    </a:lnTo>
                    <a:lnTo>
                      <a:pt x="299429" y="219999"/>
                    </a:lnTo>
                    <a:cubicBezTo>
                      <a:pt x="306761" y="212669"/>
                      <a:pt x="306761" y="201673"/>
                      <a:pt x="299429" y="194343"/>
                    </a:cubicBezTo>
                    <a:cubicBezTo>
                      <a:pt x="292097" y="187012"/>
                      <a:pt x="281099" y="187012"/>
                      <a:pt x="273767" y="194343"/>
                    </a:cubicBezTo>
                    <a:lnTo>
                      <a:pt x="216943" y="251153"/>
                    </a:lnTo>
                    <a:lnTo>
                      <a:pt x="207778" y="249321"/>
                    </a:lnTo>
                    <a:cubicBezTo>
                      <a:pt x="143622" y="236492"/>
                      <a:pt x="134457" y="187012"/>
                      <a:pt x="134457" y="181514"/>
                    </a:cubicBezTo>
                    <a:lnTo>
                      <a:pt x="132624" y="166854"/>
                    </a:lnTo>
                    <a:lnTo>
                      <a:pt x="189448" y="110043"/>
                    </a:lnTo>
                    <a:cubicBezTo>
                      <a:pt x="196780" y="102713"/>
                      <a:pt x="196780" y="91717"/>
                      <a:pt x="189448" y="84387"/>
                    </a:cubicBezTo>
                    <a:cubicBezTo>
                      <a:pt x="182116" y="77056"/>
                      <a:pt x="171117" y="77056"/>
                      <a:pt x="163785" y="84387"/>
                    </a:cubicBezTo>
                    <a:lnTo>
                      <a:pt x="106962" y="141197"/>
                    </a:lnTo>
                    <a:lnTo>
                      <a:pt x="92297" y="137532"/>
                    </a:lnTo>
                    <a:cubicBezTo>
                      <a:pt x="75800" y="133867"/>
                      <a:pt x="51971" y="121039"/>
                      <a:pt x="44639" y="110043"/>
                    </a:cubicBezTo>
                    <a:cubicBezTo>
                      <a:pt x="39140" y="100880"/>
                      <a:pt x="33641" y="66061"/>
                      <a:pt x="40973" y="60563"/>
                    </a:cubicBezTo>
                    <a:lnTo>
                      <a:pt x="42806" y="58730"/>
                    </a:lnTo>
                    <a:lnTo>
                      <a:pt x="64802" y="29408"/>
                    </a:lnTo>
                    <a:cubicBezTo>
                      <a:pt x="70301" y="22078"/>
                      <a:pt x="70301" y="9250"/>
                      <a:pt x="61136" y="3752"/>
                    </a:cubicBezTo>
                    <a:cubicBezTo>
                      <a:pt x="53804" y="-1746"/>
                      <a:pt x="40973" y="-1746"/>
                      <a:pt x="35474" y="7417"/>
                    </a:cubicBezTo>
                    <a:lnTo>
                      <a:pt x="13477" y="36739"/>
                    </a:lnTo>
                    <a:cubicBezTo>
                      <a:pt x="-10352" y="62395"/>
                      <a:pt x="2479" y="117373"/>
                      <a:pt x="13477" y="133867"/>
                    </a:cubicBezTo>
                    <a:cubicBezTo>
                      <a:pt x="28141" y="155858"/>
                      <a:pt x="61136" y="172351"/>
                      <a:pt x="84965" y="176017"/>
                    </a:cubicBezTo>
                    <a:lnTo>
                      <a:pt x="95963" y="177849"/>
                    </a:lnTo>
                    <a:lnTo>
                      <a:pt x="97796" y="188845"/>
                    </a:lnTo>
                    <a:cubicBezTo>
                      <a:pt x="99629" y="198008"/>
                      <a:pt x="112461" y="271312"/>
                      <a:pt x="200446" y="287805"/>
                    </a:cubicBezTo>
                    <a:lnTo>
                      <a:pt x="209611" y="289638"/>
                    </a:lnTo>
                    <a:lnTo>
                      <a:pt x="213216" y="294952"/>
                    </a:lnTo>
                    <a:cubicBezTo>
                      <a:pt x="229713" y="340767"/>
                      <a:pt x="253542" y="373754"/>
                      <a:pt x="319531" y="386582"/>
                    </a:cubicBezTo>
                    <a:lnTo>
                      <a:pt x="328697" y="388415"/>
                    </a:lnTo>
                    <a:lnTo>
                      <a:pt x="330469" y="395684"/>
                    </a:lnTo>
                    <a:close/>
                  </a:path>
                </a:pathLst>
              </a:custGeom>
              <a:solidFill>
                <a:schemeClr val="tx1"/>
              </a:solidFill>
              <a:ln w="0" cap="flat">
                <a:solidFill>
                  <a:schemeClr val="tx1"/>
                </a:solidFill>
                <a:prstDash val="solid"/>
                <a:miter/>
              </a:ln>
            </p:spPr>
            <p:txBody>
              <a:bodyPr rtlCol="0" anchor="ctr"/>
              <a:lstStyle/>
              <a:p>
                <a:pPr defTabSz="1828756">
                  <a:buClr>
                    <a:srgbClr val="000000"/>
                  </a:buClr>
                  <a:defRPr/>
                </a:pPr>
                <a:endParaRPr lang="fr-FR" sz="2800" kern="0">
                  <a:solidFill>
                    <a:srgbClr val="000000"/>
                  </a:solidFill>
                  <a:latin typeface="Arial"/>
                  <a:cs typeface="Arial"/>
                  <a:sym typeface="Arial"/>
                </a:endParaRPr>
              </a:p>
            </p:txBody>
          </p:sp>
        </p:grpSp>
      </p:grpSp>
      <p:pic>
        <p:nvPicPr>
          <p:cNvPr id="168" name="Graphique 629" descr="Badge Tick1 avec un remplissage uni">
            <a:extLst>
              <a:ext uri="{FF2B5EF4-FFF2-40B4-BE49-F238E27FC236}">
                <a16:creationId xmlns:a16="http://schemas.microsoft.com/office/drawing/2014/main" id="{C1E77F54-3CF8-689B-825A-DCC52502E98F}"/>
              </a:ext>
            </a:extLst>
          </p:cNvPr>
          <p:cNvPicPr>
            <a:picLocks noChangeAspect="1"/>
          </p:cNvPicPr>
          <p:nvPr/>
        </p:nvPicPr>
        <p:blipFill>
          <a:blip r:embed="rId20">
            <a:duotone>
              <a:prstClr val="black"/>
              <a:srgbClr val="00B050">
                <a:tint val="45000"/>
                <a:satMod val="400000"/>
              </a:srgbClr>
            </a:duotone>
            <a:extLst>
              <a:ext uri="{96DAC541-7B7A-43D3-8B79-37D633B846F1}">
                <asvg:svgBlip xmlns:asvg="http://schemas.microsoft.com/office/drawing/2016/SVG/main" r:embed="rId21"/>
              </a:ext>
            </a:extLst>
          </a:blip>
          <a:stretch>
            <a:fillRect/>
          </a:stretch>
        </p:blipFill>
        <p:spPr>
          <a:xfrm>
            <a:off x="4766324" y="5884911"/>
            <a:ext cx="273144" cy="273146"/>
          </a:xfrm>
          <a:prstGeom prst="rect">
            <a:avLst/>
          </a:prstGeom>
          <a:solidFill>
            <a:srgbClr val="00B050"/>
          </a:solidFill>
          <a:ln>
            <a:noFill/>
          </a:ln>
        </p:spPr>
      </p:pic>
      <p:pic>
        <p:nvPicPr>
          <p:cNvPr id="169" name="Graphique 629" descr="Badge Tick1 avec un remplissage uni">
            <a:extLst>
              <a:ext uri="{FF2B5EF4-FFF2-40B4-BE49-F238E27FC236}">
                <a16:creationId xmlns:a16="http://schemas.microsoft.com/office/drawing/2014/main" id="{C1E77F54-3CF8-689B-825A-DCC52502E98F}"/>
              </a:ext>
            </a:extLst>
          </p:cNvPr>
          <p:cNvPicPr>
            <a:picLocks noChangeAspect="1"/>
          </p:cNvPicPr>
          <p:nvPr/>
        </p:nvPicPr>
        <p:blipFill>
          <a:blip r:embed="rId20">
            <a:duotone>
              <a:prstClr val="black"/>
              <a:srgbClr val="00B050">
                <a:tint val="45000"/>
                <a:satMod val="400000"/>
              </a:srgbClr>
            </a:duotone>
            <a:extLst>
              <a:ext uri="{96DAC541-7B7A-43D3-8B79-37D633B846F1}">
                <asvg:svgBlip xmlns:asvg="http://schemas.microsoft.com/office/drawing/2016/SVG/main" r:embed="rId21"/>
              </a:ext>
            </a:extLst>
          </a:blip>
          <a:stretch>
            <a:fillRect/>
          </a:stretch>
        </p:blipFill>
        <p:spPr>
          <a:xfrm>
            <a:off x="4367544" y="3385929"/>
            <a:ext cx="273144" cy="273146"/>
          </a:xfrm>
          <a:prstGeom prst="rect">
            <a:avLst/>
          </a:prstGeom>
          <a:solidFill>
            <a:srgbClr val="00B050"/>
          </a:solidFill>
          <a:ln>
            <a:noFill/>
          </a:ln>
        </p:spPr>
      </p:pic>
      <p:sp>
        <p:nvSpPr>
          <p:cNvPr id="171" name="Google Shape;549;p37"/>
          <p:cNvSpPr/>
          <p:nvPr/>
        </p:nvSpPr>
        <p:spPr>
          <a:xfrm>
            <a:off x="11411868" y="4167799"/>
            <a:ext cx="3741288" cy="439538"/>
          </a:xfrm>
          <a:prstGeom prst="roundRect">
            <a:avLst>
              <a:gd name="adj" fmla="val 7534"/>
            </a:avLst>
          </a:prstGeom>
          <a:gradFill flip="none" rotWithShape="1">
            <a:gsLst>
              <a:gs pos="0">
                <a:schemeClr val="bg1">
                  <a:alpha val="80000"/>
                </a:schemeClr>
              </a:gs>
              <a:gs pos="46000">
                <a:schemeClr val="bg1">
                  <a:alpha val="0"/>
                </a:schemeClr>
              </a:gs>
            </a:gsLst>
            <a:lin ang="5400000" scaled="1"/>
            <a:tileRect/>
          </a:gradFill>
          <a:ln>
            <a:noFill/>
          </a:ln>
        </p:spPr>
        <p:txBody>
          <a:bodyPr spcFirstLastPara="1" wrap="square" lIns="162000" tIns="0" rIns="0" bIns="162000" anchor="t" anchorCtr="0">
            <a:noAutofit/>
          </a:bodyPr>
          <a:lstStyle/>
          <a:p>
            <a:pPr algn="ctr" defTabSz="1828710">
              <a:lnSpc>
                <a:spcPts val="2040"/>
              </a:lnSpc>
              <a:spcBef>
                <a:spcPts val="1200"/>
              </a:spcBef>
              <a:buClr>
                <a:srgbClr val="000000"/>
              </a:buClr>
              <a:buSzPts val="900"/>
              <a:defRPr/>
            </a:pPr>
            <a:r>
              <a:rPr lang="fr-FR" b="1" kern="0" dirty="0">
                <a:solidFill>
                  <a:srgbClr val="4BACC6">
                    <a:lumMod val="75000"/>
                  </a:srgbClr>
                </a:solidFill>
                <a:latin typeface="Calibri" panose="020F0502020204030204" pitchFamily="34" charset="0"/>
                <a:cs typeface="Calibri" panose="020F0502020204030204" pitchFamily="34" charset="0"/>
                <a:sym typeface="Lato"/>
              </a:rPr>
              <a:t>€10M</a:t>
            </a:r>
            <a:endParaRPr lang="fr-FR" b="1" kern="0" dirty="0">
              <a:solidFill>
                <a:srgbClr val="4BACC6">
                  <a:lumMod val="75000"/>
                </a:srgbClr>
              </a:solidFill>
              <a:latin typeface="Calibri" panose="020F0502020204030204" pitchFamily="34" charset="0"/>
              <a:ea typeface="Lato"/>
              <a:cs typeface="Calibri" panose="020F0502020204030204" pitchFamily="34" charset="0"/>
              <a:sym typeface="Lato"/>
            </a:endParaRPr>
          </a:p>
        </p:txBody>
      </p:sp>
      <p:sp>
        <p:nvSpPr>
          <p:cNvPr id="172" name="Google Shape;549;p37"/>
          <p:cNvSpPr/>
          <p:nvPr/>
        </p:nvSpPr>
        <p:spPr>
          <a:xfrm>
            <a:off x="7473347" y="6134861"/>
            <a:ext cx="2941746" cy="468910"/>
          </a:xfrm>
          <a:prstGeom prst="roundRect">
            <a:avLst>
              <a:gd name="adj" fmla="val 7534"/>
            </a:avLst>
          </a:prstGeom>
          <a:gradFill flip="none" rotWithShape="1">
            <a:gsLst>
              <a:gs pos="0">
                <a:schemeClr val="bg1">
                  <a:alpha val="80000"/>
                </a:schemeClr>
              </a:gs>
              <a:gs pos="46000">
                <a:schemeClr val="bg1">
                  <a:alpha val="0"/>
                </a:schemeClr>
              </a:gs>
            </a:gsLst>
            <a:lin ang="5400000" scaled="1"/>
            <a:tileRect/>
          </a:gradFill>
          <a:ln>
            <a:noFill/>
          </a:ln>
        </p:spPr>
        <p:txBody>
          <a:bodyPr spcFirstLastPara="1" wrap="square" lIns="162000" tIns="0" rIns="0" bIns="162000" anchor="t" anchorCtr="0">
            <a:noAutofit/>
          </a:bodyPr>
          <a:lstStyle/>
          <a:p>
            <a:pPr algn="ctr" defTabSz="1828710">
              <a:lnSpc>
                <a:spcPts val="2040"/>
              </a:lnSpc>
              <a:spcBef>
                <a:spcPts val="1200"/>
              </a:spcBef>
              <a:buClr>
                <a:srgbClr val="000000"/>
              </a:buClr>
              <a:buSzPts val="900"/>
              <a:defRPr/>
            </a:pPr>
            <a:r>
              <a:rPr lang="fr-FR" b="1" kern="0" dirty="0">
                <a:solidFill>
                  <a:srgbClr val="7030A0"/>
                </a:solidFill>
                <a:latin typeface="Calibri" panose="020F0502020204030204" pitchFamily="34" charset="0"/>
                <a:cs typeface="Calibri" panose="020F0502020204030204" pitchFamily="34" charset="0"/>
                <a:sym typeface="Lato"/>
              </a:rPr>
              <a:t>€5M</a:t>
            </a:r>
            <a:endParaRPr lang="fr-FR" b="1" kern="0" dirty="0">
              <a:solidFill>
                <a:srgbClr val="7030A0"/>
              </a:solidFill>
              <a:latin typeface="Calibri" panose="020F0502020204030204" pitchFamily="34" charset="0"/>
              <a:ea typeface="Lato"/>
              <a:cs typeface="Calibri" panose="020F0502020204030204" pitchFamily="34" charset="0"/>
              <a:sym typeface="Lato"/>
            </a:endParaRPr>
          </a:p>
        </p:txBody>
      </p:sp>
      <p:sp>
        <p:nvSpPr>
          <p:cNvPr id="173" name="Google Shape;549;p37"/>
          <p:cNvSpPr/>
          <p:nvPr/>
        </p:nvSpPr>
        <p:spPr>
          <a:xfrm>
            <a:off x="13018317" y="6121980"/>
            <a:ext cx="2158930" cy="387552"/>
          </a:xfrm>
          <a:prstGeom prst="roundRect">
            <a:avLst>
              <a:gd name="adj" fmla="val 7534"/>
            </a:avLst>
          </a:prstGeom>
          <a:gradFill flip="none" rotWithShape="1">
            <a:gsLst>
              <a:gs pos="0">
                <a:schemeClr val="bg1">
                  <a:alpha val="80000"/>
                </a:schemeClr>
              </a:gs>
              <a:gs pos="46000">
                <a:schemeClr val="bg1">
                  <a:alpha val="0"/>
                </a:schemeClr>
              </a:gs>
            </a:gsLst>
            <a:lin ang="5400000" scaled="1"/>
            <a:tileRect/>
          </a:gradFill>
          <a:ln>
            <a:noFill/>
          </a:ln>
        </p:spPr>
        <p:txBody>
          <a:bodyPr spcFirstLastPara="1" wrap="square" lIns="162000" tIns="0" rIns="0" bIns="162000" anchor="t" anchorCtr="0">
            <a:noAutofit/>
          </a:bodyPr>
          <a:lstStyle/>
          <a:p>
            <a:pPr algn="ctr" defTabSz="1828710">
              <a:lnSpc>
                <a:spcPts val="2040"/>
              </a:lnSpc>
              <a:spcBef>
                <a:spcPts val="1200"/>
              </a:spcBef>
              <a:buClr>
                <a:srgbClr val="000000"/>
              </a:buClr>
              <a:buSzPts val="900"/>
              <a:defRPr/>
            </a:pPr>
            <a:r>
              <a:rPr lang="fr-FR" b="1" kern="0" dirty="0">
                <a:solidFill>
                  <a:srgbClr val="4BACC6">
                    <a:lumMod val="75000"/>
                  </a:srgbClr>
                </a:solidFill>
                <a:latin typeface="Calibri" panose="020F0502020204030204" pitchFamily="34" charset="0"/>
                <a:cs typeface="Calibri" panose="020F0502020204030204" pitchFamily="34" charset="0"/>
                <a:sym typeface="Lato"/>
              </a:rPr>
              <a:t>€15M</a:t>
            </a:r>
            <a:endParaRPr lang="fr-FR" b="1" kern="0" dirty="0">
              <a:solidFill>
                <a:srgbClr val="4BACC6">
                  <a:lumMod val="75000"/>
                </a:srgbClr>
              </a:solidFill>
              <a:latin typeface="Calibri" panose="020F0502020204030204" pitchFamily="34" charset="0"/>
              <a:ea typeface="Lato"/>
              <a:cs typeface="Calibri" panose="020F0502020204030204" pitchFamily="34" charset="0"/>
              <a:sym typeface="Lato"/>
            </a:endParaRPr>
          </a:p>
        </p:txBody>
      </p:sp>
      <p:sp>
        <p:nvSpPr>
          <p:cNvPr id="170" name="Google Shape;549;p37"/>
          <p:cNvSpPr/>
          <p:nvPr/>
        </p:nvSpPr>
        <p:spPr>
          <a:xfrm>
            <a:off x="10650377" y="6136544"/>
            <a:ext cx="2158930" cy="387552"/>
          </a:xfrm>
          <a:prstGeom prst="roundRect">
            <a:avLst>
              <a:gd name="adj" fmla="val 7534"/>
            </a:avLst>
          </a:prstGeom>
          <a:gradFill flip="none" rotWithShape="1">
            <a:gsLst>
              <a:gs pos="0">
                <a:schemeClr val="bg1">
                  <a:alpha val="80000"/>
                </a:schemeClr>
              </a:gs>
              <a:gs pos="46000">
                <a:schemeClr val="bg1">
                  <a:alpha val="0"/>
                </a:schemeClr>
              </a:gs>
            </a:gsLst>
            <a:lin ang="5400000" scaled="1"/>
            <a:tileRect/>
          </a:gradFill>
          <a:ln>
            <a:noFill/>
          </a:ln>
        </p:spPr>
        <p:txBody>
          <a:bodyPr spcFirstLastPara="1" wrap="square" lIns="162000" tIns="0" rIns="0" bIns="162000" anchor="t" anchorCtr="0">
            <a:noAutofit/>
          </a:bodyPr>
          <a:lstStyle/>
          <a:p>
            <a:pPr algn="ctr" defTabSz="1828710">
              <a:lnSpc>
                <a:spcPts val="2040"/>
              </a:lnSpc>
              <a:spcBef>
                <a:spcPts val="1200"/>
              </a:spcBef>
              <a:buClr>
                <a:srgbClr val="000000"/>
              </a:buClr>
              <a:buSzPts val="900"/>
              <a:defRPr/>
            </a:pPr>
            <a:r>
              <a:rPr lang="fr-FR" b="1" kern="0" dirty="0">
                <a:solidFill>
                  <a:srgbClr val="4BACC6">
                    <a:lumMod val="75000"/>
                  </a:srgbClr>
                </a:solidFill>
                <a:latin typeface="Calibri" panose="020F0502020204030204" pitchFamily="34" charset="0"/>
                <a:cs typeface="Calibri" panose="020F0502020204030204" pitchFamily="34" charset="0"/>
                <a:sym typeface="Lato"/>
              </a:rPr>
              <a:t>€15M</a:t>
            </a:r>
            <a:endParaRPr lang="fr-FR" b="1" kern="0" dirty="0">
              <a:solidFill>
                <a:srgbClr val="4BACC6">
                  <a:lumMod val="75000"/>
                </a:srgbClr>
              </a:solidFill>
              <a:latin typeface="Calibri" panose="020F0502020204030204" pitchFamily="34" charset="0"/>
              <a:ea typeface="Lato"/>
              <a:cs typeface="Calibri" panose="020F0502020204030204" pitchFamily="34" charset="0"/>
              <a:sym typeface="Lato"/>
            </a:endParaRPr>
          </a:p>
        </p:txBody>
      </p:sp>
      <p:grpSp>
        <p:nvGrpSpPr>
          <p:cNvPr id="174" name="Groupe 173">
            <a:extLst>
              <a:ext uri="{FF2B5EF4-FFF2-40B4-BE49-F238E27FC236}">
                <a16:creationId xmlns:a16="http://schemas.microsoft.com/office/drawing/2014/main" id="{B3A3C00E-DD4A-6587-A570-3B3795876E0F}"/>
              </a:ext>
            </a:extLst>
          </p:cNvPr>
          <p:cNvGrpSpPr/>
          <p:nvPr/>
        </p:nvGrpSpPr>
        <p:grpSpPr>
          <a:xfrm>
            <a:off x="3341224" y="6707692"/>
            <a:ext cx="860208" cy="826676"/>
            <a:chOff x="7875984" y="1065439"/>
            <a:chExt cx="489078" cy="461922"/>
          </a:xfrm>
        </p:grpSpPr>
        <p:sp>
          <p:nvSpPr>
            <p:cNvPr id="175" name="Ellipse 174">
              <a:extLst>
                <a:ext uri="{FF2B5EF4-FFF2-40B4-BE49-F238E27FC236}">
                  <a16:creationId xmlns:a16="http://schemas.microsoft.com/office/drawing/2014/main" id="{54D183AB-0482-7E9C-28BF-DABC2D869A2D}"/>
                </a:ext>
              </a:extLst>
            </p:cNvPr>
            <p:cNvSpPr/>
            <p:nvPr/>
          </p:nvSpPr>
          <p:spPr>
            <a:xfrm>
              <a:off x="7875984" y="1065439"/>
              <a:ext cx="489078" cy="461922"/>
            </a:xfrm>
            <a:prstGeom prst="ellipse">
              <a:avLst/>
            </a:prstGeom>
            <a:solidFill>
              <a:schemeClr val="tx2">
                <a:lumMod val="75000"/>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828800">
                <a:defRPr/>
              </a:pPr>
              <a:endParaRPr lang="fr-FR" sz="2800" kern="0">
                <a:solidFill>
                  <a:srgbClr val="FFFFFF"/>
                </a:solidFill>
                <a:latin typeface="Arial"/>
              </a:endParaRPr>
            </a:p>
          </p:txBody>
        </p:sp>
        <p:grpSp>
          <p:nvGrpSpPr>
            <p:cNvPr id="176" name="Groupe 175">
              <a:extLst>
                <a:ext uri="{FF2B5EF4-FFF2-40B4-BE49-F238E27FC236}">
                  <a16:creationId xmlns:a16="http://schemas.microsoft.com/office/drawing/2014/main" id="{773664CE-6ECF-6A0B-F625-F4A848FF6D88}"/>
                </a:ext>
              </a:extLst>
            </p:cNvPr>
            <p:cNvGrpSpPr/>
            <p:nvPr/>
          </p:nvGrpSpPr>
          <p:grpSpPr>
            <a:xfrm>
              <a:off x="7972085" y="1160437"/>
              <a:ext cx="310275" cy="270485"/>
              <a:chOff x="7972085" y="1160437"/>
              <a:chExt cx="310275" cy="270485"/>
            </a:xfrm>
          </p:grpSpPr>
          <p:sp>
            <p:nvSpPr>
              <p:cNvPr id="177" name="Forme libre 537">
                <a:extLst>
                  <a:ext uri="{FF2B5EF4-FFF2-40B4-BE49-F238E27FC236}">
                    <a16:creationId xmlns:a16="http://schemas.microsoft.com/office/drawing/2014/main" id="{97ADFA60-3198-FFFE-CC32-8F821CE9EFD2}"/>
                  </a:ext>
                </a:extLst>
              </p:cNvPr>
              <p:cNvSpPr/>
              <p:nvPr/>
            </p:nvSpPr>
            <p:spPr>
              <a:xfrm>
                <a:off x="7972085" y="1160572"/>
                <a:ext cx="136800" cy="270350"/>
              </a:xfrm>
              <a:custGeom>
                <a:avLst/>
                <a:gdLst>
                  <a:gd name="connsiteX0" fmla="*/ 737734 w 737733"/>
                  <a:gd name="connsiteY0" fmla="*/ 231798 h 1457947"/>
                  <a:gd name="connsiteX1" fmla="*/ 737734 w 737733"/>
                  <a:gd name="connsiteY1" fmla="*/ 1234841 h 1457947"/>
                  <a:gd name="connsiteX2" fmla="*/ 490886 w 737733"/>
                  <a:gd name="connsiteY2" fmla="*/ 1457747 h 1457947"/>
                  <a:gd name="connsiteX3" fmla="*/ 220148 w 737733"/>
                  <a:gd name="connsiteY3" fmla="*/ 1183101 h 1457947"/>
                  <a:gd name="connsiteX4" fmla="*/ 5134 w 737733"/>
                  <a:gd name="connsiteY4" fmla="*/ 968137 h 1457947"/>
                  <a:gd name="connsiteX5" fmla="*/ 108639 w 737733"/>
                  <a:gd name="connsiteY5" fmla="*/ 665636 h 1457947"/>
                  <a:gd name="connsiteX6" fmla="*/ 116582 w 737733"/>
                  <a:gd name="connsiteY6" fmla="*/ 418845 h 1457947"/>
                  <a:gd name="connsiteX7" fmla="*/ 283815 w 737733"/>
                  <a:gd name="connsiteY7" fmla="*/ 275536 h 1457947"/>
                  <a:gd name="connsiteX8" fmla="*/ 415182 w 737733"/>
                  <a:gd name="connsiteY8" fmla="*/ 24775 h 1457947"/>
                  <a:gd name="connsiteX9" fmla="*/ 737672 w 737733"/>
                  <a:gd name="connsiteY9" fmla="*/ 231737 h 1457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7733" h="1457947">
                    <a:moveTo>
                      <a:pt x="737734" y="231798"/>
                    </a:moveTo>
                    <a:lnTo>
                      <a:pt x="737734" y="1234841"/>
                    </a:lnTo>
                    <a:cubicBezTo>
                      <a:pt x="737734" y="1234841"/>
                      <a:pt x="717815" y="1465688"/>
                      <a:pt x="490886" y="1457747"/>
                    </a:cubicBezTo>
                    <a:cubicBezTo>
                      <a:pt x="490886" y="1457747"/>
                      <a:pt x="240067" y="1469659"/>
                      <a:pt x="220148" y="1183101"/>
                    </a:cubicBezTo>
                    <a:cubicBezTo>
                      <a:pt x="220148" y="1183101"/>
                      <a:pt x="29025" y="1107476"/>
                      <a:pt x="5134" y="968137"/>
                    </a:cubicBezTo>
                    <a:cubicBezTo>
                      <a:pt x="-18756" y="828798"/>
                      <a:pt x="44972" y="705464"/>
                      <a:pt x="108639" y="665636"/>
                    </a:cubicBezTo>
                    <a:cubicBezTo>
                      <a:pt x="108639" y="665636"/>
                      <a:pt x="52915" y="514385"/>
                      <a:pt x="116582" y="418845"/>
                    </a:cubicBezTo>
                    <a:cubicBezTo>
                      <a:pt x="180249" y="323306"/>
                      <a:pt x="283815" y="275536"/>
                      <a:pt x="283815" y="275536"/>
                    </a:cubicBezTo>
                    <a:cubicBezTo>
                      <a:pt x="283815" y="275536"/>
                      <a:pt x="295730" y="88488"/>
                      <a:pt x="415182" y="24775"/>
                    </a:cubicBezTo>
                    <a:cubicBezTo>
                      <a:pt x="534634" y="-38938"/>
                      <a:pt x="721725" y="16834"/>
                      <a:pt x="737672" y="231737"/>
                    </a:cubicBezTo>
                    <a:close/>
                  </a:path>
                </a:pathLst>
              </a:custGeom>
              <a:noFill/>
              <a:ln w="12700" cap="flat">
                <a:solidFill>
                  <a:schemeClr val="bg2"/>
                </a:solid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endParaRPr lang="fr-FR" sz="2800" kern="0"/>
              </a:p>
            </p:txBody>
          </p:sp>
          <p:sp>
            <p:nvSpPr>
              <p:cNvPr id="178" name="Forme libre 538">
                <a:extLst>
                  <a:ext uri="{FF2B5EF4-FFF2-40B4-BE49-F238E27FC236}">
                    <a16:creationId xmlns:a16="http://schemas.microsoft.com/office/drawing/2014/main" id="{68A19610-E804-1373-E090-BB76EE827342}"/>
                  </a:ext>
                </a:extLst>
              </p:cNvPr>
              <p:cNvSpPr/>
              <p:nvPr/>
            </p:nvSpPr>
            <p:spPr>
              <a:xfrm>
                <a:off x="8046128" y="1203555"/>
                <a:ext cx="26580" cy="28047"/>
              </a:xfrm>
              <a:custGeom>
                <a:avLst/>
                <a:gdLst>
                  <a:gd name="connsiteX0" fmla="*/ 0 w 143342"/>
                  <a:gd name="connsiteY0" fmla="*/ 0 h 151250"/>
                  <a:gd name="connsiteX1" fmla="*/ 143343 w 143342"/>
                  <a:gd name="connsiteY1" fmla="*/ 151251 h 151250"/>
                </a:gdLst>
                <a:ahLst/>
                <a:cxnLst>
                  <a:cxn ang="0">
                    <a:pos x="connsiteX0" y="connsiteY0"/>
                  </a:cxn>
                  <a:cxn ang="0">
                    <a:pos x="connsiteX1" y="connsiteY1"/>
                  </a:cxn>
                </a:cxnLst>
                <a:rect l="l" t="t" r="r" b="b"/>
                <a:pathLst>
                  <a:path w="143342" h="151250">
                    <a:moveTo>
                      <a:pt x="0" y="0"/>
                    </a:moveTo>
                    <a:cubicBezTo>
                      <a:pt x="0" y="0"/>
                      <a:pt x="119452" y="11912"/>
                      <a:pt x="143343" y="151251"/>
                    </a:cubicBezTo>
                  </a:path>
                </a:pathLst>
              </a:custGeom>
              <a:noFill/>
              <a:ln w="12700" cap="rnd">
                <a:solidFill>
                  <a:schemeClr val="bg2"/>
                </a:solid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endParaRPr lang="fr-FR" sz="2800" kern="0"/>
              </a:p>
            </p:txBody>
          </p:sp>
          <p:sp>
            <p:nvSpPr>
              <p:cNvPr id="179" name="Forme libre 539">
                <a:extLst>
                  <a:ext uri="{FF2B5EF4-FFF2-40B4-BE49-F238E27FC236}">
                    <a16:creationId xmlns:a16="http://schemas.microsoft.com/office/drawing/2014/main" id="{E57E6290-C02C-7E43-F14C-19F8F1F8AD55}"/>
                  </a:ext>
                </a:extLst>
              </p:cNvPr>
              <p:cNvSpPr/>
              <p:nvPr/>
            </p:nvSpPr>
            <p:spPr>
              <a:xfrm>
                <a:off x="8083777" y="1275880"/>
                <a:ext cx="25096" cy="27310"/>
              </a:xfrm>
              <a:custGeom>
                <a:avLst/>
                <a:gdLst>
                  <a:gd name="connsiteX0" fmla="*/ 0 w 135338"/>
                  <a:gd name="connsiteY0" fmla="*/ 0 h 147280"/>
                  <a:gd name="connsiteX1" fmla="*/ 135338 w 135338"/>
                  <a:gd name="connsiteY1" fmla="*/ 147280 h 147280"/>
                </a:gdLst>
                <a:ahLst/>
                <a:cxnLst>
                  <a:cxn ang="0">
                    <a:pos x="connsiteX0" y="connsiteY0"/>
                  </a:cxn>
                  <a:cxn ang="0">
                    <a:pos x="connsiteX1" y="connsiteY1"/>
                  </a:cxn>
                </a:cxnLst>
                <a:rect l="l" t="t" r="r" b="b"/>
                <a:pathLst>
                  <a:path w="135338" h="147280">
                    <a:moveTo>
                      <a:pt x="0" y="0"/>
                    </a:moveTo>
                    <a:cubicBezTo>
                      <a:pt x="0" y="0"/>
                      <a:pt x="0" y="79596"/>
                      <a:pt x="135338" y="147280"/>
                    </a:cubicBezTo>
                  </a:path>
                </a:pathLst>
              </a:custGeom>
              <a:noFill/>
              <a:ln w="12700" cap="rnd">
                <a:solidFill>
                  <a:schemeClr val="bg2"/>
                </a:solid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endParaRPr lang="fr-FR" sz="2800" kern="0"/>
              </a:p>
            </p:txBody>
          </p:sp>
          <p:sp>
            <p:nvSpPr>
              <p:cNvPr id="180" name="Forme libre 540">
                <a:extLst>
                  <a:ext uri="{FF2B5EF4-FFF2-40B4-BE49-F238E27FC236}">
                    <a16:creationId xmlns:a16="http://schemas.microsoft.com/office/drawing/2014/main" id="{16425A49-15E1-5DE7-6DA8-ABE216A5F60A}"/>
                  </a:ext>
                </a:extLst>
              </p:cNvPr>
              <p:cNvSpPr/>
              <p:nvPr/>
            </p:nvSpPr>
            <p:spPr>
              <a:xfrm>
                <a:off x="8026198" y="1283924"/>
                <a:ext cx="18457" cy="18530"/>
              </a:xfrm>
              <a:custGeom>
                <a:avLst/>
                <a:gdLst>
                  <a:gd name="connsiteX0" fmla="*/ 0 w 99533"/>
                  <a:gd name="connsiteY0" fmla="*/ 99930 h 99929"/>
                  <a:gd name="connsiteX1" fmla="*/ 99533 w 99533"/>
                  <a:gd name="connsiteY1" fmla="*/ 419 h 99929"/>
                </a:gdLst>
                <a:ahLst/>
                <a:cxnLst>
                  <a:cxn ang="0">
                    <a:pos x="connsiteX0" y="connsiteY0"/>
                  </a:cxn>
                  <a:cxn ang="0">
                    <a:pos x="connsiteX1" y="connsiteY1"/>
                  </a:cxn>
                </a:cxnLst>
                <a:rect l="l" t="t" r="r" b="b"/>
                <a:pathLst>
                  <a:path w="99533" h="99929">
                    <a:moveTo>
                      <a:pt x="0" y="99930"/>
                    </a:moveTo>
                    <a:cubicBezTo>
                      <a:pt x="0" y="99930"/>
                      <a:pt x="11915" y="-7522"/>
                      <a:pt x="99533" y="419"/>
                    </a:cubicBezTo>
                  </a:path>
                </a:pathLst>
              </a:custGeom>
              <a:noFill/>
              <a:ln w="12700" cap="rnd">
                <a:solidFill>
                  <a:schemeClr val="bg2"/>
                </a:solid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endParaRPr lang="fr-FR" sz="2800" kern="0"/>
              </a:p>
            </p:txBody>
          </p:sp>
          <p:sp>
            <p:nvSpPr>
              <p:cNvPr id="181" name="Forme libre 541">
                <a:extLst>
                  <a:ext uri="{FF2B5EF4-FFF2-40B4-BE49-F238E27FC236}">
                    <a16:creationId xmlns:a16="http://schemas.microsoft.com/office/drawing/2014/main" id="{893910C2-72EF-5A98-517F-C958A71B468A}"/>
                  </a:ext>
                </a:extLst>
              </p:cNvPr>
              <p:cNvSpPr/>
              <p:nvPr/>
            </p:nvSpPr>
            <p:spPr>
              <a:xfrm>
                <a:off x="8033574" y="1334942"/>
                <a:ext cx="45037" cy="44279"/>
              </a:xfrm>
              <a:custGeom>
                <a:avLst/>
                <a:gdLst>
                  <a:gd name="connsiteX0" fmla="*/ 0 w 242875"/>
                  <a:gd name="connsiteY0" fmla="*/ 238788 h 238787"/>
                  <a:gd name="connsiteX1" fmla="*/ 242876 w 242875"/>
                  <a:gd name="connsiteY1" fmla="*/ 0 h 238787"/>
                </a:gdLst>
                <a:ahLst/>
                <a:cxnLst>
                  <a:cxn ang="0">
                    <a:pos x="connsiteX0" y="connsiteY0"/>
                  </a:cxn>
                  <a:cxn ang="0">
                    <a:pos x="connsiteX1" y="connsiteY1"/>
                  </a:cxn>
                </a:cxnLst>
                <a:rect l="l" t="t" r="r" b="b"/>
                <a:pathLst>
                  <a:path w="242875" h="238787">
                    <a:moveTo>
                      <a:pt x="0" y="238788"/>
                    </a:moveTo>
                    <a:cubicBezTo>
                      <a:pt x="0" y="238788"/>
                      <a:pt x="238843" y="194989"/>
                      <a:pt x="242876" y="0"/>
                    </a:cubicBezTo>
                  </a:path>
                </a:pathLst>
              </a:custGeom>
              <a:noFill/>
              <a:ln w="12700" cap="rnd">
                <a:solidFill>
                  <a:schemeClr val="bg2"/>
                </a:solid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endParaRPr lang="fr-FR" sz="2800" kern="0"/>
              </a:p>
            </p:txBody>
          </p:sp>
          <p:sp>
            <p:nvSpPr>
              <p:cNvPr id="182" name="Forme libre 543">
                <a:extLst>
                  <a:ext uri="{FF2B5EF4-FFF2-40B4-BE49-F238E27FC236}">
                    <a16:creationId xmlns:a16="http://schemas.microsoft.com/office/drawing/2014/main" id="{1C19AA6B-48D9-08B0-A527-6BE4ACCEC617}"/>
                  </a:ext>
                </a:extLst>
              </p:cNvPr>
              <p:cNvSpPr/>
              <p:nvPr/>
            </p:nvSpPr>
            <p:spPr>
              <a:xfrm>
                <a:off x="8132542" y="1160437"/>
                <a:ext cx="109709" cy="270474"/>
              </a:xfrm>
              <a:custGeom>
                <a:avLst/>
                <a:gdLst>
                  <a:gd name="connsiteX0" fmla="*/ 591640 w 591639"/>
                  <a:gd name="connsiteY0" fmla="*/ 381454 h 1458613"/>
                  <a:gd name="connsiteX1" fmla="*/ 453857 w 591639"/>
                  <a:gd name="connsiteY1" fmla="*/ 276263 h 1458613"/>
                  <a:gd name="connsiteX2" fmla="*/ 322490 w 591639"/>
                  <a:gd name="connsiteY2" fmla="*/ 25502 h 1458613"/>
                  <a:gd name="connsiteX3" fmla="*/ 0 w 591639"/>
                  <a:gd name="connsiteY3" fmla="*/ 232464 h 1458613"/>
                  <a:gd name="connsiteX4" fmla="*/ 0 w 591639"/>
                  <a:gd name="connsiteY4" fmla="*/ 1235508 h 1458613"/>
                  <a:gd name="connsiteX5" fmla="*/ 246848 w 591639"/>
                  <a:gd name="connsiteY5" fmla="*/ 1458413 h 1458613"/>
                  <a:gd name="connsiteX6" fmla="*/ 514775 w 591639"/>
                  <a:gd name="connsiteY6" fmla="*/ 1211806 h 145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639" h="1458613">
                    <a:moveTo>
                      <a:pt x="591640" y="381454"/>
                    </a:moveTo>
                    <a:cubicBezTo>
                      <a:pt x="529806" y="311327"/>
                      <a:pt x="453857" y="276263"/>
                      <a:pt x="453857" y="276263"/>
                    </a:cubicBezTo>
                    <a:cubicBezTo>
                      <a:pt x="453857" y="276263"/>
                      <a:pt x="441943" y="89216"/>
                      <a:pt x="322490" y="25502"/>
                    </a:cubicBezTo>
                    <a:cubicBezTo>
                      <a:pt x="199800" y="-39921"/>
                      <a:pt x="15947" y="17561"/>
                      <a:pt x="0" y="232464"/>
                    </a:cubicBezTo>
                    <a:lnTo>
                      <a:pt x="0" y="1235508"/>
                    </a:lnTo>
                    <a:cubicBezTo>
                      <a:pt x="0" y="1235508"/>
                      <a:pt x="19919" y="1466354"/>
                      <a:pt x="246848" y="1458413"/>
                    </a:cubicBezTo>
                    <a:cubicBezTo>
                      <a:pt x="246848" y="1458413"/>
                      <a:pt x="480986" y="1469531"/>
                      <a:pt x="514775" y="1211806"/>
                    </a:cubicBezTo>
                  </a:path>
                </a:pathLst>
              </a:custGeom>
              <a:noFill/>
              <a:ln w="12700" cap="rnd">
                <a:solidFill>
                  <a:schemeClr val="bg2"/>
                </a:solid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endParaRPr lang="fr-FR" sz="2800" kern="0"/>
              </a:p>
            </p:txBody>
          </p:sp>
          <p:sp>
            <p:nvSpPr>
              <p:cNvPr id="183" name="Forme libre 545">
                <a:extLst>
                  <a:ext uri="{FF2B5EF4-FFF2-40B4-BE49-F238E27FC236}">
                    <a16:creationId xmlns:a16="http://schemas.microsoft.com/office/drawing/2014/main" id="{DECEBD4C-E54A-FF37-3FD7-D7EBBF5068D5}"/>
                  </a:ext>
                </a:extLst>
              </p:cNvPr>
              <p:cNvSpPr/>
              <p:nvPr/>
            </p:nvSpPr>
            <p:spPr>
              <a:xfrm>
                <a:off x="8170407" y="1275574"/>
                <a:ext cx="19148" cy="17883"/>
              </a:xfrm>
              <a:custGeom>
                <a:avLst/>
                <a:gdLst>
                  <a:gd name="connsiteX0" fmla="*/ 0 w 103260"/>
                  <a:gd name="connsiteY0" fmla="*/ 0 h 96437"/>
                  <a:gd name="connsiteX1" fmla="*/ 103260 w 103260"/>
                  <a:gd name="connsiteY1" fmla="*/ 95601 h 96437"/>
                </a:gdLst>
                <a:ahLst/>
                <a:cxnLst>
                  <a:cxn ang="0">
                    <a:pos x="connsiteX0" y="connsiteY0"/>
                  </a:cxn>
                  <a:cxn ang="0">
                    <a:pos x="connsiteX1" y="connsiteY1"/>
                  </a:cxn>
                </a:cxnLst>
                <a:rect l="l" t="t" r="r" b="b"/>
                <a:pathLst>
                  <a:path w="103260" h="96437">
                    <a:moveTo>
                      <a:pt x="0" y="0"/>
                    </a:moveTo>
                    <a:cubicBezTo>
                      <a:pt x="0" y="0"/>
                      <a:pt x="16070" y="106902"/>
                      <a:pt x="103260" y="95601"/>
                    </a:cubicBezTo>
                  </a:path>
                </a:pathLst>
              </a:custGeom>
              <a:noFill/>
              <a:ln w="12700" cap="rnd">
                <a:solidFill>
                  <a:schemeClr val="bg2"/>
                </a:solid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endParaRPr lang="fr-FR" sz="2800" kern="0"/>
              </a:p>
            </p:txBody>
          </p:sp>
          <p:sp>
            <p:nvSpPr>
              <p:cNvPr id="184" name="Forme libre 546">
                <a:extLst>
                  <a:ext uri="{FF2B5EF4-FFF2-40B4-BE49-F238E27FC236}">
                    <a16:creationId xmlns:a16="http://schemas.microsoft.com/office/drawing/2014/main" id="{6B1179AF-D5F0-F7EA-FFF0-283BC67D741A}"/>
                  </a:ext>
                </a:extLst>
              </p:cNvPr>
              <p:cNvSpPr/>
              <p:nvPr/>
            </p:nvSpPr>
            <p:spPr>
              <a:xfrm>
                <a:off x="8132508" y="1221271"/>
                <a:ext cx="27317" cy="24354"/>
              </a:xfrm>
              <a:custGeom>
                <a:avLst/>
                <a:gdLst>
                  <a:gd name="connsiteX0" fmla="*/ 0 w 147314"/>
                  <a:gd name="connsiteY0" fmla="*/ 131336 h 131336"/>
                  <a:gd name="connsiteX1" fmla="*/ 147314 w 147314"/>
                  <a:gd name="connsiteY1" fmla="*/ 0 h 131336"/>
                </a:gdLst>
                <a:ahLst/>
                <a:cxnLst>
                  <a:cxn ang="0">
                    <a:pos x="connsiteX0" y="connsiteY0"/>
                  </a:cxn>
                  <a:cxn ang="0">
                    <a:pos x="connsiteX1" y="connsiteY1"/>
                  </a:cxn>
                </a:cxnLst>
                <a:rect l="l" t="t" r="r" b="b"/>
                <a:pathLst>
                  <a:path w="147314" h="131336">
                    <a:moveTo>
                      <a:pt x="0" y="131336"/>
                    </a:moveTo>
                    <a:cubicBezTo>
                      <a:pt x="0" y="131336"/>
                      <a:pt x="131367" y="131336"/>
                      <a:pt x="147314" y="0"/>
                    </a:cubicBezTo>
                  </a:path>
                </a:pathLst>
              </a:custGeom>
              <a:noFill/>
              <a:ln w="12700" cap="rnd">
                <a:solidFill>
                  <a:schemeClr val="bg2"/>
                </a:solid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endParaRPr lang="fr-FR" sz="2800" kern="0"/>
              </a:p>
            </p:txBody>
          </p:sp>
          <p:sp>
            <p:nvSpPr>
              <p:cNvPr id="185" name="Forme libre 547">
                <a:extLst>
                  <a:ext uri="{FF2B5EF4-FFF2-40B4-BE49-F238E27FC236}">
                    <a16:creationId xmlns:a16="http://schemas.microsoft.com/office/drawing/2014/main" id="{397DAB75-0FF1-069F-8715-6547B0D7675B}"/>
                  </a:ext>
                </a:extLst>
              </p:cNvPr>
              <p:cNvSpPr/>
              <p:nvPr/>
            </p:nvSpPr>
            <p:spPr>
              <a:xfrm>
                <a:off x="8132497" y="1329765"/>
                <a:ext cx="45774" cy="47235"/>
              </a:xfrm>
              <a:custGeom>
                <a:avLst/>
                <a:gdLst>
                  <a:gd name="connsiteX0" fmla="*/ 246847 w 246847"/>
                  <a:gd name="connsiteY0" fmla="*/ 254732 h 254731"/>
                  <a:gd name="connsiteX1" fmla="*/ 0 w 246847"/>
                  <a:gd name="connsiteY1" fmla="*/ 0 h 254731"/>
                </a:gdLst>
                <a:ahLst/>
                <a:cxnLst>
                  <a:cxn ang="0">
                    <a:pos x="connsiteX0" y="connsiteY0"/>
                  </a:cxn>
                  <a:cxn ang="0">
                    <a:pos x="connsiteX1" y="connsiteY1"/>
                  </a:cxn>
                </a:cxnLst>
                <a:rect l="l" t="t" r="r" b="b"/>
                <a:pathLst>
                  <a:path w="246847" h="254731">
                    <a:moveTo>
                      <a:pt x="246847" y="254732"/>
                    </a:moveTo>
                    <a:cubicBezTo>
                      <a:pt x="246847" y="254732"/>
                      <a:pt x="226928" y="19914"/>
                      <a:pt x="0" y="0"/>
                    </a:cubicBezTo>
                  </a:path>
                </a:pathLst>
              </a:custGeom>
              <a:noFill/>
              <a:ln w="12700" cap="rnd">
                <a:solidFill>
                  <a:schemeClr val="bg2"/>
                </a:solid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endParaRPr lang="fr-FR" sz="2800" kern="0"/>
              </a:p>
            </p:txBody>
          </p:sp>
          <p:sp>
            <p:nvSpPr>
              <p:cNvPr id="186" name="Forme libre 548">
                <a:extLst>
                  <a:ext uri="{FF2B5EF4-FFF2-40B4-BE49-F238E27FC236}">
                    <a16:creationId xmlns:a16="http://schemas.microsoft.com/office/drawing/2014/main" id="{1987F5B3-5944-B63B-76A5-433AA7700528}"/>
                  </a:ext>
                </a:extLst>
              </p:cNvPr>
              <p:cNvSpPr/>
              <p:nvPr/>
            </p:nvSpPr>
            <p:spPr>
              <a:xfrm>
                <a:off x="8204772" y="1250541"/>
                <a:ext cx="2946" cy="2945"/>
              </a:xfrm>
              <a:custGeom>
                <a:avLst/>
                <a:gdLst>
                  <a:gd name="connsiteX0" fmla="*/ 15886 w 15886"/>
                  <a:gd name="connsiteY0" fmla="*/ 7941 h 15882"/>
                  <a:gd name="connsiteX1" fmla="*/ 7943 w 15886"/>
                  <a:gd name="connsiteY1" fmla="*/ 15883 h 15882"/>
                  <a:gd name="connsiteX2" fmla="*/ 0 w 15886"/>
                  <a:gd name="connsiteY2" fmla="*/ 7941 h 15882"/>
                  <a:gd name="connsiteX3" fmla="*/ 7943 w 15886"/>
                  <a:gd name="connsiteY3" fmla="*/ 0 h 15882"/>
                  <a:gd name="connsiteX4" fmla="*/ 15886 w 15886"/>
                  <a:gd name="connsiteY4" fmla="*/ 7941 h 1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6" h="15882">
                    <a:moveTo>
                      <a:pt x="15886" y="7941"/>
                    </a:moveTo>
                    <a:cubicBezTo>
                      <a:pt x="15886" y="12327"/>
                      <a:pt x="12330" y="15883"/>
                      <a:pt x="7943" y="15883"/>
                    </a:cubicBezTo>
                    <a:cubicBezTo>
                      <a:pt x="3556" y="15883"/>
                      <a:pt x="0" y="12327"/>
                      <a:pt x="0" y="7941"/>
                    </a:cubicBezTo>
                    <a:cubicBezTo>
                      <a:pt x="0" y="3556"/>
                      <a:pt x="3556" y="0"/>
                      <a:pt x="7943" y="0"/>
                    </a:cubicBezTo>
                    <a:cubicBezTo>
                      <a:pt x="12330" y="0"/>
                      <a:pt x="15886" y="3556"/>
                      <a:pt x="15886" y="7941"/>
                    </a:cubicBezTo>
                    <a:close/>
                  </a:path>
                </a:pathLst>
              </a:custGeom>
              <a:noFill/>
              <a:ln w="15875" cap="rnd">
                <a:solidFill>
                  <a:schemeClr val="accent3"/>
                </a:solid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endParaRPr lang="fr-FR" sz="2800" kern="0"/>
              </a:p>
            </p:txBody>
          </p:sp>
          <p:sp>
            <p:nvSpPr>
              <p:cNvPr id="187" name="Forme libre 549">
                <a:extLst>
                  <a:ext uri="{FF2B5EF4-FFF2-40B4-BE49-F238E27FC236}">
                    <a16:creationId xmlns:a16="http://schemas.microsoft.com/office/drawing/2014/main" id="{339C6464-5794-FCC3-450B-307A53026465}"/>
                  </a:ext>
                </a:extLst>
              </p:cNvPr>
              <p:cNvSpPr/>
              <p:nvPr/>
            </p:nvSpPr>
            <p:spPr>
              <a:xfrm>
                <a:off x="8220962" y="1281986"/>
                <a:ext cx="2946" cy="2945"/>
              </a:xfrm>
              <a:custGeom>
                <a:avLst/>
                <a:gdLst>
                  <a:gd name="connsiteX0" fmla="*/ 15886 w 15886"/>
                  <a:gd name="connsiteY0" fmla="*/ 7941 h 15882"/>
                  <a:gd name="connsiteX1" fmla="*/ 7943 w 15886"/>
                  <a:gd name="connsiteY1" fmla="*/ 15882 h 15882"/>
                  <a:gd name="connsiteX2" fmla="*/ 0 w 15886"/>
                  <a:gd name="connsiteY2" fmla="*/ 7941 h 15882"/>
                  <a:gd name="connsiteX3" fmla="*/ 7943 w 15886"/>
                  <a:gd name="connsiteY3" fmla="*/ 0 h 15882"/>
                  <a:gd name="connsiteX4" fmla="*/ 15886 w 15886"/>
                  <a:gd name="connsiteY4" fmla="*/ 7941 h 1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6" h="15882">
                    <a:moveTo>
                      <a:pt x="15886" y="7941"/>
                    </a:moveTo>
                    <a:cubicBezTo>
                      <a:pt x="15886" y="12327"/>
                      <a:pt x="12330" y="15882"/>
                      <a:pt x="7943" y="15882"/>
                    </a:cubicBezTo>
                    <a:cubicBezTo>
                      <a:pt x="3556" y="15882"/>
                      <a:pt x="0" y="12327"/>
                      <a:pt x="0" y="7941"/>
                    </a:cubicBezTo>
                    <a:cubicBezTo>
                      <a:pt x="0" y="3555"/>
                      <a:pt x="3556" y="0"/>
                      <a:pt x="7943" y="0"/>
                    </a:cubicBezTo>
                    <a:cubicBezTo>
                      <a:pt x="12330" y="0"/>
                      <a:pt x="15886" y="3555"/>
                      <a:pt x="15886" y="7941"/>
                    </a:cubicBezTo>
                    <a:close/>
                  </a:path>
                </a:pathLst>
              </a:custGeom>
              <a:noFill/>
              <a:ln w="15875" cap="rnd">
                <a:solidFill>
                  <a:schemeClr val="accent3"/>
                </a:solid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endParaRPr lang="fr-FR" sz="2800" kern="0"/>
              </a:p>
            </p:txBody>
          </p:sp>
          <p:sp>
            <p:nvSpPr>
              <p:cNvPr id="188" name="Forme libre 550">
                <a:extLst>
                  <a:ext uri="{FF2B5EF4-FFF2-40B4-BE49-F238E27FC236}">
                    <a16:creationId xmlns:a16="http://schemas.microsoft.com/office/drawing/2014/main" id="{A2B45C4F-A9CB-9026-DC32-E8DB614CBF85}"/>
                  </a:ext>
                </a:extLst>
              </p:cNvPr>
              <p:cNvSpPr/>
              <p:nvPr/>
            </p:nvSpPr>
            <p:spPr>
              <a:xfrm>
                <a:off x="8247475" y="1293256"/>
                <a:ext cx="2946" cy="2945"/>
              </a:xfrm>
              <a:custGeom>
                <a:avLst/>
                <a:gdLst>
                  <a:gd name="connsiteX0" fmla="*/ 15886 w 15886"/>
                  <a:gd name="connsiteY0" fmla="*/ 7941 h 15882"/>
                  <a:gd name="connsiteX1" fmla="*/ 7943 w 15886"/>
                  <a:gd name="connsiteY1" fmla="*/ 15882 h 15882"/>
                  <a:gd name="connsiteX2" fmla="*/ 0 w 15886"/>
                  <a:gd name="connsiteY2" fmla="*/ 7941 h 15882"/>
                  <a:gd name="connsiteX3" fmla="*/ 7943 w 15886"/>
                  <a:gd name="connsiteY3" fmla="*/ 0 h 15882"/>
                  <a:gd name="connsiteX4" fmla="*/ 15886 w 15886"/>
                  <a:gd name="connsiteY4" fmla="*/ 7941 h 1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6" h="15882">
                    <a:moveTo>
                      <a:pt x="15886" y="7941"/>
                    </a:moveTo>
                    <a:cubicBezTo>
                      <a:pt x="15886" y="12327"/>
                      <a:pt x="12330" y="15882"/>
                      <a:pt x="7943" y="15882"/>
                    </a:cubicBezTo>
                    <a:cubicBezTo>
                      <a:pt x="3556" y="15882"/>
                      <a:pt x="0" y="12327"/>
                      <a:pt x="0" y="7941"/>
                    </a:cubicBezTo>
                    <a:cubicBezTo>
                      <a:pt x="0" y="3556"/>
                      <a:pt x="3556" y="0"/>
                      <a:pt x="7943" y="0"/>
                    </a:cubicBezTo>
                    <a:cubicBezTo>
                      <a:pt x="12330" y="0"/>
                      <a:pt x="15886" y="3556"/>
                      <a:pt x="15886" y="7941"/>
                    </a:cubicBezTo>
                    <a:close/>
                  </a:path>
                </a:pathLst>
              </a:custGeom>
              <a:noFill/>
              <a:ln w="15875" cap="rnd">
                <a:solidFill>
                  <a:schemeClr val="accent3"/>
                </a:solid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endParaRPr lang="fr-FR" sz="2800" kern="0"/>
              </a:p>
            </p:txBody>
          </p:sp>
          <p:sp>
            <p:nvSpPr>
              <p:cNvPr id="189" name="Forme libre 551">
                <a:extLst>
                  <a:ext uri="{FF2B5EF4-FFF2-40B4-BE49-F238E27FC236}">
                    <a16:creationId xmlns:a16="http://schemas.microsoft.com/office/drawing/2014/main" id="{440346F0-B03C-7866-44A0-638A864DF28C}"/>
                  </a:ext>
                </a:extLst>
              </p:cNvPr>
              <p:cNvSpPr/>
              <p:nvPr/>
            </p:nvSpPr>
            <p:spPr>
              <a:xfrm>
                <a:off x="8268594" y="1276956"/>
                <a:ext cx="2946" cy="2945"/>
              </a:xfrm>
              <a:custGeom>
                <a:avLst/>
                <a:gdLst>
                  <a:gd name="connsiteX0" fmla="*/ 15886 w 15886"/>
                  <a:gd name="connsiteY0" fmla="*/ 7941 h 15882"/>
                  <a:gd name="connsiteX1" fmla="*/ 7943 w 15886"/>
                  <a:gd name="connsiteY1" fmla="*/ 15882 h 15882"/>
                  <a:gd name="connsiteX2" fmla="*/ 0 w 15886"/>
                  <a:gd name="connsiteY2" fmla="*/ 7941 h 15882"/>
                  <a:gd name="connsiteX3" fmla="*/ 7943 w 15886"/>
                  <a:gd name="connsiteY3" fmla="*/ 0 h 15882"/>
                  <a:gd name="connsiteX4" fmla="*/ 15886 w 15886"/>
                  <a:gd name="connsiteY4" fmla="*/ 7941 h 1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6" h="15882">
                    <a:moveTo>
                      <a:pt x="15886" y="7941"/>
                    </a:moveTo>
                    <a:cubicBezTo>
                      <a:pt x="15886" y="12327"/>
                      <a:pt x="12330" y="15882"/>
                      <a:pt x="7943" y="15882"/>
                    </a:cubicBezTo>
                    <a:cubicBezTo>
                      <a:pt x="3556" y="15882"/>
                      <a:pt x="0" y="12327"/>
                      <a:pt x="0" y="7941"/>
                    </a:cubicBezTo>
                    <a:cubicBezTo>
                      <a:pt x="0" y="3555"/>
                      <a:pt x="3556" y="0"/>
                      <a:pt x="7943" y="0"/>
                    </a:cubicBezTo>
                    <a:cubicBezTo>
                      <a:pt x="12330" y="0"/>
                      <a:pt x="15886" y="3555"/>
                      <a:pt x="15886" y="7941"/>
                    </a:cubicBezTo>
                    <a:close/>
                  </a:path>
                </a:pathLst>
              </a:custGeom>
              <a:noFill/>
              <a:ln w="15875" cap="rnd">
                <a:solidFill>
                  <a:schemeClr val="accent3"/>
                </a:solid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endParaRPr lang="fr-FR" sz="2800" kern="0"/>
              </a:p>
            </p:txBody>
          </p:sp>
          <p:sp>
            <p:nvSpPr>
              <p:cNvPr id="190" name="Forme libre 552">
                <a:extLst>
                  <a:ext uri="{FF2B5EF4-FFF2-40B4-BE49-F238E27FC236}">
                    <a16:creationId xmlns:a16="http://schemas.microsoft.com/office/drawing/2014/main" id="{E5CC8F26-F3DF-AE0D-436C-F2319716CDE2}"/>
                  </a:ext>
                </a:extLst>
              </p:cNvPr>
              <p:cNvSpPr/>
              <p:nvPr/>
            </p:nvSpPr>
            <p:spPr>
              <a:xfrm>
                <a:off x="8278859" y="1308594"/>
                <a:ext cx="2946" cy="2945"/>
              </a:xfrm>
              <a:custGeom>
                <a:avLst/>
                <a:gdLst>
                  <a:gd name="connsiteX0" fmla="*/ 15886 w 15886"/>
                  <a:gd name="connsiteY0" fmla="*/ 7941 h 15882"/>
                  <a:gd name="connsiteX1" fmla="*/ 7943 w 15886"/>
                  <a:gd name="connsiteY1" fmla="*/ 15883 h 15882"/>
                  <a:gd name="connsiteX2" fmla="*/ 0 w 15886"/>
                  <a:gd name="connsiteY2" fmla="*/ 7941 h 15882"/>
                  <a:gd name="connsiteX3" fmla="*/ 7943 w 15886"/>
                  <a:gd name="connsiteY3" fmla="*/ 0 h 15882"/>
                  <a:gd name="connsiteX4" fmla="*/ 15886 w 15886"/>
                  <a:gd name="connsiteY4" fmla="*/ 7941 h 1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6" h="15882">
                    <a:moveTo>
                      <a:pt x="15886" y="7941"/>
                    </a:moveTo>
                    <a:cubicBezTo>
                      <a:pt x="15886" y="12327"/>
                      <a:pt x="12330" y="15883"/>
                      <a:pt x="7943" y="15883"/>
                    </a:cubicBezTo>
                    <a:cubicBezTo>
                      <a:pt x="3556" y="15883"/>
                      <a:pt x="0" y="12327"/>
                      <a:pt x="0" y="7941"/>
                    </a:cubicBezTo>
                    <a:cubicBezTo>
                      <a:pt x="0" y="3556"/>
                      <a:pt x="3556" y="0"/>
                      <a:pt x="7943" y="0"/>
                    </a:cubicBezTo>
                    <a:cubicBezTo>
                      <a:pt x="12330" y="0"/>
                      <a:pt x="15886" y="3556"/>
                      <a:pt x="15886" y="7941"/>
                    </a:cubicBezTo>
                    <a:close/>
                  </a:path>
                </a:pathLst>
              </a:custGeom>
              <a:noFill/>
              <a:ln w="15875" cap="rnd">
                <a:solidFill>
                  <a:schemeClr val="accent3"/>
                </a:solid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endParaRPr lang="fr-FR" sz="2800" kern="0"/>
              </a:p>
            </p:txBody>
          </p:sp>
          <p:sp>
            <p:nvSpPr>
              <p:cNvPr id="191" name="Forme libre 553">
                <a:extLst>
                  <a:ext uri="{FF2B5EF4-FFF2-40B4-BE49-F238E27FC236}">
                    <a16:creationId xmlns:a16="http://schemas.microsoft.com/office/drawing/2014/main" id="{481340E9-66B7-45FA-D9D7-78A09D93C707}"/>
                  </a:ext>
                </a:extLst>
              </p:cNvPr>
              <p:cNvSpPr/>
              <p:nvPr/>
            </p:nvSpPr>
            <p:spPr>
              <a:xfrm>
                <a:off x="8258068" y="1319536"/>
                <a:ext cx="2946" cy="2945"/>
              </a:xfrm>
              <a:custGeom>
                <a:avLst/>
                <a:gdLst>
                  <a:gd name="connsiteX0" fmla="*/ 15886 w 15886"/>
                  <a:gd name="connsiteY0" fmla="*/ 7941 h 15882"/>
                  <a:gd name="connsiteX1" fmla="*/ 7943 w 15886"/>
                  <a:gd name="connsiteY1" fmla="*/ 15883 h 15882"/>
                  <a:gd name="connsiteX2" fmla="*/ 0 w 15886"/>
                  <a:gd name="connsiteY2" fmla="*/ 7941 h 15882"/>
                  <a:gd name="connsiteX3" fmla="*/ 7943 w 15886"/>
                  <a:gd name="connsiteY3" fmla="*/ 0 h 15882"/>
                  <a:gd name="connsiteX4" fmla="*/ 15886 w 15886"/>
                  <a:gd name="connsiteY4" fmla="*/ 7941 h 1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6" h="15882">
                    <a:moveTo>
                      <a:pt x="15886" y="7941"/>
                    </a:moveTo>
                    <a:cubicBezTo>
                      <a:pt x="15886" y="12327"/>
                      <a:pt x="12330" y="15883"/>
                      <a:pt x="7943" y="15883"/>
                    </a:cubicBezTo>
                    <a:cubicBezTo>
                      <a:pt x="3556" y="15883"/>
                      <a:pt x="0" y="12327"/>
                      <a:pt x="0" y="7941"/>
                    </a:cubicBezTo>
                    <a:cubicBezTo>
                      <a:pt x="0" y="3556"/>
                      <a:pt x="3556" y="0"/>
                      <a:pt x="7943" y="0"/>
                    </a:cubicBezTo>
                    <a:cubicBezTo>
                      <a:pt x="12330" y="0"/>
                      <a:pt x="15886" y="3556"/>
                      <a:pt x="15886" y="7941"/>
                    </a:cubicBezTo>
                    <a:close/>
                  </a:path>
                </a:pathLst>
              </a:custGeom>
              <a:noFill/>
              <a:ln w="15875" cap="rnd">
                <a:solidFill>
                  <a:schemeClr val="accent3"/>
                </a:solid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endParaRPr lang="fr-FR" sz="2800" kern="0"/>
              </a:p>
            </p:txBody>
          </p:sp>
          <p:sp>
            <p:nvSpPr>
              <p:cNvPr id="192" name="Forme libre 554">
                <a:extLst>
                  <a:ext uri="{FF2B5EF4-FFF2-40B4-BE49-F238E27FC236}">
                    <a16:creationId xmlns:a16="http://schemas.microsoft.com/office/drawing/2014/main" id="{ABD071D5-6F85-2478-4DD8-71056F1069E0}"/>
                  </a:ext>
                </a:extLst>
              </p:cNvPr>
              <p:cNvSpPr/>
              <p:nvPr/>
            </p:nvSpPr>
            <p:spPr>
              <a:xfrm>
                <a:off x="8236824" y="1329878"/>
                <a:ext cx="2946" cy="2945"/>
              </a:xfrm>
              <a:custGeom>
                <a:avLst/>
                <a:gdLst>
                  <a:gd name="connsiteX0" fmla="*/ 15886 w 15886"/>
                  <a:gd name="connsiteY0" fmla="*/ 7941 h 15882"/>
                  <a:gd name="connsiteX1" fmla="*/ 7943 w 15886"/>
                  <a:gd name="connsiteY1" fmla="*/ 15882 h 15882"/>
                  <a:gd name="connsiteX2" fmla="*/ 0 w 15886"/>
                  <a:gd name="connsiteY2" fmla="*/ 7941 h 15882"/>
                  <a:gd name="connsiteX3" fmla="*/ 7943 w 15886"/>
                  <a:gd name="connsiteY3" fmla="*/ 0 h 15882"/>
                  <a:gd name="connsiteX4" fmla="*/ 15886 w 15886"/>
                  <a:gd name="connsiteY4" fmla="*/ 7941 h 1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6" h="15882">
                    <a:moveTo>
                      <a:pt x="15886" y="7941"/>
                    </a:moveTo>
                    <a:cubicBezTo>
                      <a:pt x="15886" y="12327"/>
                      <a:pt x="12330" y="15882"/>
                      <a:pt x="7943" y="15882"/>
                    </a:cubicBezTo>
                    <a:cubicBezTo>
                      <a:pt x="3556" y="15882"/>
                      <a:pt x="0" y="12327"/>
                      <a:pt x="0" y="7941"/>
                    </a:cubicBezTo>
                    <a:cubicBezTo>
                      <a:pt x="0" y="3555"/>
                      <a:pt x="3556" y="0"/>
                      <a:pt x="7943" y="0"/>
                    </a:cubicBezTo>
                    <a:cubicBezTo>
                      <a:pt x="12330" y="0"/>
                      <a:pt x="15886" y="3555"/>
                      <a:pt x="15886" y="7941"/>
                    </a:cubicBezTo>
                    <a:close/>
                  </a:path>
                </a:pathLst>
              </a:custGeom>
              <a:noFill/>
              <a:ln w="15875" cap="rnd">
                <a:solidFill>
                  <a:schemeClr val="accent3"/>
                </a:solid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endParaRPr lang="fr-FR" sz="2800" kern="0"/>
              </a:p>
            </p:txBody>
          </p:sp>
          <p:sp>
            <p:nvSpPr>
              <p:cNvPr id="193" name="Forme libre 555">
                <a:extLst>
                  <a:ext uri="{FF2B5EF4-FFF2-40B4-BE49-F238E27FC236}">
                    <a16:creationId xmlns:a16="http://schemas.microsoft.com/office/drawing/2014/main" id="{8C888CD2-BCCE-1CD2-F6C7-09819F693174}"/>
                  </a:ext>
                </a:extLst>
              </p:cNvPr>
              <p:cNvSpPr/>
              <p:nvPr/>
            </p:nvSpPr>
            <p:spPr>
              <a:xfrm>
                <a:off x="8205010" y="1319276"/>
                <a:ext cx="2946" cy="2945"/>
              </a:xfrm>
              <a:custGeom>
                <a:avLst/>
                <a:gdLst>
                  <a:gd name="connsiteX0" fmla="*/ 15886 w 15886"/>
                  <a:gd name="connsiteY0" fmla="*/ 7941 h 15882"/>
                  <a:gd name="connsiteX1" fmla="*/ 7943 w 15886"/>
                  <a:gd name="connsiteY1" fmla="*/ 15882 h 15882"/>
                  <a:gd name="connsiteX2" fmla="*/ 0 w 15886"/>
                  <a:gd name="connsiteY2" fmla="*/ 7941 h 15882"/>
                  <a:gd name="connsiteX3" fmla="*/ 7943 w 15886"/>
                  <a:gd name="connsiteY3" fmla="*/ 0 h 15882"/>
                  <a:gd name="connsiteX4" fmla="*/ 15886 w 15886"/>
                  <a:gd name="connsiteY4" fmla="*/ 7941 h 1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6" h="15882">
                    <a:moveTo>
                      <a:pt x="15886" y="7941"/>
                    </a:moveTo>
                    <a:cubicBezTo>
                      <a:pt x="15886" y="12327"/>
                      <a:pt x="12330" y="15882"/>
                      <a:pt x="7943" y="15882"/>
                    </a:cubicBezTo>
                    <a:cubicBezTo>
                      <a:pt x="3556" y="15882"/>
                      <a:pt x="0" y="12327"/>
                      <a:pt x="0" y="7941"/>
                    </a:cubicBezTo>
                    <a:cubicBezTo>
                      <a:pt x="0" y="3556"/>
                      <a:pt x="3556" y="0"/>
                      <a:pt x="7943" y="0"/>
                    </a:cubicBezTo>
                    <a:cubicBezTo>
                      <a:pt x="12330" y="0"/>
                      <a:pt x="15886" y="3556"/>
                      <a:pt x="15886" y="7941"/>
                    </a:cubicBezTo>
                    <a:close/>
                  </a:path>
                </a:pathLst>
              </a:custGeom>
              <a:noFill/>
              <a:ln w="15875" cap="rnd">
                <a:solidFill>
                  <a:schemeClr val="accent3"/>
                </a:solid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endParaRPr lang="fr-FR" sz="2800" kern="0"/>
              </a:p>
            </p:txBody>
          </p:sp>
          <p:sp>
            <p:nvSpPr>
              <p:cNvPr id="194" name="Forme libre 556">
                <a:extLst>
                  <a:ext uri="{FF2B5EF4-FFF2-40B4-BE49-F238E27FC236}">
                    <a16:creationId xmlns:a16="http://schemas.microsoft.com/office/drawing/2014/main" id="{48EFEBA5-FDCC-4328-68F5-A7D5EB0FFC8E}"/>
                  </a:ext>
                </a:extLst>
              </p:cNvPr>
              <p:cNvSpPr/>
              <p:nvPr/>
            </p:nvSpPr>
            <p:spPr>
              <a:xfrm>
                <a:off x="8215478" y="1350992"/>
                <a:ext cx="2946" cy="2945"/>
              </a:xfrm>
              <a:custGeom>
                <a:avLst/>
                <a:gdLst>
                  <a:gd name="connsiteX0" fmla="*/ 15886 w 15886"/>
                  <a:gd name="connsiteY0" fmla="*/ 7941 h 15882"/>
                  <a:gd name="connsiteX1" fmla="*/ 7943 w 15886"/>
                  <a:gd name="connsiteY1" fmla="*/ 15882 h 15882"/>
                  <a:gd name="connsiteX2" fmla="*/ 0 w 15886"/>
                  <a:gd name="connsiteY2" fmla="*/ 7941 h 15882"/>
                  <a:gd name="connsiteX3" fmla="*/ 7943 w 15886"/>
                  <a:gd name="connsiteY3" fmla="*/ 0 h 15882"/>
                  <a:gd name="connsiteX4" fmla="*/ 15886 w 15886"/>
                  <a:gd name="connsiteY4" fmla="*/ 7941 h 1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6" h="15882">
                    <a:moveTo>
                      <a:pt x="15886" y="7941"/>
                    </a:moveTo>
                    <a:cubicBezTo>
                      <a:pt x="15886" y="12327"/>
                      <a:pt x="12330" y="15882"/>
                      <a:pt x="7943" y="15882"/>
                    </a:cubicBezTo>
                    <a:cubicBezTo>
                      <a:pt x="3556" y="15882"/>
                      <a:pt x="0" y="12327"/>
                      <a:pt x="0" y="7941"/>
                    </a:cubicBezTo>
                    <a:cubicBezTo>
                      <a:pt x="0" y="3556"/>
                      <a:pt x="3556" y="0"/>
                      <a:pt x="7943" y="0"/>
                    </a:cubicBezTo>
                    <a:cubicBezTo>
                      <a:pt x="12330" y="0"/>
                      <a:pt x="15886" y="3556"/>
                      <a:pt x="15886" y="7941"/>
                    </a:cubicBezTo>
                    <a:close/>
                  </a:path>
                </a:pathLst>
              </a:custGeom>
              <a:noFill/>
              <a:ln w="15875" cap="rnd">
                <a:solidFill>
                  <a:schemeClr val="accent3"/>
                </a:solid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endParaRPr lang="fr-FR" sz="2800" kern="0"/>
              </a:p>
            </p:txBody>
          </p:sp>
          <p:sp>
            <p:nvSpPr>
              <p:cNvPr id="195" name="Forme libre 557">
                <a:extLst>
                  <a:ext uri="{FF2B5EF4-FFF2-40B4-BE49-F238E27FC236}">
                    <a16:creationId xmlns:a16="http://schemas.microsoft.com/office/drawing/2014/main" id="{3FA52CD2-262C-92F2-B112-156623C10F4F}"/>
                  </a:ext>
                </a:extLst>
              </p:cNvPr>
              <p:cNvSpPr/>
              <p:nvPr/>
            </p:nvSpPr>
            <p:spPr>
              <a:xfrm>
                <a:off x="8247441" y="1361584"/>
                <a:ext cx="2946" cy="2945"/>
              </a:xfrm>
              <a:custGeom>
                <a:avLst/>
                <a:gdLst>
                  <a:gd name="connsiteX0" fmla="*/ 15886 w 15886"/>
                  <a:gd name="connsiteY0" fmla="*/ 7941 h 15882"/>
                  <a:gd name="connsiteX1" fmla="*/ 7943 w 15886"/>
                  <a:gd name="connsiteY1" fmla="*/ 15883 h 15882"/>
                  <a:gd name="connsiteX2" fmla="*/ 0 w 15886"/>
                  <a:gd name="connsiteY2" fmla="*/ 7941 h 15882"/>
                  <a:gd name="connsiteX3" fmla="*/ 7943 w 15886"/>
                  <a:gd name="connsiteY3" fmla="*/ 0 h 15882"/>
                  <a:gd name="connsiteX4" fmla="*/ 15886 w 15886"/>
                  <a:gd name="connsiteY4" fmla="*/ 7941 h 1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6" h="15882">
                    <a:moveTo>
                      <a:pt x="15886" y="7941"/>
                    </a:moveTo>
                    <a:cubicBezTo>
                      <a:pt x="15886" y="12327"/>
                      <a:pt x="12330" y="15883"/>
                      <a:pt x="7943" y="15883"/>
                    </a:cubicBezTo>
                    <a:cubicBezTo>
                      <a:pt x="3556" y="15883"/>
                      <a:pt x="0" y="12327"/>
                      <a:pt x="0" y="7941"/>
                    </a:cubicBezTo>
                    <a:cubicBezTo>
                      <a:pt x="0" y="3556"/>
                      <a:pt x="3556" y="0"/>
                      <a:pt x="7943" y="0"/>
                    </a:cubicBezTo>
                    <a:cubicBezTo>
                      <a:pt x="12330" y="0"/>
                      <a:pt x="15886" y="3556"/>
                      <a:pt x="15886" y="7941"/>
                    </a:cubicBezTo>
                    <a:close/>
                  </a:path>
                </a:pathLst>
              </a:custGeom>
              <a:noFill/>
              <a:ln w="15875" cap="rnd">
                <a:solidFill>
                  <a:schemeClr val="accent3"/>
                </a:solid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endParaRPr lang="fr-FR" sz="2800" kern="0"/>
              </a:p>
            </p:txBody>
          </p:sp>
          <p:sp>
            <p:nvSpPr>
              <p:cNvPr id="196" name="Forme libre 558">
                <a:extLst>
                  <a:ext uri="{FF2B5EF4-FFF2-40B4-BE49-F238E27FC236}">
                    <a16:creationId xmlns:a16="http://schemas.microsoft.com/office/drawing/2014/main" id="{D0D040AF-D6A9-57E0-39B9-4246E616C398}"/>
                  </a:ext>
                </a:extLst>
              </p:cNvPr>
              <p:cNvSpPr/>
              <p:nvPr/>
            </p:nvSpPr>
            <p:spPr>
              <a:xfrm>
                <a:off x="8273965" y="1345601"/>
                <a:ext cx="2946" cy="2945"/>
              </a:xfrm>
              <a:custGeom>
                <a:avLst/>
                <a:gdLst>
                  <a:gd name="connsiteX0" fmla="*/ 15886 w 15886"/>
                  <a:gd name="connsiteY0" fmla="*/ 7941 h 15882"/>
                  <a:gd name="connsiteX1" fmla="*/ 7943 w 15886"/>
                  <a:gd name="connsiteY1" fmla="*/ 15882 h 15882"/>
                  <a:gd name="connsiteX2" fmla="*/ 0 w 15886"/>
                  <a:gd name="connsiteY2" fmla="*/ 7941 h 15882"/>
                  <a:gd name="connsiteX3" fmla="*/ 7943 w 15886"/>
                  <a:gd name="connsiteY3" fmla="*/ 0 h 15882"/>
                  <a:gd name="connsiteX4" fmla="*/ 15886 w 15886"/>
                  <a:gd name="connsiteY4" fmla="*/ 7941 h 1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6" h="15882">
                    <a:moveTo>
                      <a:pt x="15886" y="7941"/>
                    </a:moveTo>
                    <a:cubicBezTo>
                      <a:pt x="15886" y="12327"/>
                      <a:pt x="12330" y="15882"/>
                      <a:pt x="7943" y="15882"/>
                    </a:cubicBezTo>
                    <a:cubicBezTo>
                      <a:pt x="3556" y="15882"/>
                      <a:pt x="0" y="12327"/>
                      <a:pt x="0" y="7941"/>
                    </a:cubicBezTo>
                    <a:cubicBezTo>
                      <a:pt x="0" y="3555"/>
                      <a:pt x="3556" y="0"/>
                      <a:pt x="7943" y="0"/>
                    </a:cubicBezTo>
                    <a:cubicBezTo>
                      <a:pt x="12330" y="0"/>
                      <a:pt x="15886" y="3555"/>
                      <a:pt x="15886" y="7941"/>
                    </a:cubicBezTo>
                    <a:close/>
                  </a:path>
                </a:pathLst>
              </a:custGeom>
              <a:noFill/>
              <a:ln w="15875" cap="rnd">
                <a:solidFill>
                  <a:schemeClr val="accent3"/>
                </a:solid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endParaRPr lang="fr-FR" sz="2800" kern="0"/>
              </a:p>
            </p:txBody>
          </p:sp>
          <p:sp>
            <p:nvSpPr>
              <p:cNvPr id="197" name="Forme libre 559">
                <a:extLst>
                  <a:ext uri="{FF2B5EF4-FFF2-40B4-BE49-F238E27FC236}">
                    <a16:creationId xmlns:a16="http://schemas.microsoft.com/office/drawing/2014/main" id="{2A5B5FC5-4A27-95B6-29EC-5736C1908AA7}"/>
                  </a:ext>
                </a:extLst>
              </p:cNvPr>
              <p:cNvSpPr/>
              <p:nvPr/>
            </p:nvSpPr>
            <p:spPr>
              <a:xfrm>
                <a:off x="8269036" y="1383015"/>
                <a:ext cx="2946" cy="2945"/>
              </a:xfrm>
              <a:custGeom>
                <a:avLst/>
                <a:gdLst>
                  <a:gd name="connsiteX0" fmla="*/ 15886 w 15886"/>
                  <a:gd name="connsiteY0" fmla="*/ 7941 h 15882"/>
                  <a:gd name="connsiteX1" fmla="*/ 7943 w 15886"/>
                  <a:gd name="connsiteY1" fmla="*/ 15882 h 15882"/>
                  <a:gd name="connsiteX2" fmla="*/ 0 w 15886"/>
                  <a:gd name="connsiteY2" fmla="*/ 7941 h 15882"/>
                  <a:gd name="connsiteX3" fmla="*/ 7943 w 15886"/>
                  <a:gd name="connsiteY3" fmla="*/ 0 h 15882"/>
                  <a:gd name="connsiteX4" fmla="*/ 15886 w 15886"/>
                  <a:gd name="connsiteY4" fmla="*/ 7941 h 1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6" h="15882">
                    <a:moveTo>
                      <a:pt x="15886" y="7941"/>
                    </a:moveTo>
                    <a:cubicBezTo>
                      <a:pt x="15886" y="12327"/>
                      <a:pt x="12330" y="15882"/>
                      <a:pt x="7943" y="15882"/>
                    </a:cubicBezTo>
                    <a:cubicBezTo>
                      <a:pt x="3556" y="15882"/>
                      <a:pt x="0" y="12327"/>
                      <a:pt x="0" y="7941"/>
                    </a:cubicBezTo>
                    <a:cubicBezTo>
                      <a:pt x="0" y="3555"/>
                      <a:pt x="3556" y="0"/>
                      <a:pt x="7943" y="0"/>
                    </a:cubicBezTo>
                    <a:cubicBezTo>
                      <a:pt x="12330" y="0"/>
                      <a:pt x="15886" y="3555"/>
                      <a:pt x="15886" y="7941"/>
                    </a:cubicBezTo>
                    <a:close/>
                  </a:path>
                </a:pathLst>
              </a:custGeom>
              <a:noFill/>
              <a:ln w="15875" cap="rnd">
                <a:solidFill>
                  <a:schemeClr val="accent3"/>
                </a:solid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endParaRPr lang="fr-FR" sz="2800" kern="0"/>
              </a:p>
            </p:txBody>
          </p:sp>
          <p:sp>
            <p:nvSpPr>
              <p:cNvPr id="198" name="Forme libre 560">
                <a:extLst>
                  <a:ext uri="{FF2B5EF4-FFF2-40B4-BE49-F238E27FC236}">
                    <a16:creationId xmlns:a16="http://schemas.microsoft.com/office/drawing/2014/main" id="{9F1DBC68-8943-FB10-80AA-B0B37DED52A1}"/>
                  </a:ext>
                </a:extLst>
              </p:cNvPr>
              <p:cNvSpPr/>
              <p:nvPr/>
            </p:nvSpPr>
            <p:spPr>
              <a:xfrm>
                <a:off x="8247497" y="1255763"/>
                <a:ext cx="2946" cy="2945"/>
              </a:xfrm>
              <a:custGeom>
                <a:avLst/>
                <a:gdLst>
                  <a:gd name="connsiteX0" fmla="*/ 15886 w 15886"/>
                  <a:gd name="connsiteY0" fmla="*/ 7941 h 15882"/>
                  <a:gd name="connsiteX1" fmla="*/ 7943 w 15886"/>
                  <a:gd name="connsiteY1" fmla="*/ 15882 h 15882"/>
                  <a:gd name="connsiteX2" fmla="*/ 0 w 15886"/>
                  <a:gd name="connsiteY2" fmla="*/ 7941 h 15882"/>
                  <a:gd name="connsiteX3" fmla="*/ 7943 w 15886"/>
                  <a:gd name="connsiteY3" fmla="*/ 0 h 15882"/>
                  <a:gd name="connsiteX4" fmla="*/ 15886 w 15886"/>
                  <a:gd name="connsiteY4" fmla="*/ 7941 h 1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6" h="15882">
                    <a:moveTo>
                      <a:pt x="15886" y="7941"/>
                    </a:moveTo>
                    <a:cubicBezTo>
                      <a:pt x="15886" y="12327"/>
                      <a:pt x="12330" y="15882"/>
                      <a:pt x="7943" y="15882"/>
                    </a:cubicBezTo>
                    <a:cubicBezTo>
                      <a:pt x="3556" y="15882"/>
                      <a:pt x="0" y="12327"/>
                      <a:pt x="0" y="7941"/>
                    </a:cubicBezTo>
                    <a:cubicBezTo>
                      <a:pt x="0" y="3555"/>
                      <a:pt x="3556" y="0"/>
                      <a:pt x="7943" y="0"/>
                    </a:cubicBezTo>
                    <a:cubicBezTo>
                      <a:pt x="12330" y="0"/>
                      <a:pt x="15886" y="3555"/>
                      <a:pt x="15886" y="7941"/>
                    </a:cubicBezTo>
                    <a:close/>
                  </a:path>
                </a:pathLst>
              </a:custGeom>
              <a:noFill/>
              <a:ln w="15875" cap="rnd">
                <a:solidFill>
                  <a:schemeClr val="accent3"/>
                </a:solid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endParaRPr lang="fr-FR" sz="2800" kern="0"/>
              </a:p>
            </p:txBody>
          </p:sp>
          <p:sp>
            <p:nvSpPr>
              <p:cNvPr id="199" name="Forme libre 561">
                <a:extLst>
                  <a:ext uri="{FF2B5EF4-FFF2-40B4-BE49-F238E27FC236}">
                    <a16:creationId xmlns:a16="http://schemas.microsoft.com/office/drawing/2014/main" id="{2B894EAA-A707-E896-F5B5-1EC84412F0AA}"/>
                  </a:ext>
                </a:extLst>
              </p:cNvPr>
              <p:cNvSpPr/>
              <p:nvPr/>
            </p:nvSpPr>
            <p:spPr>
              <a:xfrm>
                <a:off x="8279414" y="1239791"/>
                <a:ext cx="2946" cy="2945"/>
              </a:xfrm>
              <a:custGeom>
                <a:avLst/>
                <a:gdLst>
                  <a:gd name="connsiteX0" fmla="*/ 15886 w 15886"/>
                  <a:gd name="connsiteY0" fmla="*/ 7941 h 15882"/>
                  <a:gd name="connsiteX1" fmla="*/ 7943 w 15886"/>
                  <a:gd name="connsiteY1" fmla="*/ 15882 h 15882"/>
                  <a:gd name="connsiteX2" fmla="*/ 0 w 15886"/>
                  <a:gd name="connsiteY2" fmla="*/ 7941 h 15882"/>
                  <a:gd name="connsiteX3" fmla="*/ 7943 w 15886"/>
                  <a:gd name="connsiteY3" fmla="*/ 0 h 15882"/>
                  <a:gd name="connsiteX4" fmla="*/ 15886 w 15886"/>
                  <a:gd name="connsiteY4" fmla="*/ 7941 h 1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6" h="15882">
                    <a:moveTo>
                      <a:pt x="15886" y="7941"/>
                    </a:moveTo>
                    <a:cubicBezTo>
                      <a:pt x="15886" y="12327"/>
                      <a:pt x="12330" y="15882"/>
                      <a:pt x="7943" y="15882"/>
                    </a:cubicBezTo>
                    <a:cubicBezTo>
                      <a:pt x="3556" y="15882"/>
                      <a:pt x="0" y="12327"/>
                      <a:pt x="0" y="7941"/>
                    </a:cubicBezTo>
                    <a:cubicBezTo>
                      <a:pt x="0" y="3555"/>
                      <a:pt x="3556" y="0"/>
                      <a:pt x="7943" y="0"/>
                    </a:cubicBezTo>
                    <a:cubicBezTo>
                      <a:pt x="12330" y="0"/>
                      <a:pt x="15886" y="3555"/>
                      <a:pt x="15886" y="7941"/>
                    </a:cubicBezTo>
                    <a:close/>
                  </a:path>
                </a:pathLst>
              </a:custGeom>
              <a:noFill/>
              <a:ln w="15875" cap="rnd">
                <a:solidFill>
                  <a:schemeClr val="accent3"/>
                </a:solid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endParaRPr lang="fr-FR" sz="2800" kern="0"/>
              </a:p>
            </p:txBody>
          </p:sp>
        </p:grpSp>
      </p:grpSp>
      <p:sp>
        <p:nvSpPr>
          <p:cNvPr id="200" name="Google Shape;199;g2fe79a45527_0_1">
            <a:extLst>
              <a:ext uri="{FF2B5EF4-FFF2-40B4-BE49-F238E27FC236}">
                <a16:creationId xmlns:a16="http://schemas.microsoft.com/office/drawing/2014/main" id="{7EC4FEB0-9B1F-44F3-658F-97C2E95E9231}"/>
              </a:ext>
            </a:extLst>
          </p:cNvPr>
          <p:cNvSpPr txBox="1"/>
          <p:nvPr/>
        </p:nvSpPr>
        <p:spPr>
          <a:xfrm>
            <a:off x="1156055" y="6830278"/>
            <a:ext cx="1989234" cy="830936"/>
          </a:xfrm>
          <a:prstGeom prst="rect">
            <a:avLst/>
          </a:prstGeom>
          <a:noFill/>
          <a:ln>
            <a:noFill/>
          </a:ln>
        </p:spPr>
        <p:txBody>
          <a:bodyPr spcFirstLastPara="1" wrap="square" lIns="137150" tIns="68550" rIns="216000" bIns="68550" anchor="t" anchorCtr="0">
            <a:spAutoFit/>
          </a:bodyPr>
          <a:lstStyle/>
          <a:p>
            <a:pPr algn="r" defTabSz="1828756">
              <a:buClr>
                <a:srgbClr val="000000"/>
              </a:buClr>
              <a:buSzPts val="1500"/>
              <a:defRPr/>
            </a:pPr>
            <a:r>
              <a:rPr lang="fr" sz="2100" b="1" kern="0" dirty="0">
                <a:solidFill>
                  <a:srgbClr val="41BDE0"/>
                </a:solidFill>
                <a:latin typeface="Montserrat"/>
                <a:ea typeface="Montserrat"/>
                <a:cs typeface="Montserrat"/>
                <a:sym typeface="Montserrat"/>
              </a:rPr>
              <a:t>SBL0X </a:t>
            </a:r>
            <a:r>
              <a:rPr lang="fr" sz="1200" kern="0" dirty="0">
                <a:solidFill>
                  <a:srgbClr val="41BFE0"/>
                </a:solidFill>
                <a:latin typeface="Montserrat Medium" pitchFamily="2" charset="77"/>
                <a:cs typeface="Arial"/>
                <a:sym typeface="Montserrat"/>
              </a:rPr>
              <a:t>– Central nervous system</a:t>
            </a:r>
            <a:endParaRPr lang="fr-FR" sz="1200" kern="0" dirty="0">
              <a:solidFill>
                <a:srgbClr val="41BFE0"/>
              </a:solidFill>
              <a:latin typeface="Montserrat Medium" pitchFamily="2" charset="77"/>
              <a:cs typeface="Arial"/>
              <a:sym typeface="Arial"/>
            </a:endParaRPr>
          </a:p>
        </p:txBody>
      </p:sp>
      <p:sp>
        <p:nvSpPr>
          <p:cNvPr id="201" name="Rectangle : coins arrondis 621">
            <a:extLst>
              <a:ext uri="{FF2B5EF4-FFF2-40B4-BE49-F238E27FC236}">
                <a16:creationId xmlns:a16="http://schemas.microsoft.com/office/drawing/2014/main" id="{16E0FB4C-D908-7528-E76A-E5B6EAAE9810}"/>
              </a:ext>
            </a:extLst>
          </p:cNvPr>
          <p:cNvSpPr/>
          <p:nvPr/>
        </p:nvSpPr>
        <p:spPr>
          <a:xfrm>
            <a:off x="4439092" y="7059863"/>
            <a:ext cx="11952000" cy="236682"/>
          </a:xfrm>
          <a:prstGeom prst="roundRect">
            <a:avLst>
              <a:gd name="adj" fmla="val 50000"/>
            </a:avLst>
          </a:prstGeom>
          <a:gradFill flip="none" rotWithShape="1">
            <a:gsLst>
              <a:gs pos="0">
                <a:schemeClr val="bg2"/>
              </a:gs>
              <a:gs pos="56000">
                <a:srgbClr val="00B0F0"/>
              </a:gs>
              <a:gs pos="86000">
                <a:schemeClr val="accent3"/>
              </a:gs>
              <a:gs pos="98000">
                <a:schemeClr val="accent6"/>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defTabSz="1828756">
              <a:lnSpc>
                <a:spcPts val="1840"/>
              </a:lnSpc>
              <a:buClr>
                <a:srgbClr val="000000"/>
              </a:buClr>
              <a:defRPr/>
            </a:pPr>
            <a:r>
              <a:rPr lang="fr-FR" sz="1600" i="1" kern="0" spc="-40" dirty="0">
                <a:solidFill>
                  <a:srgbClr val="FFFFFF"/>
                </a:solidFill>
                <a:latin typeface="Calibri" panose="020F0502020204030204" pitchFamily="34" charset="0"/>
                <a:ea typeface="Lato"/>
                <a:cs typeface="Calibri" panose="020F0502020204030204" pitchFamily="34" charset="0"/>
                <a:sym typeface="Lato"/>
              </a:rPr>
              <a:t>Hit to lead – in vivo </a:t>
            </a:r>
            <a:r>
              <a:rPr lang="fr-FR" sz="1600" i="1" kern="0" spc="-40" dirty="0" err="1">
                <a:solidFill>
                  <a:srgbClr val="FFFFFF"/>
                </a:solidFill>
                <a:latin typeface="Calibri" panose="020F0502020204030204" pitchFamily="34" charset="0"/>
                <a:ea typeface="Lato"/>
                <a:cs typeface="Calibri" panose="020F0502020204030204" pitchFamily="34" charset="0"/>
                <a:sym typeface="Lato"/>
              </a:rPr>
              <a:t>POCs</a:t>
            </a:r>
            <a:r>
              <a:rPr lang="fr-FR" sz="1600" i="1" kern="0" spc="-40" dirty="0">
                <a:solidFill>
                  <a:srgbClr val="FFFFFF"/>
                </a:solidFill>
                <a:latin typeface="Calibri" panose="020F0502020204030204" pitchFamily="34" charset="0"/>
                <a:ea typeface="Lato"/>
                <a:cs typeface="Calibri" panose="020F0502020204030204" pitchFamily="34" charset="0"/>
                <a:sym typeface="Lato"/>
              </a:rPr>
              <a:t> – PK/PD in vivo – </a:t>
            </a:r>
            <a:r>
              <a:rPr lang="fr-FR" sz="1600" i="1" kern="0" spc="-40" dirty="0" err="1">
                <a:solidFill>
                  <a:srgbClr val="FFFFFF"/>
                </a:solidFill>
                <a:latin typeface="Calibri" panose="020F0502020204030204" pitchFamily="34" charset="0"/>
                <a:ea typeface="Lato"/>
                <a:cs typeface="Calibri" panose="020F0502020204030204" pitchFamily="34" charset="0"/>
                <a:sym typeface="Lato"/>
              </a:rPr>
              <a:t>Premiminary</a:t>
            </a:r>
            <a:r>
              <a:rPr lang="fr-FR" sz="1600" i="1" kern="0" spc="-40" dirty="0">
                <a:solidFill>
                  <a:srgbClr val="FFFFFF"/>
                </a:solidFill>
                <a:latin typeface="Calibri" panose="020F0502020204030204" pitchFamily="34" charset="0"/>
                <a:ea typeface="Lato"/>
                <a:cs typeface="Calibri" panose="020F0502020204030204" pitchFamily="34" charset="0"/>
                <a:sym typeface="Lato"/>
              </a:rPr>
              <a:t> </a:t>
            </a:r>
            <a:r>
              <a:rPr lang="fr-FR" sz="1600" i="1" kern="0" spc="-40" dirty="0" err="1">
                <a:solidFill>
                  <a:srgbClr val="FFFFFF"/>
                </a:solidFill>
                <a:latin typeface="Calibri" panose="020F0502020204030204" pitchFamily="34" charset="0"/>
                <a:ea typeface="Lato"/>
                <a:cs typeface="Calibri" panose="020F0502020204030204" pitchFamily="34" charset="0"/>
                <a:sym typeface="Lato"/>
              </a:rPr>
              <a:t>safety-tox</a:t>
            </a:r>
            <a:r>
              <a:rPr lang="fr-FR" sz="1600" i="1" kern="0" spc="-40" dirty="0">
                <a:solidFill>
                  <a:srgbClr val="FFFFFF"/>
                </a:solidFill>
                <a:latin typeface="Calibri" panose="020F0502020204030204" pitchFamily="34" charset="0"/>
                <a:ea typeface="Lato"/>
                <a:cs typeface="Calibri" panose="020F0502020204030204" pitchFamily="34" charset="0"/>
                <a:sym typeface="Lato"/>
              </a:rPr>
              <a:t> – </a:t>
            </a:r>
            <a:r>
              <a:rPr lang="fr-FR" sz="1600" i="1" kern="0" spc="-40" dirty="0" err="1">
                <a:solidFill>
                  <a:srgbClr val="FFFFFF"/>
                </a:solidFill>
                <a:latin typeface="Calibri" panose="020F0502020204030204" pitchFamily="34" charset="0"/>
                <a:ea typeface="Lato"/>
                <a:cs typeface="Calibri" panose="020F0502020204030204" pitchFamily="34" charset="0"/>
                <a:sym typeface="Lato"/>
              </a:rPr>
              <a:t>Preliminary</a:t>
            </a:r>
            <a:r>
              <a:rPr lang="fr-FR" sz="1600" i="1" kern="0" spc="-40" dirty="0">
                <a:solidFill>
                  <a:srgbClr val="FFFFFF"/>
                </a:solidFill>
                <a:latin typeface="Calibri" panose="020F0502020204030204" pitchFamily="34" charset="0"/>
                <a:ea typeface="Lato"/>
                <a:cs typeface="Calibri" panose="020F0502020204030204" pitchFamily="34" charset="0"/>
                <a:sym typeface="Lato"/>
              </a:rPr>
              <a:t> CMC</a:t>
            </a:r>
          </a:p>
        </p:txBody>
      </p:sp>
    </p:spTree>
    <p:extLst>
      <p:ext uri="{BB962C8B-B14F-4D97-AF65-F5344CB8AC3E}">
        <p14:creationId xmlns:p14="http://schemas.microsoft.com/office/powerpoint/2010/main" val="1566979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3" name="Google Shape;663;p39"/>
          <p:cNvSpPr txBox="1"/>
          <p:nvPr/>
        </p:nvSpPr>
        <p:spPr>
          <a:xfrm>
            <a:off x="7859952" y="2591340"/>
            <a:ext cx="2956104" cy="1869682"/>
          </a:xfrm>
          <a:prstGeom prst="rect">
            <a:avLst/>
          </a:prstGeom>
          <a:noFill/>
          <a:ln>
            <a:noFill/>
          </a:ln>
        </p:spPr>
        <p:txBody>
          <a:bodyPr spcFirstLastPara="1" wrap="square" lIns="137150" tIns="68550" rIns="137150" bIns="68550" anchor="t" anchorCtr="0">
            <a:spAutoFit/>
          </a:bodyPr>
          <a:lstStyle/>
          <a:p>
            <a:pPr defTabSz="1828800">
              <a:lnSpc>
                <a:spcPts val="2680"/>
              </a:lnSpc>
              <a:buClr>
                <a:srgbClr val="000000"/>
              </a:buClr>
              <a:buSzPts val="1100"/>
            </a:pPr>
            <a:r>
              <a:rPr lang="fr" sz="2400" b="1" kern="0">
                <a:solidFill>
                  <a:srgbClr val="404040"/>
                </a:solidFill>
                <a:latin typeface="Calibri" panose="020F0502020204030204" pitchFamily="34" charset="0"/>
                <a:ea typeface="Montserrat"/>
                <a:cs typeface="Calibri" panose="020F0502020204030204" pitchFamily="34" charset="0"/>
                <a:sym typeface="Montserrat"/>
              </a:rPr>
              <a:t>First-in-class dual inhibitors</a:t>
            </a:r>
            <a:r>
              <a:rPr lang="fr" sz="2400" kern="0">
                <a:solidFill>
                  <a:srgbClr val="404040"/>
                </a:solidFill>
                <a:latin typeface="Calibri" panose="020F0502020204030204" pitchFamily="34" charset="0"/>
                <a:ea typeface="Montserrat"/>
                <a:cs typeface="Calibri" panose="020F0502020204030204" pitchFamily="34" charset="0"/>
                <a:sym typeface="Montserrat"/>
              </a:rPr>
              <a:t> addressing </a:t>
            </a:r>
            <a:r>
              <a:rPr lang="fr" sz="2400" kern="0">
                <a:solidFill>
                  <a:srgbClr val="404040"/>
                </a:solidFill>
                <a:latin typeface="Calibri Light" panose="020F0302020204030204" pitchFamily="34" charset="0"/>
                <a:ea typeface="Montserrat"/>
                <a:cs typeface="Calibri Light" panose="020F0302020204030204" pitchFamily="34" charset="0"/>
                <a:sym typeface="Montserrat"/>
              </a:rPr>
              <a:t>a huge sector with unsatisfied medical needs</a:t>
            </a:r>
            <a:endParaRPr sz="2400" kern="0">
              <a:solidFill>
                <a:srgbClr val="404040"/>
              </a:solidFill>
              <a:latin typeface="Calibri Light" panose="020F0302020204030204" pitchFamily="34" charset="0"/>
              <a:ea typeface="Montserrat"/>
              <a:cs typeface="Calibri Light" panose="020F0302020204030204" pitchFamily="34" charset="0"/>
              <a:sym typeface="Montserrat"/>
            </a:endParaRPr>
          </a:p>
        </p:txBody>
      </p:sp>
      <p:sp>
        <p:nvSpPr>
          <p:cNvPr id="664" name="Google Shape;664;p39"/>
          <p:cNvSpPr txBox="1"/>
          <p:nvPr/>
        </p:nvSpPr>
        <p:spPr>
          <a:xfrm>
            <a:off x="7859954" y="6306565"/>
            <a:ext cx="2825472" cy="2215931"/>
          </a:xfrm>
          <a:prstGeom prst="rect">
            <a:avLst/>
          </a:prstGeom>
          <a:noFill/>
          <a:ln>
            <a:noFill/>
          </a:ln>
        </p:spPr>
        <p:txBody>
          <a:bodyPr spcFirstLastPara="1" wrap="square" lIns="137150" tIns="68550" rIns="137150" bIns="68550" anchor="t" anchorCtr="0">
            <a:spAutoFit/>
          </a:bodyPr>
          <a:lstStyle/>
          <a:p>
            <a:pPr defTabSz="1828800">
              <a:lnSpc>
                <a:spcPts val="2680"/>
              </a:lnSpc>
              <a:buClr>
                <a:srgbClr val="000000"/>
              </a:buClr>
              <a:buSzPts val="1100"/>
            </a:pPr>
            <a:r>
              <a:rPr lang="fr" sz="2400" b="1" kern="0">
                <a:solidFill>
                  <a:srgbClr val="404040"/>
                </a:solidFill>
                <a:latin typeface="Calibri" panose="020F0502020204030204" pitchFamily="34" charset="0"/>
                <a:ea typeface="Montserrat"/>
                <a:cs typeface="Calibri" panose="020F0502020204030204" pitchFamily="34" charset="0"/>
                <a:sym typeface="Montserrat"/>
              </a:rPr>
              <a:t>Proprietary platform and numerous bioactive molecules </a:t>
            </a:r>
            <a:r>
              <a:rPr lang="fr" sz="2400" kern="0">
                <a:solidFill>
                  <a:srgbClr val="404040"/>
                </a:solidFill>
                <a:latin typeface="Calibri" panose="020F0502020204030204" pitchFamily="34" charset="0"/>
                <a:ea typeface="Montserrat"/>
                <a:cs typeface="Calibri" panose="020F0502020204030204" pitchFamily="34" charset="0"/>
                <a:sym typeface="Montserrat"/>
              </a:rPr>
              <a:t>to </a:t>
            </a:r>
            <a:r>
              <a:rPr lang="fr" sz="2400" kern="0">
                <a:solidFill>
                  <a:srgbClr val="404040"/>
                </a:solidFill>
                <a:latin typeface="Calibri Light" panose="020F0302020204030204" pitchFamily="34" charset="0"/>
                <a:ea typeface="Montserrat"/>
                <a:cs typeface="Calibri Light" panose="020F0302020204030204" pitchFamily="34" charset="0"/>
                <a:sym typeface="Montserrat"/>
              </a:rPr>
              <a:t>expand R&amp;D pipeline</a:t>
            </a:r>
            <a:endParaRPr sz="2400" kern="0">
              <a:solidFill>
                <a:srgbClr val="000000"/>
              </a:solidFill>
              <a:latin typeface="Calibri Light" panose="020F0302020204030204" pitchFamily="34" charset="0"/>
              <a:cs typeface="Calibri Light" panose="020F0302020204030204" pitchFamily="34" charset="0"/>
              <a:sym typeface="Arial"/>
            </a:endParaRPr>
          </a:p>
        </p:txBody>
      </p:sp>
      <p:sp>
        <p:nvSpPr>
          <p:cNvPr id="674" name="Google Shape;674;p39"/>
          <p:cNvSpPr txBox="1"/>
          <p:nvPr/>
        </p:nvSpPr>
        <p:spPr>
          <a:xfrm>
            <a:off x="11287335" y="2483817"/>
            <a:ext cx="2951186" cy="1869682"/>
          </a:xfrm>
          <a:prstGeom prst="rect">
            <a:avLst/>
          </a:prstGeom>
          <a:noFill/>
          <a:ln>
            <a:noFill/>
          </a:ln>
        </p:spPr>
        <p:txBody>
          <a:bodyPr spcFirstLastPara="1" wrap="square" lIns="137150" tIns="68550" rIns="137150" bIns="68550" anchor="t" anchorCtr="0">
            <a:spAutoFit/>
          </a:bodyPr>
          <a:lstStyle/>
          <a:p>
            <a:pPr defTabSz="1828800">
              <a:lnSpc>
                <a:spcPts val="2680"/>
              </a:lnSpc>
              <a:buClr>
                <a:srgbClr val="000000"/>
              </a:buClr>
              <a:buSzPts val="1100"/>
            </a:pPr>
            <a:r>
              <a:rPr lang="fr" sz="2400" b="1" kern="0">
                <a:solidFill>
                  <a:srgbClr val="404040"/>
                </a:solidFill>
                <a:latin typeface="Calibri" panose="020F0502020204030204" pitchFamily="34" charset="0"/>
                <a:ea typeface="Montserrat"/>
                <a:cs typeface="Calibri" panose="020F0502020204030204" pitchFamily="34" charset="0"/>
                <a:sym typeface="Montserrat"/>
              </a:rPr>
              <a:t>Innovative and patented technology </a:t>
            </a:r>
            <a:r>
              <a:rPr lang="fr" sz="2400" kern="0">
                <a:solidFill>
                  <a:srgbClr val="404040"/>
                </a:solidFill>
                <a:latin typeface="Calibri" panose="020F0502020204030204" pitchFamily="34" charset="0"/>
                <a:ea typeface="Montserrat"/>
                <a:cs typeface="Calibri" panose="020F0502020204030204" pitchFamily="34" charset="0"/>
                <a:sym typeface="Montserrat"/>
              </a:rPr>
              <a:t> </a:t>
            </a:r>
            <a:r>
              <a:rPr lang="fr" sz="2400" kern="0">
                <a:solidFill>
                  <a:srgbClr val="404040"/>
                </a:solidFill>
                <a:latin typeface="Calibri Light" panose="020F0302020204030204" pitchFamily="34" charset="0"/>
                <a:ea typeface="Montserrat"/>
                <a:cs typeface="Calibri Light" panose="020F0302020204030204" pitchFamily="34" charset="0"/>
                <a:sym typeface="Montserrat"/>
              </a:rPr>
              <a:t>exclusively licensed or owned by SeaBeLife</a:t>
            </a:r>
            <a:endParaRPr sz="2400" kern="0">
              <a:solidFill>
                <a:srgbClr val="404040"/>
              </a:solidFill>
              <a:latin typeface="Calibri Light" panose="020F0302020204030204" pitchFamily="34" charset="0"/>
              <a:ea typeface="Montserrat"/>
              <a:cs typeface="Calibri Light" panose="020F0302020204030204" pitchFamily="34" charset="0"/>
              <a:sym typeface="Montserrat"/>
            </a:endParaRPr>
          </a:p>
        </p:txBody>
      </p:sp>
      <p:sp>
        <p:nvSpPr>
          <p:cNvPr id="675" name="Google Shape;675;p39"/>
          <p:cNvSpPr txBox="1"/>
          <p:nvPr/>
        </p:nvSpPr>
        <p:spPr>
          <a:xfrm>
            <a:off x="11287335" y="6306564"/>
            <a:ext cx="2611550" cy="2215931"/>
          </a:xfrm>
          <a:prstGeom prst="rect">
            <a:avLst/>
          </a:prstGeom>
          <a:noFill/>
          <a:ln>
            <a:noFill/>
          </a:ln>
        </p:spPr>
        <p:txBody>
          <a:bodyPr spcFirstLastPara="1" wrap="square" lIns="137150" tIns="68550" rIns="137150" bIns="68550" anchor="t" anchorCtr="0">
            <a:spAutoFit/>
          </a:bodyPr>
          <a:lstStyle/>
          <a:p>
            <a:pPr defTabSz="1828800">
              <a:lnSpc>
                <a:spcPts val="2680"/>
              </a:lnSpc>
              <a:buClr>
                <a:srgbClr val="000000"/>
              </a:buClr>
              <a:buSzPts val="1100"/>
            </a:pPr>
            <a:r>
              <a:rPr lang="fr" sz="2400" b="1" kern="0">
                <a:solidFill>
                  <a:srgbClr val="404040"/>
                </a:solidFill>
                <a:latin typeface="Calibri" panose="020F0502020204030204" pitchFamily="34" charset="0"/>
                <a:ea typeface="Montserrat"/>
                <a:cs typeface="Calibri" panose="020F0502020204030204" pitchFamily="34" charset="0"/>
                <a:sym typeface="Montserrat"/>
              </a:rPr>
              <a:t>Seasoned team </a:t>
            </a:r>
            <a:r>
              <a:rPr lang="fr" sz="2400" kern="0">
                <a:solidFill>
                  <a:srgbClr val="404040"/>
                </a:solidFill>
                <a:latin typeface="Calibri Light" panose="020F0302020204030204" pitchFamily="34" charset="0"/>
                <a:ea typeface="Montserrat"/>
                <a:cs typeface="Calibri Light" panose="020F0302020204030204" pitchFamily="34" charset="0"/>
                <a:sym typeface="Montserrat"/>
              </a:rPr>
              <a:t>with a wide and complementary background in development of innovative therapy </a:t>
            </a:r>
            <a:endParaRPr sz="2400" kern="0">
              <a:solidFill>
                <a:srgbClr val="000000"/>
              </a:solidFill>
              <a:latin typeface="Calibri Light" panose="020F0302020204030204" pitchFamily="34" charset="0"/>
              <a:cs typeface="Calibri Light" panose="020F0302020204030204" pitchFamily="34" charset="0"/>
              <a:sym typeface="Arial"/>
            </a:endParaRPr>
          </a:p>
        </p:txBody>
      </p:sp>
      <p:sp>
        <p:nvSpPr>
          <p:cNvPr id="678" name="Google Shape;678;p39"/>
          <p:cNvSpPr txBox="1"/>
          <p:nvPr/>
        </p:nvSpPr>
        <p:spPr>
          <a:xfrm>
            <a:off x="14369396" y="6306579"/>
            <a:ext cx="3030332" cy="1869682"/>
          </a:xfrm>
          <a:prstGeom prst="rect">
            <a:avLst/>
          </a:prstGeom>
          <a:noFill/>
          <a:ln>
            <a:noFill/>
          </a:ln>
        </p:spPr>
        <p:txBody>
          <a:bodyPr spcFirstLastPara="1" wrap="square" lIns="137150" tIns="68550" rIns="137150" bIns="68550" anchor="t" anchorCtr="0">
            <a:spAutoFit/>
          </a:bodyPr>
          <a:lstStyle/>
          <a:p>
            <a:pPr defTabSz="1828800">
              <a:lnSpc>
                <a:spcPts val="2680"/>
              </a:lnSpc>
              <a:buClr>
                <a:srgbClr val="000000"/>
              </a:buClr>
              <a:buSzPts val="1100"/>
            </a:pPr>
            <a:r>
              <a:rPr lang="fr" sz="2400" b="1" kern="0" dirty="0">
                <a:solidFill>
                  <a:srgbClr val="404040"/>
                </a:solidFill>
                <a:latin typeface="Calibri" panose="020F0502020204030204" pitchFamily="34" charset="0"/>
                <a:ea typeface="Montserrat"/>
                <a:cs typeface="Calibri" panose="020F0502020204030204" pitchFamily="34" charset="0"/>
                <a:sym typeface="Montserrat"/>
              </a:rPr>
              <a:t>Very high expected return on investment </a:t>
            </a:r>
            <a:r>
              <a:rPr lang="fr" sz="2400" kern="0" dirty="0">
                <a:solidFill>
                  <a:srgbClr val="404040"/>
                </a:solidFill>
                <a:latin typeface="Calibri Light" panose="020F0302020204030204" pitchFamily="34" charset="0"/>
                <a:ea typeface="Montserrat"/>
                <a:cs typeface="Calibri Light" panose="020F0302020204030204" pitchFamily="34" charset="0"/>
                <a:sym typeface="Montserrat"/>
              </a:rPr>
              <a:t>through the sale of SeaBeLife starting from 2029</a:t>
            </a:r>
            <a:endParaRPr sz="2400" kern="0" dirty="0">
              <a:solidFill>
                <a:srgbClr val="000000"/>
              </a:solidFill>
              <a:latin typeface="Calibri Light" panose="020F0302020204030204" pitchFamily="34" charset="0"/>
              <a:cs typeface="Calibri Light" panose="020F0302020204030204" pitchFamily="34" charset="0"/>
              <a:sym typeface="Arial"/>
            </a:endParaRPr>
          </a:p>
        </p:txBody>
      </p:sp>
      <p:sp>
        <p:nvSpPr>
          <p:cNvPr id="679" name="Google Shape;679;p39"/>
          <p:cNvSpPr txBox="1"/>
          <p:nvPr/>
        </p:nvSpPr>
        <p:spPr>
          <a:xfrm>
            <a:off x="14369395" y="2507378"/>
            <a:ext cx="2899706" cy="2215931"/>
          </a:xfrm>
          <a:prstGeom prst="rect">
            <a:avLst/>
          </a:prstGeom>
          <a:noFill/>
          <a:ln>
            <a:noFill/>
          </a:ln>
        </p:spPr>
        <p:txBody>
          <a:bodyPr spcFirstLastPara="1" wrap="square" lIns="137150" tIns="68550" rIns="137150" bIns="68550" anchor="t" anchorCtr="0">
            <a:spAutoFit/>
          </a:bodyPr>
          <a:lstStyle/>
          <a:p>
            <a:pPr defTabSz="1828800">
              <a:lnSpc>
                <a:spcPts val="2680"/>
              </a:lnSpc>
              <a:buClr>
                <a:srgbClr val="000000"/>
              </a:buClr>
              <a:buSzPts val="1100"/>
            </a:pPr>
            <a:r>
              <a:rPr lang="fr" sz="2400" b="1" kern="0">
                <a:solidFill>
                  <a:srgbClr val="404040"/>
                </a:solidFill>
                <a:latin typeface="Calibri" panose="020F0502020204030204" pitchFamily="34" charset="0"/>
                <a:ea typeface="Montserrat"/>
                <a:cs typeface="Calibri" panose="020F0502020204030204" pitchFamily="34" charset="0"/>
                <a:sym typeface="Montserrat"/>
              </a:rPr>
              <a:t>Validated lead candidates for liver and retinal diseases </a:t>
            </a:r>
            <a:r>
              <a:rPr lang="fr" sz="2400" kern="0">
                <a:solidFill>
                  <a:srgbClr val="404040"/>
                </a:solidFill>
                <a:latin typeface="Calibri Light" panose="020F0302020204030204" pitchFamily="34" charset="0"/>
                <a:ea typeface="Montserrat"/>
                <a:cs typeface="Calibri Light" panose="020F0302020204030204" pitchFamily="34" charset="0"/>
                <a:sym typeface="Montserrat"/>
              </a:rPr>
              <a:t>with potential extensions to other indications</a:t>
            </a:r>
            <a:endParaRPr sz="2400" kern="0">
              <a:solidFill>
                <a:srgbClr val="000000"/>
              </a:solidFill>
              <a:latin typeface="Calibri Light" panose="020F0302020204030204" pitchFamily="34" charset="0"/>
              <a:cs typeface="Calibri Light" panose="020F0302020204030204" pitchFamily="34" charset="0"/>
              <a:sym typeface="Arial"/>
            </a:endParaRPr>
          </a:p>
        </p:txBody>
      </p:sp>
      <p:grpSp>
        <p:nvGrpSpPr>
          <p:cNvPr id="18" name="Groupe 17">
            <a:extLst>
              <a:ext uri="{FF2B5EF4-FFF2-40B4-BE49-F238E27FC236}">
                <a16:creationId xmlns:a16="http://schemas.microsoft.com/office/drawing/2014/main" id="{591BF068-25CF-AD45-11BE-CB2EA09F01AC}"/>
              </a:ext>
            </a:extLst>
          </p:cNvPr>
          <p:cNvGrpSpPr/>
          <p:nvPr/>
        </p:nvGrpSpPr>
        <p:grpSpPr>
          <a:xfrm>
            <a:off x="977901" y="519841"/>
            <a:ext cx="5971542" cy="2272050"/>
            <a:chOff x="488950" y="259920"/>
            <a:chExt cx="2985771" cy="1136025"/>
          </a:xfrm>
        </p:grpSpPr>
        <p:sp>
          <p:nvSpPr>
            <p:cNvPr id="19" name="Google Shape;122;p3">
              <a:extLst>
                <a:ext uri="{FF2B5EF4-FFF2-40B4-BE49-F238E27FC236}">
                  <a16:creationId xmlns:a16="http://schemas.microsoft.com/office/drawing/2014/main" id="{516D6B6D-D3EB-FB84-DA37-2399CC82B33E}"/>
                </a:ext>
              </a:extLst>
            </p:cNvPr>
            <p:cNvSpPr txBox="1">
              <a:spLocks/>
            </p:cNvSpPr>
            <p:nvPr/>
          </p:nvSpPr>
          <p:spPr>
            <a:xfrm flipH="1">
              <a:off x="488950" y="259920"/>
              <a:ext cx="226815" cy="18466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25400" marR="0" lvl="0"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1pPr>
              <a:lvl2pPr marL="25400" marR="0" lvl="1"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2pPr>
              <a:lvl3pPr marL="25400" marR="0" lvl="2"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3pPr>
              <a:lvl4pPr marL="25400" marR="0" lvl="3"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4pPr>
              <a:lvl5pPr marL="25400" marR="0" lvl="4"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5pPr>
              <a:lvl6pPr marL="25400" marR="0" lvl="5"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6pPr>
              <a:lvl7pPr marL="25400" marR="0" lvl="6"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7pPr>
              <a:lvl8pPr marL="25400" marR="0" lvl="7"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8pPr>
              <a:lvl9pPr marL="25400" marR="0" lvl="8"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9pPr>
            </a:lstStyle>
            <a:p>
              <a:pPr marL="50800" defTabSz="1828800"/>
              <a:fld id="{00000000-1234-1234-1234-123412341234}" type="slidenum">
                <a:rPr lang="fr" sz="2400" b="1" kern="0">
                  <a:solidFill>
                    <a:srgbClr val="FF935B"/>
                  </a:solidFill>
                  <a:latin typeface="Calibri" panose="020F0502020204030204" pitchFamily="34" charset="0"/>
                  <a:cs typeface="Calibri" panose="020F0502020204030204" pitchFamily="34" charset="0"/>
                </a:rPr>
                <a:pPr marL="50800" defTabSz="1828800"/>
                <a:t>12</a:t>
              </a:fld>
              <a:endParaRPr lang="fr" sz="2400" b="1" kern="0">
                <a:solidFill>
                  <a:srgbClr val="FF935B"/>
                </a:solidFill>
                <a:latin typeface="Calibri" panose="020F0502020204030204" pitchFamily="34" charset="0"/>
                <a:cs typeface="Calibri" panose="020F0502020204030204" pitchFamily="34" charset="0"/>
              </a:endParaRPr>
            </a:p>
          </p:txBody>
        </p:sp>
        <p:sp>
          <p:nvSpPr>
            <p:cNvPr id="20" name="Forme en L 19">
              <a:extLst>
                <a:ext uri="{FF2B5EF4-FFF2-40B4-BE49-F238E27FC236}">
                  <a16:creationId xmlns:a16="http://schemas.microsoft.com/office/drawing/2014/main" id="{B5CA7509-1F22-14DC-BA0B-58115F224AD8}"/>
                </a:ext>
              </a:extLst>
            </p:cNvPr>
            <p:cNvSpPr/>
            <p:nvPr/>
          </p:nvSpPr>
          <p:spPr>
            <a:xfrm rot="5400000">
              <a:off x="759717" y="303551"/>
              <a:ext cx="308225" cy="308225"/>
            </a:xfrm>
            <a:prstGeom prst="corner">
              <a:avLst>
                <a:gd name="adj1" fmla="val 20505"/>
                <a:gd name="adj2" fmla="val 18445"/>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fr-FR" sz="2800" kern="0">
                <a:solidFill>
                  <a:srgbClr val="FFFFFF"/>
                </a:solidFill>
                <a:latin typeface="Arial"/>
                <a:sym typeface="Arial"/>
              </a:endParaRPr>
            </a:p>
          </p:txBody>
        </p:sp>
        <p:sp>
          <p:nvSpPr>
            <p:cNvPr id="21" name="Google Shape;174;g2fe79a45527_0_1">
              <a:extLst>
                <a:ext uri="{FF2B5EF4-FFF2-40B4-BE49-F238E27FC236}">
                  <a16:creationId xmlns:a16="http://schemas.microsoft.com/office/drawing/2014/main" id="{AD647D0B-C532-294C-5D0A-27388230FAC8}"/>
                </a:ext>
              </a:extLst>
            </p:cNvPr>
            <p:cNvSpPr txBox="1"/>
            <p:nvPr/>
          </p:nvSpPr>
          <p:spPr>
            <a:xfrm>
              <a:off x="1140433" y="549559"/>
              <a:ext cx="2334288" cy="846386"/>
            </a:xfrm>
            <a:prstGeom prst="rect">
              <a:avLst/>
            </a:prstGeom>
            <a:noFill/>
            <a:ln>
              <a:noFill/>
            </a:ln>
          </p:spPr>
          <p:txBody>
            <a:bodyPr spcFirstLastPara="1" wrap="square" lIns="0" tIns="0" rIns="0" bIns="0" anchor="t" anchorCtr="0">
              <a:spAutoFit/>
            </a:bodyPr>
            <a:lstStyle/>
            <a:p>
              <a:pPr defTabSz="1828800">
                <a:lnSpc>
                  <a:spcPts val="6600"/>
                </a:lnSpc>
                <a:buClr>
                  <a:srgbClr val="000000"/>
                </a:buClr>
                <a:buSzPts val="1200"/>
              </a:pPr>
              <a:r>
                <a:rPr lang="fr-FR" sz="6400" kern="0" spc="-40" dirty="0" err="1">
                  <a:solidFill>
                    <a:srgbClr val="404040"/>
                  </a:solidFill>
                  <a:latin typeface="Montserrat" pitchFamily="2" charset="77"/>
                  <a:cs typeface="Arial"/>
                  <a:sym typeface="Montserrat"/>
                </a:rPr>
                <a:t>Take</a:t>
              </a:r>
              <a:r>
                <a:rPr lang="fr-FR" sz="6400" kern="0" spc="-40" dirty="0">
                  <a:solidFill>
                    <a:srgbClr val="404040"/>
                  </a:solidFill>
                  <a:latin typeface="Montserrat" pitchFamily="2" charset="77"/>
                  <a:cs typeface="Arial"/>
                  <a:sym typeface="Montserrat"/>
                </a:rPr>
                <a:t> home message</a:t>
              </a:r>
              <a:endParaRPr sz="6400" b="1" kern="0" spc="-40" dirty="0">
                <a:solidFill>
                  <a:srgbClr val="000000"/>
                </a:solidFill>
                <a:latin typeface="Montserrat"/>
                <a:ea typeface="Montserrat"/>
                <a:cs typeface="Montserrat"/>
                <a:sym typeface="Montserrat"/>
              </a:endParaRPr>
            </a:p>
          </p:txBody>
        </p:sp>
      </p:grpSp>
      <p:grpSp>
        <p:nvGrpSpPr>
          <p:cNvPr id="43" name="Groupe 42">
            <a:extLst>
              <a:ext uri="{FF2B5EF4-FFF2-40B4-BE49-F238E27FC236}">
                <a16:creationId xmlns:a16="http://schemas.microsoft.com/office/drawing/2014/main" id="{C103F4E3-8379-D7F7-53C8-B0B5FC73EE4C}"/>
              </a:ext>
            </a:extLst>
          </p:cNvPr>
          <p:cNvGrpSpPr/>
          <p:nvPr/>
        </p:nvGrpSpPr>
        <p:grpSpPr>
          <a:xfrm>
            <a:off x="11410484" y="1526717"/>
            <a:ext cx="786064" cy="903414"/>
            <a:chOff x="4041715" y="1934614"/>
            <a:chExt cx="858771" cy="986977"/>
          </a:xfrm>
        </p:grpSpPr>
        <p:sp>
          <p:nvSpPr>
            <p:cNvPr id="44" name="Forme libre 43">
              <a:extLst>
                <a:ext uri="{FF2B5EF4-FFF2-40B4-BE49-F238E27FC236}">
                  <a16:creationId xmlns:a16="http://schemas.microsoft.com/office/drawing/2014/main" id="{FF043868-1D14-BC0C-6092-1064D00916F8}"/>
                </a:ext>
              </a:extLst>
            </p:cNvPr>
            <p:cNvSpPr/>
            <p:nvPr/>
          </p:nvSpPr>
          <p:spPr>
            <a:xfrm>
              <a:off x="4189202" y="2086171"/>
              <a:ext cx="563777" cy="659858"/>
            </a:xfrm>
            <a:custGeom>
              <a:avLst/>
              <a:gdLst>
                <a:gd name="connsiteX0" fmla="*/ 281919 w 563777"/>
                <a:gd name="connsiteY0" fmla="*/ 0 h 659858"/>
                <a:gd name="connsiteX1" fmla="*/ 275015 w 563777"/>
                <a:gd name="connsiteY1" fmla="*/ 6903 h 659858"/>
                <a:gd name="connsiteX2" fmla="*/ 275015 w 563777"/>
                <a:gd name="connsiteY2" fmla="*/ 61881 h 659858"/>
                <a:gd name="connsiteX3" fmla="*/ 281919 w 563777"/>
                <a:gd name="connsiteY3" fmla="*/ 68783 h 659858"/>
                <a:gd name="connsiteX4" fmla="*/ 288824 w 563777"/>
                <a:gd name="connsiteY4" fmla="*/ 61881 h 659858"/>
                <a:gd name="connsiteX5" fmla="*/ 288824 w 563777"/>
                <a:gd name="connsiteY5" fmla="*/ 6903 h 659858"/>
                <a:gd name="connsiteX6" fmla="*/ 281919 w 563777"/>
                <a:gd name="connsiteY6" fmla="*/ 0 h 659858"/>
                <a:gd name="connsiteX7" fmla="*/ 87496 w 563777"/>
                <a:gd name="connsiteY7" fmla="*/ 80512 h 659858"/>
                <a:gd name="connsiteX8" fmla="*/ 82547 w 563777"/>
                <a:gd name="connsiteY8" fmla="*/ 82467 h 659858"/>
                <a:gd name="connsiteX9" fmla="*/ 82547 w 563777"/>
                <a:gd name="connsiteY9" fmla="*/ 92363 h 659858"/>
                <a:gd name="connsiteX10" fmla="*/ 121407 w 563777"/>
                <a:gd name="connsiteY10" fmla="*/ 131214 h 659858"/>
                <a:gd name="connsiteX11" fmla="*/ 131306 w 563777"/>
                <a:gd name="connsiteY11" fmla="*/ 131214 h 659858"/>
                <a:gd name="connsiteX12" fmla="*/ 131306 w 563777"/>
                <a:gd name="connsiteY12" fmla="*/ 121318 h 659858"/>
                <a:gd name="connsiteX13" fmla="*/ 92446 w 563777"/>
                <a:gd name="connsiteY13" fmla="*/ 82467 h 659858"/>
                <a:gd name="connsiteX14" fmla="*/ 87496 w 563777"/>
                <a:gd name="connsiteY14" fmla="*/ 80512 h 659858"/>
                <a:gd name="connsiteX15" fmla="*/ 87496 w 563777"/>
                <a:gd name="connsiteY15" fmla="*/ 80512 h 659858"/>
                <a:gd name="connsiteX16" fmla="*/ 476342 w 563777"/>
                <a:gd name="connsiteY16" fmla="*/ 80512 h 659858"/>
                <a:gd name="connsiteX17" fmla="*/ 471393 w 563777"/>
                <a:gd name="connsiteY17" fmla="*/ 82467 h 659858"/>
                <a:gd name="connsiteX18" fmla="*/ 432533 w 563777"/>
                <a:gd name="connsiteY18" fmla="*/ 121318 h 659858"/>
                <a:gd name="connsiteX19" fmla="*/ 432533 w 563777"/>
                <a:gd name="connsiteY19" fmla="*/ 131214 h 659858"/>
                <a:gd name="connsiteX20" fmla="*/ 442431 w 563777"/>
                <a:gd name="connsiteY20" fmla="*/ 131214 h 659858"/>
                <a:gd name="connsiteX21" fmla="*/ 481291 w 563777"/>
                <a:gd name="connsiteY21" fmla="*/ 92363 h 659858"/>
                <a:gd name="connsiteX22" fmla="*/ 481291 w 563777"/>
                <a:gd name="connsiteY22" fmla="*/ 82467 h 659858"/>
                <a:gd name="connsiteX23" fmla="*/ 476342 w 563777"/>
                <a:gd name="connsiteY23" fmla="*/ 80512 h 659858"/>
                <a:gd name="connsiteX24" fmla="*/ 476342 w 563777"/>
                <a:gd name="connsiteY24" fmla="*/ 80512 h 659858"/>
                <a:gd name="connsiteX25" fmla="*/ 281919 w 563777"/>
                <a:gd name="connsiteY25" fmla="*/ 109956 h 659858"/>
                <a:gd name="connsiteX26" fmla="*/ 110043 w 563777"/>
                <a:gd name="connsiteY26" fmla="*/ 273852 h 659858"/>
                <a:gd name="connsiteX27" fmla="*/ 155990 w 563777"/>
                <a:gd name="connsiteY27" fmla="*/ 405066 h 659858"/>
                <a:gd name="connsiteX28" fmla="*/ 199372 w 563777"/>
                <a:gd name="connsiteY28" fmla="*/ 501705 h 659858"/>
                <a:gd name="connsiteX29" fmla="*/ 199372 w 563777"/>
                <a:gd name="connsiteY29" fmla="*/ 584172 h 659858"/>
                <a:gd name="connsiteX30" fmla="*/ 233772 w 563777"/>
                <a:gd name="connsiteY30" fmla="*/ 618564 h 659858"/>
                <a:gd name="connsiteX31" fmla="*/ 247519 w 563777"/>
                <a:gd name="connsiteY31" fmla="*/ 618564 h 659858"/>
                <a:gd name="connsiteX32" fmla="*/ 247519 w 563777"/>
                <a:gd name="connsiteY32" fmla="*/ 625467 h 659858"/>
                <a:gd name="connsiteX33" fmla="*/ 281919 w 563777"/>
                <a:gd name="connsiteY33" fmla="*/ 659858 h 659858"/>
                <a:gd name="connsiteX34" fmla="*/ 316319 w 563777"/>
                <a:gd name="connsiteY34" fmla="*/ 625467 h 659858"/>
                <a:gd name="connsiteX35" fmla="*/ 316319 w 563777"/>
                <a:gd name="connsiteY35" fmla="*/ 618564 h 659858"/>
                <a:gd name="connsiteX36" fmla="*/ 330067 w 563777"/>
                <a:gd name="connsiteY36" fmla="*/ 618564 h 659858"/>
                <a:gd name="connsiteX37" fmla="*/ 364467 w 563777"/>
                <a:gd name="connsiteY37" fmla="*/ 584172 h 659858"/>
                <a:gd name="connsiteX38" fmla="*/ 364467 w 563777"/>
                <a:gd name="connsiteY38" fmla="*/ 501705 h 659858"/>
                <a:gd name="connsiteX39" fmla="*/ 407848 w 563777"/>
                <a:gd name="connsiteY39" fmla="*/ 405066 h 659858"/>
                <a:gd name="connsiteX40" fmla="*/ 453796 w 563777"/>
                <a:gd name="connsiteY40" fmla="*/ 273852 h 659858"/>
                <a:gd name="connsiteX41" fmla="*/ 281919 w 563777"/>
                <a:gd name="connsiteY41" fmla="*/ 109956 h 659858"/>
                <a:gd name="connsiteX42" fmla="*/ 281919 w 563777"/>
                <a:gd name="connsiteY42" fmla="*/ 109956 h 659858"/>
                <a:gd name="connsiteX43" fmla="*/ 281919 w 563777"/>
                <a:gd name="connsiteY43" fmla="*/ 123701 h 659858"/>
                <a:gd name="connsiteX44" fmla="*/ 440048 w 563777"/>
                <a:gd name="connsiteY44" fmla="*/ 273852 h 659858"/>
                <a:gd name="connsiteX45" fmla="*/ 396667 w 563777"/>
                <a:gd name="connsiteY45" fmla="*/ 397125 h 659858"/>
                <a:gd name="connsiteX46" fmla="*/ 350902 w 563777"/>
                <a:gd name="connsiteY46" fmla="*/ 494863 h 659858"/>
                <a:gd name="connsiteX47" fmla="*/ 212937 w 563777"/>
                <a:gd name="connsiteY47" fmla="*/ 494863 h 659858"/>
                <a:gd name="connsiteX48" fmla="*/ 167172 w 563777"/>
                <a:gd name="connsiteY48" fmla="*/ 397125 h 659858"/>
                <a:gd name="connsiteX49" fmla="*/ 123790 w 563777"/>
                <a:gd name="connsiteY49" fmla="*/ 273852 h 659858"/>
                <a:gd name="connsiteX50" fmla="*/ 281919 w 563777"/>
                <a:gd name="connsiteY50" fmla="*/ 123701 h 659858"/>
                <a:gd name="connsiteX51" fmla="*/ 281919 w 563777"/>
                <a:gd name="connsiteY51" fmla="*/ 123701 h 659858"/>
                <a:gd name="connsiteX52" fmla="*/ 6904 w 563777"/>
                <a:gd name="connsiteY52" fmla="*/ 274890 h 659858"/>
                <a:gd name="connsiteX53" fmla="*/ 0 w 563777"/>
                <a:gd name="connsiteY53" fmla="*/ 281793 h 659858"/>
                <a:gd name="connsiteX54" fmla="*/ 6904 w 563777"/>
                <a:gd name="connsiteY54" fmla="*/ 288696 h 659858"/>
                <a:gd name="connsiteX55" fmla="*/ 61895 w 563777"/>
                <a:gd name="connsiteY55" fmla="*/ 288696 h 659858"/>
                <a:gd name="connsiteX56" fmla="*/ 68800 w 563777"/>
                <a:gd name="connsiteY56" fmla="*/ 281793 h 659858"/>
                <a:gd name="connsiteX57" fmla="*/ 61895 w 563777"/>
                <a:gd name="connsiteY57" fmla="*/ 274890 h 659858"/>
                <a:gd name="connsiteX58" fmla="*/ 6904 w 563777"/>
                <a:gd name="connsiteY58" fmla="*/ 274890 h 659858"/>
                <a:gd name="connsiteX59" fmla="*/ 501882 w 563777"/>
                <a:gd name="connsiteY59" fmla="*/ 274890 h 659858"/>
                <a:gd name="connsiteX60" fmla="*/ 494978 w 563777"/>
                <a:gd name="connsiteY60" fmla="*/ 281793 h 659858"/>
                <a:gd name="connsiteX61" fmla="*/ 501882 w 563777"/>
                <a:gd name="connsiteY61" fmla="*/ 288696 h 659858"/>
                <a:gd name="connsiteX62" fmla="*/ 556873 w 563777"/>
                <a:gd name="connsiteY62" fmla="*/ 288696 h 659858"/>
                <a:gd name="connsiteX63" fmla="*/ 563778 w 563777"/>
                <a:gd name="connsiteY63" fmla="*/ 281793 h 659858"/>
                <a:gd name="connsiteX64" fmla="*/ 556873 w 563777"/>
                <a:gd name="connsiteY64" fmla="*/ 274890 h 659858"/>
                <a:gd name="connsiteX65" fmla="*/ 501882 w 563777"/>
                <a:gd name="connsiteY65" fmla="*/ 274890 h 659858"/>
                <a:gd name="connsiteX66" fmla="*/ 213181 w 563777"/>
                <a:gd name="connsiteY66" fmla="*/ 508608 h 659858"/>
                <a:gd name="connsiteX67" fmla="*/ 350658 w 563777"/>
                <a:gd name="connsiteY67" fmla="*/ 508608 h 659858"/>
                <a:gd name="connsiteX68" fmla="*/ 350658 w 563777"/>
                <a:gd name="connsiteY68" fmla="*/ 549841 h 659858"/>
                <a:gd name="connsiteX69" fmla="*/ 213181 w 563777"/>
                <a:gd name="connsiteY69" fmla="*/ 549841 h 659858"/>
                <a:gd name="connsiteX70" fmla="*/ 213181 w 563777"/>
                <a:gd name="connsiteY70" fmla="*/ 508608 h 659858"/>
                <a:gd name="connsiteX71" fmla="*/ 213181 w 563777"/>
                <a:gd name="connsiteY71" fmla="*/ 563586 h 659858"/>
                <a:gd name="connsiteX72" fmla="*/ 350658 w 563777"/>
                <a:gd name="connsiteY72" fmla="*/ 563586 h 659858"/>
                <a:gd name="connsiteX73" fmla="*/ 350658 w 563777"/>
                <a:gd name="connsiteY73" fmla="*/ 584233 h 659858"/>
                <a:gd name="connsiteX74" fmla="*/ 330006 w 563777"/>
                <a:gd name="connsiteY74" fmla="*/ 604880 h 659858"/>
                <a:gd name="connsiteX75" fmla="*/ 233772 w 563777"/>
                <a:gd name="connsiteY75" fmla="*/ 604880 h 659858"/>
                <a:gd name="connsiteX76" fmla="*/ 213120 w 563777"/>
                <a:gd name="connsiteY76" fmla="*/ 584233 h 659858"/>
                <a:gd name="connsiteX77" fmla="*/ 213120 w 563777"/>
                <a:gd name="connsiteY77" fmla="*/ 563586 h 659858"/>
                <a:gd name="connsiteX78" fmla="*/ 261267 w 563777"/>
                <a:gd name="connsiteY78" fmla="*/ 618564 h 659858"/>
                <a:gd name="connsiteX79" fmla="*/ 302510 w 563777"/>
                <a:gd name="connsiteY79" fmla="*/ 618564 h 659858"/>
                <a:gd name="connsiteX80" fmla="*/ 302510 w 563777"/>
                <a:gd name="connsiteY80" fmla="*/ 625467 h 659858"/>
                <a:gd name="connsiteX81" fmla="*/ 281858 w 563777"/>
                <a:gd name="connsiteY81" fmla="*/ 646114 h 659858"/>
                <a:gd name="connsiteX82" fmla="*/ 261206 w 563777"/>
                <a:gd name="connsiteY82" fmla="*/ 625467 h 659858"/>
                <a:gd name="connsiteX83" fmla="*/ 261206 w 563777"/>
                <a:gd name="connsiteY83" fmla="*/ 618564 h 659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63777" h="659858">
                  <a:moveTo>
                    <a:pt x="281919" y="0"/>
                  </a:moveTo>
                  <a:cubicBezTo>
                    <a:pt x="278131" y="0"/>
                    <a:pt x="275015" y="3054"/>
                    <a:pt x="275015" y="6903"/>
                  </a:cubicBezTo>
                  <a:lnTo>
                    <a:pt x="275015" y="61881"/>
                  </a:lnTo>
                  <a:cubicBezTo>
                    <a:pt x="275015" y="65668"/>
                    <a:pt x="278070" y="68783"/>
                    <a:pt x="281919" y="68783"/>
                  </a:cubicBezTo>
                  <a:cubicBezTo>
                    <a:pt x="285707" y="68783"/>
                    <a:pt x="288824" y="65729"/>
                    <a:pt x="288824" y="61881"/>
                  </a:cubicBezTo>
                  <a:lnTo>
                    <a:pt x="288824" y="6903"/>
                  </a:lnTo>
                  <a:cubicBezTo>
                    <a:pt x="288824" y="3115"/>
                    <a:pt x="285769" y="0"/>
                    <a:pt x="281919" y="0"/>
                  </a:cubicBezTo>
                  <a:close/>
                  <a:moveTo>
                    <a:pt x="87496" y="80512"/>
                  </a:moveTo>
                  <a:cubicBezTo>
                    <a:pt x="85724" y="80512"/>
                    <a:pt x="83891" y="81123"/>
                    <a:pt x="82547" y="82467"/>
                  </a:cubicBezTo>
                  <a:cubicBezTo>
                    <a:pt x="79859" y="85155"/>
                    <a:pt x="79859" y="89675"/>
                    <a:pt x="82547" y="92363"/>
                  </a:cubicBezTo>
                  <a:lnTo>
                    <a:pt x="121407" y="131214"/>
                  </a:lnTo>
                  <a:cubicBezTo>
                    <a:pt x="124096" y="133902"/>
                    <a:pt x="128617" y="133902"/>
                    <a:pt x="131306" y="131214"/>
                  </a:cubicBezTo>
                  <a:cubicBezTo>
                    <a:pt x="133994" y="128526"/>
                    <a:pt x="133994" y="124006"/>
                    <a:pt x="131306" y="121318"/>
                  </a:cubicBezTo>
                  <a:lnTo>
                    <a:pt x="92446" y="82467"/>
                  </a:lnTo>
                  <a:cubicBezTo>
                    <a:pt x="91101" y="81123"/>
                    <a:pt x="89268" y="80512"/>
                    <a:pt x="87496" y="80512"/>
                  </a:cubicBezTo>
                  <a:lnTo>
                    <a:pt x="87496" y="80512"/>
                  </a:lnTo>
                  <a:close/>
                  <a:moveTo>
                    <a:pt x="476342" y="80512"/>
                  </a:moveTo>
                  <a:cubicBezTo>
                    <a:pt x="474570" y="80512"/>
                    <a:pt x="472737" y="81123"/>
                    <a:pt x="471393" y="82467"/>
                  </a:cubicBezTo>
                  <a:lnTo>
                    <a:pt x="432533" y="121318"/>
                  </a:lnTo>
                  <a:cubicBezTo>
                    <a:pt x="429845" y="124006"/>
                    <a:pt x="429845" y="128526"/>
                    <a:pt x="432533" y="131214"/>
                  </a:cubicBezTo>
                  <a:cubicBezTo>
                    <a:pt x="435221" y="133902"/>
                    <a:pt x="439743" y="133902"/>
                    <a:pt x="442431" y="131214"/>
                  </a:cubicBezTo>
                  <a:lnTo>
                    <a:pt x="481291" y="92363"/>
                  </a:lnTo>
                  <a:cubicBezTo>
                    <a:pt x="483980" y="89675"/>
                    <a:pt x="483980" y="85155"/>
                    <a:pt x="481291" y="82467"/>
                  </a:cubicBezTo>
                  <a:cubicBezTo>
                    <a:pt x="479947" y="81123"/>
                    <a:pt x="478114" y="80512"/>
                    <a:pt x="476342" y="80512"/>
                  </a:cubicBezTo>
                  <a:lnTo>
                    <a:pt x="476342" y="80512"/>
                  </a:lnTo>
                  <a:close/>
                  <a:moveTo>
                    <a:pt x="281919" y="109956"/>
                  </a:moveTo>
                  <a:cubicBezTo>
                    <a:pt x="194545" y="109956"/>
                    <a:pt x="110043" y="177823"/>
                    <a:pt x="110043" y="273852"/>
                  </a:cubicBezTo>
                  <a:cubicBezTo>
                    <a:pt x="110043" y="335244"/>
                    <a:pt x="133505" y="373240"/>
                    <a:pt x="155990" y="405066"/>
                  </a:cubicBezTo>
                  <a:cubicBezTo>
                    <a:pt x="178537" y="436953"/>
                    <a:pt x="199372" y="462426"/>
                    <a:pt x="199372" y="501705"/>
                  </a:cubicBezTo>
                  <a:lnTo>
                    <a:pt x="199372" y="584172"/>
                  </a:lnTo>
                  <a:cubicBezTo>
                    <a:pt x="199372" y="603720"/>
                    <a:pt x="215564" y="618564"/>
                    <a:pt x="233772" y="618564"/>
                  </a:cubicBezTo>
                  <a:lnTo>
                    <a:pt x="247519" y="618564"/>
                  </a:lnTo>
                  <a:lnTo>
                    <a:pt x="247519" y="625467"/>
                  </a:lnTo>
                  <a:cubicBezTo>
                    <a:pt x="247519" y="644404"/>
                    <a:pt x="262978" y="659858"/>
                    <a:pt x="281919" y="659858"/>
                  </a:cubicBezTo>
                  <a:cubicBezTo>
                    <a:pt x="300861" y="659858"/>
                    <a:pt x="316319" y="644404"/>
                    <a:pt x="316319" y="625467"/>
                  </a:cubicBezTo>
                  <a:lnTo>
                    <a:pt x="316319" y="618564"/>
                  </a:lnTo>
                  <a:cubicBezTo>
                    <a:pt x="316319" y="618564"/>
                    <a:pt x="330067" y="618564"/>
                    <a:pt x="330067" y="618564"/>
                  </a:cubicBezTo>
                  <a:cubicBezTo>
                    <a:pt x="348275" y="618564"/>
                    <a:pt x="364467" y="603781"/>
                    <a:pt x="364467" y="584172"/>
                  </a:cubicBezTo>
                  <a:lnTo>
                    <a:pt x="364467" y="501705"/>
                  </a:lnTo>
                  <a:cubicBezTo>
                    <a:pt x="364467" y="462365"/>
                    <a:pt x="385363" y="436892"/>
                    <a:pt x="407848" y="405066"/>
                  </a:cubicBezTo>
                  <a:cubicBezTo>
                    <a:pt x="430333" y="373240"/>
                    <a:pt x="453796" y="335244"/>
                    <a:pt x="453796" y="273852"/>
                  </a:cubicBezTo>
                  <a:cubicBezTo>
                    <a:pt x="453796" y="177823"/>
                    <a:pt x="369355" y="109956"/>
                    <a:pt x="281919" y="109956"/>
                  </a:cubicBezTo>
                  <a:lnTo>
                    <a:pt x="281919" y="109956"/>
                  </a:lnTo>
                  <a:close/>
                  <a:moveTo>
                    <a:pt x="281919" y="123701"/>
                  </a:moveTo>
                  <a:cubicBezTo>
                    <a:pt x="362206" y="123701"/>
                    <a:pt x="440048" y="185887"/>
                    <a:pt x="440048" y="273852"/>
                  </a:cubicBezTo>
                  <a:cubicBezTo>
                    <a:pt x="440048" y="331823"/>
                    <a:pt x="418846" y="365787"/>
                    <a:pt x="396667" y="397125"/>
                  </a:cubicBezTo>
                  <a:cubicBezTo>
                    <a:pt x="375709" y="426813"/>
                    <a:pt x="353224" y="454424"/>
                    <a:pt x="350902" y="494863"/>
                  </a:cubicBezTo>
                  <a:lnTo>
                    <a:pt x="212937" y="494863"/>
                  </a:lnTo>
                  <a:cubicBezTo>
                    <a:pt x="210615" y="454424"/>
                    <a:pt x="188191" y="426874"/>
                    <a:pt x="167172" y="397125"/>
                  </a:cubicBezTo>
                  <a:cubicBezTo>
                    <a:pt x="144992" y="365787"/>
                    <a:pt x="123790" y="331823"/>
                    <a:pt x="123790" y="273852"/>
                  </a:cubicBezTo>
                  <a:cubicBezTo>
                    <a:pt x="123790" y="185887"/>
                    <a:pt x="201633" y="123701"/>
                    <a:pt x="281919" y="123701"/>
                  </a:cubicBezTo>
                  <a:lnTo>
                    <a:pt x="281919" y="123701"/>
                  </a:lnTo>
                  <a:close/>
                  <a:moveTo>
                    <a:pt x="6904" y="274890"/>
                  </a:moveTo>
                  <a:cubicBezTo>
                    <a:pt x="3116" y="274890"/>
                    <a:pt x="0" y="277944"/>
                    <a:pt x="0" y="281793"/>
                  </a:cubicBezTo>
                  <a:cubicBezTo>
                    <a:pt x="0" y="285641"/>
                    <a:pt x="3055" y="288696"/>
                    <a:pt x="6904" y="288696"/>
                  </a:cubicBezTo>
                  <a:lnTo>
                    <a:pt x="61895" y="288696"/>
                  </a:lnTo>
                  <a:cubicBezTo>
                    <a:pt x="65683" y="288696"/>
                    <a:pt x="68800" y="285641"/>
                    <a:pt x="68800" y="281793"/>
                  </a:cubicBezTo>
                  <a:cubicBezTo>
                    <a:pt x="68800" y="278005"/>
                    <a:pt x="65744" y="274890"/>
                    <a:pt x="61895" y="274890"/>
                  </a:cubicBezTo>
                  <a:lnTo>
                    <a:pt x="6904" y="274890"/>
                  </a:lnTo>
                  <a:close/>
                  <a:moveTo>
                    <a:pt x="501882" y="274890"/>
                  </a:moveTo>
                  <a:cubicBezTo>
                    <a:pt x="498094" y="274890"/>
                    <a:pt x="494978" y="277944"/>
                    <a:pt x="494978" y="281793"/>
                  </a:cubicBezTo>
                  <a:cubicBezTo>
                    <a:pt x="494978" y="285580"/>
                    <a:pt x="498033" y="288696"/>
                    <a:pt x="501882" y="288696"/>
                  </a:cubicBezTo>
                  <a:lnTo>
                    <a:pt x="556873" y="288696"/>
                  </a:lnTo>
                  <a:cubicBezTo>
                    <a:pt x="560661" y="288696"/>
                    <a:pt x="563778" y="285641"/>
                    <a:pt x="563778" y="281793"/>
                  </a:cubicBezTo>
                  <a:cubicBezTo>
                    <a:pt x="563778" y="277944"/>
                    <a:pt x="560723" y="274890"/>
                    <a:pt x="556873" y="274890"/>
                  </a:cubicBezTo>
                  <a:lnTo>
                    <a:pt x="501882" y="274890"/>
                  </a:lnTo>
                  <a:close/>
                  <a:moveTo>
                    <a:pt x="213181" y="508608"/>
                  </a:moveTo>
                  <a:lnTo>
                    <a:pt x="350658" y="508608"/>
                  </a:lnTo>
                  <a:lnTo>
                    <a:pt x="350658" y="549841"/>
                  </a:lnTo>
                  <a:cubicBezTo>
                    <a:pt x="350658" y="549841"/>
                    <a:pt x="213181" y="549841"/>
                    <a:pt x="213181" y="549841"/>
                  </a:cubicBezTo>
                  <a:lnTo>
                    <a:pt x="213181" y="508608"/>
                  </a:lnTo>
                  <a:close/>
                  <a:moveTo>
                    <a:pt x="213181" y="563586"/>
                  </a:moveTo>
                  <a:lnTo>
                    <a:pt x="350658" y="563586"/>
                  </a:lnTo>
                  <a:lnTo>
                    <a:pt x="350658" y="584233"/>
                  </a:lnTo>
                  <a:cubicBezTo>
                    <a:pt x="350658" y="596267"/>
                    <a:pt x="340882" y="604880"/>
                    <a:pt x="330006" y="604880"/>
                  </a:cubicBezTo>
                  <a:lnTo>
                    <a:pt x="233772" y="604880"/>
                  </a:lnTo>
                  <a:cubicBezTo>
                    <a:pt x="222957" y="604880"/>
                    <a:pt x="213120" y="596328"/>
                    <a:pt x="213120" y="584233"/>
                  </a:cubicBezTo>
                  <a:lnTo>
                    <a:pt x="213120" y="563586"/>
                  </a:lnTo>
                  <a:close/>
                  <a:moveTo>
                    <a:pt x="261267" y="618564"/>
                  </a:moveTo>
                  <a:lnTo>
                    <a:pt x="302510" y="618564"/>
                  </a:lnTo>
                  <a:lnTo>
                    <a:pt x="302510" y="625467"/>
                  </a:lnTo>
                  <a:cubicBezTo>
                    <a:pt x="302510" y="637012"/>
                    <a:pt x="293406" y="646114"/>
                    <a:pt x="281858" y="646114"/>
                  </a:cubicBezTo>
                  <a:cubicBezTo>
                    <a:pt x="270310" y="646114"/>
                    <a:pt x="261206" y="637012"/>
                    <a:pt x="261206" y="625467"/>
                  </a:cubicBezTo>
                  <a:lnTo>
                    <a:pt x="261206" y="618564"/>
                  </a:lnTo>
                  <a:close/>
                </a:path>
              </a:pathLst>
            </a:custGeom>
            <a:solidFill>
              <a:schemeClr val="accent3"/>
            </a:solidFill>
            <a:ln w="0" cap="flat">
              <a:solidFill>
                <a:schemeClr val="accent3"/>
              </a:solidFill>
              <a:prstDash val="solid"/>
              <a:miter/>
            </a:ln>
          </p:spPr>
          <p:txBody>
            <a:bodyPr rtlCol="0" anchor="ctr"/>
            <a:lstStyle/>
            <a:p>
              <a:pPr defTabSz="1828800">
                <a:buClr>
                  <a:srgbClr val="000000"/>
                </a:buClr>
              </a:pPr>
              <a:endParaRPr lang="fr-FR" sz="2800" kern="0">
                <a:solidFill>
                  <a:srgbClr val="000000"/>
                </a:solidFill>
                <a:latin typeface="Arial"/>
                <a:cs typeface="Arial"/>
                <a:sym typeface="Arial"/>
              </a:endParaRPr>
            </a:p>
          </p:txBody>
        </p:sp>
        <p:sp>
          <p:nvSpPr>
            <p:cNvPr id="45" name="Forme libre 44">
              <a:extLst>
                <a:ext uri="{FF2B5EF4-FFF2-40B4-BE49-F238E27FC236}">
                  <a16:creationId xmlns:a16="http://schemas.microsoft.com/office/drawing/2014/main" id="{3305388F-BC5D-618C-0FDB-4AA1FBF22CA4}"/>
                </a:ext>
              </a:extLst>
            </p:cNvPr>
            <p:cNvSpPr/>
            <p:nvPr/>
          </p:nvSpPr>
          <p:spPr>
            <a:xfrm>
              <a:off x="4041715" y="1934614"/>
              <a:ext cx="858771" cy="986977"/>
            </a:xfrm>
            <a:custGeom>
              <a:avLst/>
              <a:gdLst>
                <a:gd name="connsiteX0" fmla="*/ 855951 w 858771"/>
                <a:gd name="connsiteY0" fmla="*/ 143248 h 986977"/>
                <a:gd name="connsiteX1" fmla="*/ 855951 w 858771"/>
                <a:gd name="connsiteY1" fmla="*/ 143248 h 986977"/>
                <a:gd name="connsiteX2" fmla="*/ 844831 w 858771"/>
                <a:gd name="connsiteY2" fmla="*/ 129687 h 986977"/>
                <a:gd name="connsiteX3" fmla="*/ 434050 w 858771"/>
                <a:gd name="connsiteY3" fmla="*/ 733 h 986977"/>
                <a:gd name="connsiteX4" fmla="*/ 424518 w 858771"/>
                <a:gd name="connsiteY4" fmla="*/ 733 h 986977"/>
                <a:gd name="connsiteX5" fmla="*/ 13554 w 858771"/>
                <a:gd name="connsiteY5" fmla="*/ 130298 h 986977"/>
                <a:gd name="connsiteX6" fmla="*/ 2556 w 858771"/>
                <a:gd name="connsiteY6" fmla="*/ 143187 h 986977"/>
                <a:gd name="connsiteX7" fmla="*/ 424640 w 858771"/>
                <a:gd name="connsiteY7" fmla="*/ 985390 h 986977"/>
                <a:gd name="connsiteX8" fmla="*/ 429284 w 858771"/>
                <a:gd name="connsiteY8" fmla="*/ 986794 h 986977"/>
                <a:gd name="connsiteX9" fmla="*/ 434355 w 858771"/>
                <a:gd name="connsiteY9" fmla="*/ 986794 h 986977"/>
                <a:gd name="connsiteX10" fmla="*/ 855951 w 858771"/>
                <a:gd name="connsiteY10" fmla="*/ 143126 h 98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8771" h="986977">
                  <a:moveTo>
                    <a:pt x="855951" y="143248"/>
                  </a:moveTo>
                  <a:lnTo>
                    <a:pt x="855951" y="143248"/>
                  </a:lnTo>
                  <a:cubicBezTo>
                    <a:pt x="855279" y="136895"/>
                    <a:pt x="850880" y="131581"/>
                    <a:pt x="844831" y="129687"/>
                  </a:cubicBezTo>
                  <a:lnTo>
                    <a:pt x="434050" y="733"/>
                  </a:lnTo>
                  <a:cubicBezTo>
                    <a:pt x="430934" y="-244"/>
                    <a:pt x="427573" y="-244"/>
                    <a:pt x="424518" y="733"/>
                  </a:cubicBezTo>
                  <a:lnTo>
                    <a:pt x="13554" y="130298"/>
                  </a:lnTo>
                  <a:cubicBezTo>
                    <a:pt x="7688" y="132130"/>
                    <a:pt x="3472" y="137140"/>
                    <a:pt x="2556" y="143187"/>
                  </a:cubicBezTo>
                  <a:cubicBezTo>
                    <a:pt x="2556" y="150029"/>
                    <a:pt x="-59217" y="821311"/>
                    <a:pt x="424640" y="985390"/>
                  </a:cubicBezTo>
                  <a:cubicBezTo>
                    <a:pt x="426107" y="986061"/>
                    <a:pt x="427695" y="986550"/>
                    <a:pt x="429284" y="986794"/>
                  </a:cubicBezTo>
                  <a:cubicBezTo>
                    <a:pt x="430934" y="987039"/>
                    <a:pt x="432706" y="987039"/>
                    <a:pt x="434355" y="986794"/>
                  </a:cubicBezTo>
                  <a:cubicBezTo>
                    <a:pt x="917724" y="821860"/>
                    <a:pt x="856623" y="150640"/>
                    <a:pt x="855951" y="143126"/>
                  </a:cubicBezTo>
                  <a:close/>
                </a:path>
              </a:pathLst>
            </a:custGeom>
            <a:noFill/>
            <a:ln w="12700" cap="flat">
              <a:solidFill>
                <a:schemeClr val="bg2"/>
              </a:solidFill>
              <a:prstDash val="solid"/>
              <a:miter/>
            </a:ln>
          </p:spPr>
          <p:txBody>
            <a:bodyPr rtlCol="0" anchor="ctr"/>
            <a:lstStyle/>
            <a:p>
              <a:pPr defTabSz="1828800">
                <a:buClr>
                  <a:srgbClr val="000000"/>
                </a:buClr>
              </a:pPr>
              <a:endParaRPr lang="fr-FR" sz="2800" kern="0">
                <a:solidFill>
                  <a:srgbClr val="000000"/>
                </a:solidFill>
                <a:latin typeface="Arial"/>
                <a:cs typeface="Arial"/>
                <a:sym typeface="Arial"/>
              </a:endParaRPr>
            </a:p>
          </p:txBody>
        </p:sp>
      </p:grpSp>
      <p:grpSp>
        <p:nvGrpSpPr>
          <p:cNvPr id="63" name="Groupe 62">
            <a:extLst>
              <a:ext uri="{FF2B5EF4-FFF2-40B4-BE49-F238E27FC236}">
                <a16:creationId xmlns:a16="http://schemas.microsoft.com/office/drawing/2014/main" id="{6442B57B-AD76-E874-68F9-82D3EDC7D730}"/>
              </a:ext>
            </a:extLst>
          </p:cNvPr>
          <p:cNvGrpSpPr/>
          <p:nvPr/>
        </p:nvGrpSpPr>
        <p:grpSpPr>
          <a:xfrm>
            <a:off x="14500600" y="1558288"/>
            <a:ext cx="1021888" cy="868124"/>
            <a:chOff x="7236628" y="709941"/>
            <a:chExt cx="562038" cy="477468"/>
          </a:xfrm>
        </p:grpSpPr>
        <p:grpSp>
          <p:nvGrpSpPr>
            <p:cNvPr id="60" name="Groupe 59">
              <a:extLst>
                <a:ext uri="{FF2B5EF4-FFF2-40B4-BE49-F238E27FC236}">
                  <a16:creationId xmlns:a16="http://schemas.microsoft.com/office/drawing/2014/main" id="{0343E90C-D1E5-017A-EB18-7BBAA0F61E2A}"/>
                </a:ext>
              </a:extLst>
            </p:cNvPr>
            <p:cNvGrpSpPr/>
            <p:nvPr/>
          </p:nvGrpSpPr>
          <p:grpSpPr>
            <a:xfrm>
              <a:off x="7271086" y="709941"/>
              <a:ext cx="527580" cy="477468"/>
              <a:chOff x="3725752" y="1716536"/>
              <a:chExt cx="1441348" cy="1304444"/>
            </a:xfrm>
            <a:solidFill>
              <a:schemeClr val="bg2"/>
            </a:solidFill>
          </p:grpSpPr>
          <p:sp>
            <p:nvSpPr>
              <p:cNvPr id="53" name="Forme libre 52">
                <a:extLst>
                  <a:ext uri="{FF2B5EF4-FFF2-40B4-BE49-F238E27FC236}">
                    <a16:creationId xmlns:a16="http://schemas.microsoft.com/office/drawing/2014/main" id="{49184C00-94E0-67EF-1D57-94509D5C13BB}"/>
                  </a:ext>
                </a:extLst>
              </p:cNvPr>
              <p:cNvSpPr/>
              <p:nvPr/>
            </p:nvSpPr>
            <p:spPr>
              <a:xfrm>
                <a:off x="3725752" y="2053673"/>
                <a:ext cx="740175" cy="967307"/>
              </a:xfrm>
              <a:custGeom>
                <a:avLst/>
                <a:gdLst>
                  <a:gd name="connsiteX0" fmla="*/ 259068 w 740175"/>
                  <a:gd name="connsiteY0" fmla="*/ 0 h 967307"/>
                  <a:gd name="connsiteX1" fmla="*/ 481169 w 740175"/>
                  <a:gd name="connsiteY1" fmla="*/ 0 h 967307"/>
                  <a:gd name="connsiteX2" fmla="*/ 664105 w 740175"/>
                  <a:gd name="connsiteY2" fmla="*/ 76053 h 967307"/>
                  <a:gd name="connsiteX3" fmla="*/ 740176 w 740175"/>
                  <a:gd name="connsiteY3" fmla="*/ 258946 h 967307"/>
                  <a:gd name="connsiteX4" fmla="*/ 740176 w 740175"/>
                  <a:gd name="connsiteY4" fmla="*/ 947394 h 967307"/>
                  <a:gd name="connsiteX5" fmla="*/ 720196 w 740175"/>
                  <a:gd name="connsiteY5" fmla="*/ 967308 h 967307"/>
                  <a:gd name="connsiteX6" fmla="*/ 19919 w 740175"/>
                  <a:gd name="connsiteY6" fmla="*/ 967308 h 967307"/>
                  <a:gd name="connsiteX7" fmla="*/ 0 w 740175"/>
                  <a:gd name="connsiteY7" fmla="*/ 947394 h 967307"/>
                  <a:gd name="connsiteX8" fmla="*/ 0 w 740175"/>
                  <a:gd name="connsiteY8" fmla="*/ 258946 h 967307"/>
                  <a:gd name="connsiteX9" fmla="*/ 76071 w 740175"/>
                  <a:gd name="connsiteY9" fmla="*/ 76053 h 967307"/>
                  <a:gd name="connsiteX10" fmla="*/ 259007 w 740175"/>
                  <a:gd name="connsiteY10" fmla="*/ 0 h 967307"/>
                  <a:gd name="connsiteX11" fmla="*/ 259068 w 740175"/>
                  <a:gd name="connsiteY11" fmla="*/ 0 h 967307"/>
                  <a:gd name="connsiteX12" fmla="*/ 481169 w 740175"/>
                  <a:gd name="connsiteY12" fmla="*/ 39828 h 967307"/>
                  <a:gd name="connsiteX13" fmla="*/ 259068 w 740175"/>
                  <a:gd name="connsiteY13" fmla="*/ 39828 h 967307"/>
                  <a:gd name="connsiteX14" fmla="*/ 104238 w 740175"/>
                  <a:gd name="connsiteY14" fmla="*/ 104214 h 967307"/>
                  <a:gd name="connsiteX15" fmla="*/ 39838 w 740175"/>
                  <a:gd name="connsiteY15" fmla="*/ 259008 h 967307"/>
                  <a:gd name="connsiteX16" fmla="*/ 39838 w 740175"/>
                  <a:gd name="connsiteY16" fmla="*/ 927540 h 967307"/>
                  <a:gd name="connsiteX17" fmla="*/ 700216 w 740175"/>
                  <a:gd name="connsiteY17" fmla="*/ 927540 h 967307"/>
                  <a:gd name="connsiteX18" fmla="*/ 700216 w 740175"/>
                  <a:gd name="connsiteY18" fmla="*/ 259008 h 967307"/>
                  <a:gd name="connsiteX19" fmla="*/ 635816 w 740175"/>
                  <a:gd name="connsiteY19" fmla="*/ 104214 h 967307"/>
                  <a:gd name="connsiteX20" fmla="*/ 480986 w 740175"/>
                  <a:gd name="connsiteY20" fmla="*/ 39828 h 967307"/>
                  <a:gd name="connsiteX21" fmla="*/ 481047 w 740175"/>
                  <a:gd name="connsiteY21" fmla="*/ 39828 h 96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0175" h="967307">
                    <a:moveTo>
                      <a:pt x="259068" y="0"/>
                    </a:moveTo>
                    <a:lnTo>
                      <a:pt x="481169" y="0"/>
                    </a:lnTo>
                    <a:cubicBezTo>
                      <a:pt x="552413" y="0"/>
                      <a:pt x="617119" y="29138"/>
                      <a:pt x="664105" y="76053"/>
                    </a:cubicBezTo>
                    <a:cubicBezTo>
                      <a:pt x="711031" y="122968"/>
                      <a:pt x="740176" y="187719"/>
                      <a:pt x="740176" y="258946"/>
                    </a:cubicBezTo>
                    <a:lnTo>
                      <a:pt x="740176" y="947394"/>
                    </a:lnTo>
                    <a:cubicBezTo>
                      <a:pt x="740176" y="958389"/>
                      <a:pt x="731255" y="967308"/>
                      <a:pt x="720196" y="967308"/>
                    </a:cubicBezTo>
                    <a:lnTo>
                      <a:pt x="19919" y="967308"/>
                    </a:lnTo>
                    <a:cubicBezTo>
                      <a:pt x="8921" y="967308"/>
                      <a:pt x="0" y="958389"/>
                      <a:pt x="0" y="947394"/>
                    </a:cubicBezTo>
                    <a:lnTo>
                      <a:pt x="0" y="258946"/>
                    </a:lnTo>
                    <a:cubicBezTo>
                      <a:pt x="0" y="187719"/>
                      <a:pt x="29145" y="122906"/>
                      <a:pt x="76071" y="76053"/>
                    </a:cubicBezTo>
                    <a:cubicBezTo>
                      <a:pt x="122996" y="29077"/>
                      <a:pt x="187763" y="0"/>
                      <a:pt x="259007" y="0"/>
                    </a:cubicBezTo>
                    <a:lnTo>
                      <a:pt x="259068" y="0"/>
                    </a:lnTo>
                    <a:close/>
                    <a:moveTo>
                      <a:pt x="481169" y="39828"/>
                    </a:moveTo>
                    <a:lnTo>
                      <a:pt x="259068" y="39828"/>
                    </a:lnTo>
                    <a:cubicBezTo>
                      <a:pt x="198822" y="39828"/>
                      <a:pt x="144015" y="64446"/>
                      <a:pt x="104238" y="104214"/>
                    </a:cubicBezTo>
                    <a:cubicBezTo>
                      <a:pt x="64522" y="143920"/>
                      <a:pt x="39838" y="198715"/>
                      <a:pt x="39838" y="259008"/>
                    </a:cubicBezTo>
                    <a:lnTo>
                      <a:pt x="39838" y="927540"/>
                    </a:lnTo>
                    <a:lnTo>
                      <a:pt x="700216" y="927540"/>
                    </a:lnTo>
                    <a:lnTo>
                      <a:pt x="700216" y="259008"/>
                    </a:lnTo>
                    <a:cubicBezTo>
                      <a:pt x="700216" y="198776"/>
                      <a:pt x="675592" y="143981"/>
                      <a:pt x="635816" y="104214"/>
                    </a:cubicBezTo>
                    <a:cubicBezTo>
                      <a:pt x="596100" y="64508"/>
                      <a:pt x="541293" y="39828"/>
                      <a:pt x="480986" y="39828"/>
                    </a:cubicBezTo>
                    <a:lnTo>
                      <a:pt x="481047" y="39828"/>
                    </a:lnTo>
                    <a:close/>
                  </a:path>
                </a:pathLst>
              </a:custGeom>
              <a:grpFill/>
              <a:ln w="6099" cap="flat">
                <a:noFill/>
                <a:prstDash val="solid"/>
                <a:miter/>
              </a:ln>
            </p:spPr>
            <p:txBody>
              <a:bodyPr rtlCol="0" anchor="ctr"/>
              <a:lstStyle/>
              <a:p>
                <a:pPr defTabSz="1828800">
                  <a:buClr>
                    <a:srgbClr val="000000"/>
                  </a:buClr>
                </a:pPr>
                <a:endParaRPr lang="fr-FR" sz="2800" kern="0">
                  <a:solidFill>
                    <a:srgbClr val="000000"/>
                  </a:solidFill>
                  <a:latin typeface="Arial"/>
                  <a:cs typeface="Arial"/>
                  <a:sym typeface="Arial"/>
                </a:endParaRPr>
              </a:p>
            </p:txBody>
          </p:sp>
          <p:sp>
            <p:nvSpPr>
              <p:cNvPr id="54" name="Forme libre 53">
                <a:extLst>
                  <a:ext uri="{FF2B5EF4-FFF2-40B4-BE49-F238E27FC236}">
                    <a16:creationId xmlns:a16="http://schemas.microsoft.com/office/drawing/2014/main" id="{091BA82A-2B97-6588-9091-852EEA52D81D}"/>
                  </a:ext>
                </a:extLst>
              </p:cNvPr>
              <p:cNvSpPr/>
              <p:nvPr/>
            </p:nvSpPr>
            <p:spPr>
              <a:xfrm>
                <a:off x="3900867" y="1885013"/>
                <a:ext cx="390006" cy="208488"/>
              </a:xfrm>
              <a:custGeom>
                <a:avLst/>
                <a:gdLst>
                  <a:gd name="connsiteX0" fmla="*/ 39838 w 390006"/>
                  <a:gd name="connsiteY0" fmla="*/ 168660 h 208488"/>
                  <a:gd name="connsiteX1" fmla="*/ 350108 w 390006"/>
                  <a:gd name="connsiteY1" fmla="*/ 168660 h 208488"/>
                  <a:gd name="connsiteX2" fmla="*/ 350108 w 390006"/>
                  <a:gd name="connsiteY2" fmla="*/ 39890 h 208488"/>
                  <a:gd name="connsiteX3" fmla="*/ 39838 w 390006"/>
                  <a:gd name="connsiteY3" fmla="*/ 39890 h 208488"/>
                  <a:gd name="connsiteX4" fmla="*/ 39838 w 390006"/>
                  <a:gd name="connsiteY4" fmla="*/ 168660 h 208488"/>
                  <a:gd name="connsiteX5" fmla="*/ 370088 w 390006"/>
                  <a:gd name="connsiteY5" fmla="*/ 208489 h 208488"/>
                  <a:gd name="connsiteX6" fmla="*/ 19919 w 390006"/>
                  <a:gd name="connsiteY6" fmla="*/ 208489 h 208488"/>
                  <a:gd name="connsiteX7" fmla="*/ 0 w 390006"/>
                  <a:gd name="connsiteY7" fmla="*/ 188575 h 208488"/>
                  <a:gd name="connsiteX8" fmla="*/ 0 w 390006"/>
                  <a:gd name="connsiteY8" fmla="*/ 19975 h 208488"/>
                  <a:gd name="connsiteX9" fmla="*/ 19919 w 390006"/>
                  <a:gd name="connsiteY9" fmla="*/ 0 h 208488"/>
                  <a:gd name="connsiteX10" fmla="*/ 370088 w 390006"/>
                  <a:gd name="connsiteY10" fmla="*/ 0 h 208488"/>
                  <a:gd name="connsiteX11" fmla="*/ 390007 w 390006"/>
                  <a:gd name="connsiteY11" fmla="*/ 19975 h 208488"/>
                  <a:gd name="connsiteX12" fmla="*/ 390007 w 390006"/>
                  <a:gd name="connsiteY12" fmla="*/ 188575 h 208488"/>
                  <a:gd name="connsiteX13" fmla="*/ 370088 w 390006"/>
                  <a:gd name="connsiteY13" fmla="*/ 208489 h 2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0006" h="208488">
                    <a:moveTo>
                      <a:pt x="39838" y="168660"/>
                    </a:moveTo>
                    <a:lnTo>
                      <a:pt x="350108" y="168660"/>
                    </a:lnTo>
                    <a:lnTo>
                      <a:pt x="350108" y="39890"/>
                    </a:lnTo>
                    <a:lnTo>
                      <a:pt x="39838" y="39890"/>
                    </a:lnTo>
                    <a:lnTo>
                      <a:pt x="39838" y="168660"/>
                    </a:lnTo>
                    <a:close/>
                    <a:moveTo>
                      <a:pt x="370088" y="208489"/>
                    </a:moveTo>
                    <a:lnTo>
                      <a:pt x="19919" y="208489"/>
                    </a:lnTo>
                    <a:cubicBezTo>
                      <a:pt x="8921" y="208489"/>
                      <a:pt x="0" y="199570"/>
                      <a:pt x="0" y="188575"/>
                    </a:cubicBezTo>
                    <a:lnTo>
                      <a:pt x="0" y="19975"/>
                    </a:lnTo>
                    <a:cubicBezTo>
                      <a:pt x="0" y="8980"/>
                      <a:pt x="8921" y="0"/>
                      <a:pt x="19919" y="0"/>
                    </a:cubicBezTo>
                    <a:lnTo>
                      <a:pt x="370088" y="0"/>
                    </a:lnTo>
                    <a:cubicBezTo>
                      <a:pt x="381086" y="0"/>
                      <a:pt x="390007" y="8919"/>
                      <a:pt x="390007" y="19975"/>
                    </a:cubicBezTo>
                    <a:lnTo>
                      <a:pt x="390007" y="188575"/>
                    </a:lnTo>
                    <a:cubicBezTo>
                      <a:pt x="390007" y="199570"/>
                      <a:pt x="381086" y="208489"/>
                      <a:pt x="370088" y="208489"/>
                    </a:cubicBezTo>
                    <a:close/>
                  </a:path>
                </a:pathLst>
              </a:custGeom>
              <a:grpFill/>
              <a:ln w="6099" cap="flat">
                <a:noFill/>
                <a:prstDash val="solid"/>
                <a:miter/>
              </a:ln>
            </p:spPr>
            <p:txBody>
              <a:bodyPr rtlCol="0" anchor="ctr"/>
              <a:lstStyle/>
              <a:p>
                <a:pPr defTabSz="1828800">
                  <a:buClr>
                    <a:srgbClr val="000000"/>
                  </a:buClr>
                </a:pPr>
                <a:endParaRPr lang="fr-FR" sz="2800" kern="0">
                  <a:solidFill>
                    <a:srgbClr val="000000"/>
                  </a:solidFill>
                  <a:latin typeface="Arial"/>
                  <a:cs typeface="Arial"/>
                  <a:sym typeface="Arial"/>
                </a:endParaRPr>
              </a:p>
            </p:txBody>
          </p:sp>
          <p:sp>
            <p:nvSpPr>
              <p:cNvPr id="55" name="Forme libre 54">
                <a:extLst>
                  <a:ext uri="{FF2B5EF4-FFF2-40B4-BE49-F238E27FC236}">
                    <a16:creationId xmlns:a16="http://schemas.microsoft.com/office/drawing/2014/main" id="{9642DFC9-D1D2-97A0-5634-4257207DACEF}"/>
                  </a:ext>
                </a:extLst>
              </p:cNvPr>
              <p:cNvSpPr/>
              <p:nvPr/>
            </p:nvSpPr>
            <p:spPr>
              <a:xfrm>
                <a:off x="3784226" y="1716536"/>
                <a:ext cx="623412" cy="208366"/>
              </a:xfrm>
              <a:custGeom>
                <a:avLst/>
                <a:gdLst>
                  <a:gd name="connsiteX0" fmla="*/ 99594 w 623412"/>
                  <a:gd name="connsiteY0" fmla="*/ 168538 h 208366"/>
                  <a:gd name="connsiteX1" fmla="*/ 523756 w 623412"/>
                  <a:gd name="connsiteY1" fmla="*/ 168538 h 208366"/>
                  <a:gd name="connsiteX2" fmla="*/ 565916 w 623412"/>
                  <a:gd name="connsiteY2" fmla="*/ 151006 h 208366"/>
                  <a:gd name="connsiteX3" fmla="*/ 566833 w 623412"/>
                  <a:gd name="connsiteY3" fmla="*/ 150151 h 208366"/>
                  <a:gd name="connsiteX4" fmla="*/ 583513 w 623412"/>
                  <a:gd name="connsiteY4" fmla="*/ 108795 h 208366"/>
                  <a:gd name="connsiteX5" fmla="*/ 583513 w 623412"/>
                  <a:gd name="connsiteY5" fmla="*/ 39768 h 208366"/>
                  <a:gd name="connsiteX6" fmla="*/ 39838 w 623412"/>
                  <a:gd name="connsiteY6" fmla="*/ 39768 h 208366"/>
                  <a:gd name="connsiteX7" fmla="*/ 39838 w 623412"/>
                  <a:gd name="connsiteY7" fmla="*/ 108795 h 208366"/>
                  <a:gd name="connsiteX8" fmla="*/ 57313 w 623412"/>
                  <a:gd name="connsiteY8" fmla="*/ 150945 h 208366"/>
                  <a:gd name="connsiteX9" fmla="*/ 57374 w 623412"/>
                  <a:gd name="connsiteY9" fmla="*/ 150945 h 208366"/>
                  <a:gd name="connsiteX10" fmla="*/ 99533 w 623412"/>
                  <a:gd name="connsiteY10" fmla="*/ 168477 h 208366"/>
                  <a:gd name="connsiteX11" fmla="*/ 99533 w 623412"/>
                  <a:gd name="connsiteY11" fmla="*/ 168477 h 208366"/>
                  <a:gd name="connsiteX12" fmla="*/ 523756 w 623412"/>
                  <a:gd name="connsiteY12" fmla="*/ 208367 h 208366"/>
                  <a:gd name="connsiteX13" fmla="*/ 99594 w 623412"/>
                  <a:gd name="connsiteY13" fmla="*/ 208367 h 208366"/>
                  <a:gd name="connsiteX14" fmla="*/ 29328 w 623412"/>
                  <a:gd name="connsiteY14" fmla="*/ 179167 h 208366"/>
                  <a:gd name="connsiteX15" fmla="*/ 29206 w 623412"/>
                  <a:gd name="connsiteY15" fmla="*/ 179167 h 208366"/>
                  <a:gd name="connsiteX16" fmla="*/ 0 w 623412"/>
                  <a:gd name="connsiteY16" fmla="*/ 108795 h 208366"/>
                  <a:gd name="connsiteX17" fmla="*/ 0 w 623412"/>
                  <a:gd name="connsiteY17" fmla="*/ 19914 h 208366"/>
                  <a:gd name="connsiteX18" fmla="*/ 19919 w 623412"/>
                  <a:gd name="connsiteY18" fmla="*/ 0 h 208366"/>
                  <a:gd name="connsiteX19" fmla="*/ 603493 w 623412"/>
                  <a:gd name="connsiteY19" fmla="*/ 0 h 208366"/>
                  <a:gd name="connsiteX20" fmla="*/ 623412 w 623412"/>
                  <a:gd name="connsiteY20" fmla="*/ 19914 h 208366"/>
                  <a:gd name="connsiteX21" fmla="*/ 623412 w 623412"/>
                  <a:gd name="connsiteY21" fmla="*/ 108795 h 208366"/>
                  <a:gd name="connsiteX22" fmla="*/ 595244 w 623412"/>
                  <a:gd name="connsiteY22" fmla="*/ 177946 h 208366"/>
                  <a:gd name="connsiteX23" fmla="*/ 594084 w 623412"/>
                  <a:gd name="connsiteY23" fmla="*/ 179167 h 208366"/>
                  <a:gd name="connsiteX24" fmla="*/ 523695 w 623412"/>
                  <a:gd name="connsiteY24" fmla="*/ 208367 h 208366"/>
                  <a:gd name="connsiteX25" fmla="*/ 523756 w 623412"/>
                  <a:gd name="connsiteY25" fmla="*/ 208367 h 208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3412" h="208366">
                    <a:moveTo>
                      <a:pt x="99594" y="168538"/>
                    </a:moveTo>
                    <a:lnTo>
                      <a:pt x="523756" y="168538"/>
                    </a:lnTo>
                    <a:cubicBezTo>
                      <a:pt x="540132" y="168538"/>
                      <a:pt x="555101" y="161819"/>
                      <a:pt x="565916" y="151006"/>
                    </a:cubicBezTo>
                    <a:lnTo>
                      <a:pt x="566833" y="150151"/>
                    </a:lnTo>
                    <a:cubicBezTo>
                      <a:pt x="577159" y="139400"/>
                      <a:pt x="583513" y="124800"/>
                      <a:pt x="583513" y="108795"/>
                    </a:cubicBezTo>
                    <a:lnTo>
                      <a:pt x="583513" y="39768"/>
                    </a:lnTo>
                    <a:lnTo>
                      <a:pt x="39838" y="39768"/>
                    </a:lnTo>
                    <a:lnTo>
                      <a:pt x="39838" y="108795"/>
                    </a:lnTo>
                    <a:cubicBezTo>
                      <a:pt x="39838" y="125289"/>
                      <a:pt x="46498" y="140194"/>
                      <a:pt x="57313" y="150945"/>
                    </a:cubicBezTo>
                    <a:lnTo>
                      <a:pt x="57374" y="150945"/>
                    </a:lnTo>
                    <a:cubicBezTo>
                      <a:pt x="68188" y="161819"/>
                      <a:pt x="83158" y="168477"/>
                      <a:pt x="99533" y="168477"/>
                    </a:cubicBezTo>
                    <a:lnTo>
                      <a:pt x="99533" y="168477"/>
                    </a:lnTo>
                    <a:close/>
                    <a:moveTo>
                      <a:pt x="523756" y="208367"/>
                    </a:moveTo>
                    <a:lnTo>
                      <a:pt x="99594" y="208367"/>
                    </a:lnTo>
                    <a:cubicBezTo>
                      <a:pt x="72343" y="208367"/>
                      <a:pt x="47414" y="197188"/>
                      <a:pt x="29328" y="179167"/>
                    </a:cubicBezTo>
                    <a:lnTo>
                      <a:pt x="29206" y="179167"/>
                    </a:lnTo>
                    <a:cubicBezTo>
                      <a:pt x="11181" y="160963"/>
                      <a:pt x="0" y="136162"/>
                      <a:pt x="0" y="108795"/>
                    </a:cubicBezTo>
                    <a:lnTo>
                      <a:pt x="0" y="19914"/>
                    </a:lnTo>
                    <a:cubicBezTo>
                      <a:pt x="0" y="8919"/>
                      <a:pt x="8921" y="0"/>
                      <a:pt x="19919" y="0"/>
                    </a:cubicBezTo>
                    <a:lnTo>
                      <a:pt x="603493" y="0"/>
                    </a:lnTo>
                    <a:cubicBezTo>
                      <a:pt x="614491" y="0"/>
                      <a:pt x="623412" y="8919"/>
                      <a:pt x="623412" y="19914"/>
                    </a:cubicBezTo>
                    <a:lnTo>
                      <a:pt x="623412" y="108795"/>
                    </a:lnTo>
                    <a:cubicBezTo>
                      <a:pt x="623412" y="135551"/>
                      <a:pt x="612658" y="159986"/>
                      <a:pt x="595244" y="177946"/>
                    </a:cubicBezTo>
                    <a:lnTo>
                      <a:pt x="594084" y="179167"/>
                    </a:lnTo>
                    <a:cubicBezTo>
                      <a:pt x="576059" y="197188"/>
                      <a:pt x="551130" y="208367"/>
                      <a:pt x="523695" y="208367"/>
                    </a:cubicBezTo>
                    <a:lnTo>
                      <a:pt x="523756" y="208367"/>
                    </a:lnTo>
                    <a:close/>
                  </a:path>
                </a:pathLst>
              </a:custGeom>
              <a:grpFill/>
              <a:ln w="6099" cap="flat">
                <a:noFill/>
                <a:prstDash val="solid"/>
                <a:miter/>
              </a:ln>
            </p:spPr>
            <p:txBody>
              <a:bodyPr rtlCol="0" anchor="ctr"/>
              <a:lstStyle/>
              <a:p>
                <a:pPr defTabSz="1828800">
                  <a:buClr>
                    <a:srgbClr val="000000"/>
                  </a:buClr>
                </a:pPr>
                <a:endParaRPr lang="fr-FR" sz="2800" kern="0">
                  <a:solidFill>
                    <a:srgbClr val="000000"/>
                  </a:solidFill>
                  <a:latin typeface="Arial"/>
                  <a:cs typeface="Arial"/>
                  <a:sym typeface="Arial"/>
                </a:endParaRPr>
              </a:p>
            </p:txBody>
          </p:sp>
          <p:sp>
            <p:nvSpPr>
              <p:cNvPr id="56" name="Forme libre 55">
                <a:extLst>
                  <a:ext uri="{FF2B5EF4-FFF2-40B4-BE49-F238E27FC236}">
                    <a16:creationId xmlns:a16="http://schemas.microsoft.com/office/drawing/2014/main" id="{003C5072-0966-D846-080D-1C0FB2AED729}"/>
                  </a:ext>
                </a:extLst>
              </p:cNvPr>
              <p:cNvSpPr/>
              <p:nvPr/>
            </p:nvSpPr>
            <p:spPr>
              <a:xfrm>
                <a:off x="4661167" y="2429008"/>
                <a:ext cx="505933" cy="571182"/>
              </a:xfrm>
              <a:custGeom>
                <a:avLst/>
                <a:gdLst>
                  <a:gd name="connsiteX0" fmla="*/ 430068 w 505933"/>
                  <a:gd name="connsiteY0" fmla="*/ 31625 h 571182"/>
                  <a:gd name="connsiteX1" fmla="*/ 430740 w 505933"/>
                  <a:gd name="connsiteY1" fmla="*/ 32053 h 571182"/>
                  <a:gd name="connsiteX2" fmla="*/ 503205 w 505933"/>
                  <a:gd name="connsiteY2" fmla="*/ 146102 h 571182"/>
                  <a:gd name="connsiteX3" fmla="*/ 474060 w 505933"/>
                  <a:gd name="connsiteY3" fmla="*/ 278293 h 571182"/>
                  <a:gd name="connsiteX4" fmla="*/ 322041 w 505933"/>
                  <a:gd name="connsiteY4" fmla="*/ 495701 h 571182"/>
                  <a:gd name="connsiteX5" fmla="*/ 207783 w 505933"/>
                  <a:gd name="connsiteY5" fmla="*/ 568455 h 571182"/>
                  <a:gd name="connsiteX6" fmla="*/ 75560 w 505933"/>
                  <a:gd name="connsiteY6" fmla="*/ 539317 h 571182"/>
                  <a:gd name="connsiteX7" fmla="*/ 75316 w 505933"/>
                  <a:gd name="connsiteY7" fmla="*/ 539195 h 571182"/>
                  <a:gd name="connsiteX8" fmla="*/ 2728 w 505933"/>
                  <a:gd name="connsiteY8" fmla="*/ 425085 h 571182"/>
                  <a:gd name="connsiteX9" fmla="*/ 31873 w 505933"/>
                  <a:gd name="connsiteY9" fmla="*/ 292893 h 571182"/>
                  <a:gd name="connsiteX10" fmla="*/ 183892 w 505933"/>
                  <a:gd name="connsiteY10" fmla="*/ 75485 h 571182"/>
                  <a:gd name="connsiteX11" fmla="*/ 298151 w 505933"/>
                  <a:gd name="connsiteY11" fmla="*/ 2731 h 571182"/>
                  <a:gd name="connsiteX12" fmla="*/ 430068 w 505933"/>
                  <a:gd name="connsiteY12" fmla="*/ 31564 h 571182"/>
                  <a:gd name="connsiteX13" fmla="*/ 430128 w 505933"/>
                  <a:gd name="connsiteY13" fmla="*/ 31564 h 571182"/>
                  <a:gd name="connsiteX14" fmla="*/ 408988 w 505933"/>
                  <a:gd name="connsiteY14" fmla="*/ 65345 h 571182"/>
                  <a:gd name="connsiteX15" fmla="*/ 406238 w 505933"/>
                  <a:gd name="connsiteY15" fmla="*/ 63512 h 571182"/>
                  <a:gd name="connsiteX16" fmla="*/ 304933 w 505933"/>
                  <a:gd name="connsiteY16" fmla="*/ 42010 h 571182"/>
                  <a:gd name="connsiteX17" fmla="*/ 216337 w 505933"/>
                  <a:gd name="connsiteY17" fmla="*/ 98271 h 571182"/>
                  <a:gd name="connsiteX18" fmla="*/ 64318 w 505933"/>
                  <a:gd name="connsiteY18" fmla="*/ 315739 h 571182"/>
                  <a:gd name="connsiteX19" fmla="*/ 41894 w 505933"/>
                  <a:gd name="connsiteY19" fmla="*/ 418365 h 571182"/>
                  <a:gd name="connsiteX20" fmla="*/ 96823 w 505933"/>
                  <a:gd name="connsiteY20" fmla="*/ 505963 h 571182"/>
                  <a:gd name="connsiteX21" fmla="*/ 99573 w 505933"/>
                  <a:gd name="connsiteY21" fmla="*/ 507918 h 571182"/>
                  <a:gd name="connsiteX22" fmla="*/ 200878 w 505933"/>
                  <a:gd name="connsiteY22" fmla="*/ 529421 h 571182"/>
                  <a:gd name="connsiteX23" fmla="*/ 289474 w 505933"/>
                  <a:gd name="connsiteY23" fmla="*/ 473160 h 571182"/>
                  <a:gd name="connsiteX24" fmla="*/ 440455 w 505933"/>
                  <a:gd name="connsiteY24" fmla="*/ 257218 h 571182"/>
                  <a:gd name="connsiteX25" fmla="*/ 442471 w 505933"/>
                  <a:gd name="connsiteY25" fmla="*/ 254347 h 571182"/>
                  <a:gd name="connsiteX26" fmla="*/ 463978 w 505933"/>
                  <a:gd name="connsiteY26" fmla="*/ 153127 h 571182"/>
                  <a:gd name="connsiteX27" fmla="*/ 409049 w 505933"/>
                  <a:gd name="connsiteY27" fmla="*/ 65528 h 571182"/>
                  <a:gd name="connsiteX28" fmla="*/ 409049 w 505933"/>
                  <a:gd name="connsiteY28" fmla="*/ 65406 h 57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05933" h="571182">
                    <a:moveTo>
                      <a:pt x="430068" y="31625"/>
                    </a:moveTo>
                    <a:lnTo>
                      <a:pt x="430740" y="32053"/>
                    </a:lnTo>
                    <a:cubicBezTo>
                      <a:pt x="470455" y="59969"/>
                      <a:pt x="495323" y="101570"/>
                      <a:pt x="503205" y="146102"/>
                    </a:cubicBezTo>
                    <a:cubicBezTo>
                      <a:pt x="511087" y="190695"/>
                      <a:pt x="502044" y="238282"/>
                      <a:pt x="474060" y="278293"/>
                    </a:cubicBezTo>
                    <a:lnTo>
                      <a:pt x="322041" y="495701"/>
                    </a:lnTo>
                    <a:cubicBezTo>
                      <a:pt x="294118" y="535652"/>
                      <a:pt x="252386" y="560575"/>
                      <a:pt x="207783" y="568455"/>
                    </a:cubicBezTo>
                    <a:cubicBezTo>
                      <a:pt x="163240" y="576335"/>
                      <a:pt x="115581" y="567294"/>
                      <a:pt x="75560" y="539317"/>
                    </a:cubicBezTo>
                    <a:lnTo>
                      <a:pt x="75316" y="539195"/>
                    </a:lnTo>
                    <a:cubicBezTo>
                      <a:pt x="35417" y="511278"/>
                      <a:pt x="10610" y="469617"/>
                      <a:pt x="2728" y="425085"/>
                    </a:cubicBezTo>
                    <a:cubicBezTo>
                      <a:pt x="-5154" y="380552"/>
                      <a:pt x="3889" y="332905"/>
                      <a:pt x="31873" y="292893"/>
                    </a:cubicBezTo>
                    <a:lnTo>
                      <a:pt x="183892" y="75485"/>
                    </a:lnTo>
                    <a:cubicBezTo>
                      <a:pt x="211815" y="35535"/>
                      <a:pt x="253547" y="10611"/>
                      <a:pt x="298151" y="2731"/>
                    </a:cubicBezTo>
                    <a:cubicBezTo>
                      <a:pt x="342632" y="-5149"/>
                      <a:pt x="390169" y="3892"/>
                      <a:pt x="430068" y="31564"/>
                    </a:cubicBezTo>
                    <a:lnTo>
                      <a:pt x="430128" y="31564"/>
                    </a:lnTo>
                    <a:close/>
                    <a:moveTo>
                      <a:pt x="408988" y="65345"/>
                    </a:moveTo>
                    <a:cubicBezTo>
                      <a:pt x="408071" y="64795"/>
                      <a:pt x="407155" y="64184"/>
                      <a:pt x="406238" y="63512"/>
                    </a:cubicBezTo>
                    <a:cubicBezTo>
                      <a:pt x="375688" y="42621"/>
                      <a:pt x="339149" y="35962"/>
                      <a:pt x="304933" y="42010"/>
                    </a:cubicBezTo>
                    <a:cubicBezTo>
                      <a:pt x="270289" y="48180"/>
                      <a:pt x="237905" y="67422"/>
                      <a:pt x="216337" y="98271"/>
                    </a:cubicBezTo>
                    <a:lnTo>
                      <a:pt x="64318" y="315739"/>
                    </a:lnTo>
                    <a:cubicBezTo>
                      <a:pt x="42688" y="346588"/>
                      <a:pt x="35723" y="383607"/>
                      <a:pt x="41894" y="418365"/>
                    </a:cubicBezTo>
                    <a:cubicBezTo>
                      <a:pt x="48004" y="452513"/>
                      <a:pt x="66762" y="484339"/>
                      <a:pt x="96823" y="505963"/>
                    </a:cubicBezTo>
                    <a:cubicBezTo>
                      <a:pt x="97740" y="506513"/>
                      <a:pt x="98656" y="507185"/>
                      <a:pt x="99573" y="507918"/>
                    </a:cubicBezTo>
                    <a:cubicBezTo>
                      <a:pt x="130123" y="528749"/>
                      <a:pt x="166600" y="535468"/>
                      <a:pt x="200878" y="529421"/>
                    </a:cubicBezTo>
                    <a:cubicBezTo>
                      <a:pt x="235522" y="523251"/>
                      <a:pt x="267906" y="504009"/>
                      <a:pt x="289474" y="473160"/>
                    </a:cubicBezTo>
                    <a:lnTo>
                      <a:pt x="440455" y="257218"/>
                    </a:lnTo>
                    <a:cubicBezTo>
                      <a:pt x="441004" y="256241"/>
                      <a:pt x="441677" y="255264"/>
                      <a:pt x="442471" y="254347"/>
                    </a:cubicBezTo>
                    <a:cubicBezTo>
                      <a:pt x="463306" y="223804"/>
                      <a:pt x="469966" y="187335"/>
                      <a:pt x="463978" y="153127"/>
                    </a:cubicBezTo>
                    <a:cubicBezTo>
                      <a:pt x="457868" y="118979"/>
                      <a:pt x="439110" y="87031"/>
                      <a:pt x="409049" y="65528"/>
                    </a:cubicBezTo>
                    <a:lnTo>
                      <a:pt x="409049" y="65406"/>
                    </a:lnTo>
                    <a:close/>
                  </a:path>
                </a:pathLst>
              </a:custGeom>
              <a:solidFill>
                <a:schemeClr val="accent3"/>
              </a:solidFill>
              <a:ln w="6099" cap="flat">
                <a:noFill/>
                <a:prstDash val="solid"/>
                <a:miter/>
              </a:ln>
            </p:spPr>
            <p:txBody>
              <a:bodyPr rtlCol="0" anchor="ctr"/>
              <a:lstStyle/>
              <a:p>
                <a:pPr defTabSz="1828800">
                  <a:buClr>
                    <a:srgbClr val="000000"/>
                  </a:buClr>
                </a:pPr>
                <a:endParaRPr lang="fr-FR" sz="2800" kern="0">
                  <a:solidFill>
                    <a:srgbClr val="000000"/>
                  </a:solidFill>
                  <a:latin typeface="Arial"/>
                  <a:cs typeface="Arial"/>
                  <a:sym typeface="Arial"/>
                </a:endParaRPr>
              </a:p>
            </p:txBody>
          </p:sp>
          <p:sp>
            <p:nvSpPr>
              <p:cNvPr id="57" name="Forme libre 56">
                <a:extLst>
                  <a:ext uri="{FF2B5EF4-FFF2-40B4-BE49-F238E27FC236}">
                    <a16:creationId xmlns:a16="http://schemas.microsoft.com/office/drawing/2014/main" id="{FDDD6AC6-FE51-9EE3-E3D3-C69556322D50}"/>
                  </a:ext>
                </a:extLst>
              </p:cNvPr>
              <p:cNvSpPr/>
              <p:nvPr/>
            </p:nvSpPr>
            <p:spPr>
              <a:xfrm>
                <a:off x="4765415" y="2604768"/>
                <a:ext cx="297314" cy="219665"/>
              </a:xfrm>
              <a:custGeom>
                <a:avLst/>
                <a:gdLst>
                  <a:gd name="connsiteX0" fmla="*/ 288853 w 297314"/>
                  <a:gd name="connsiteY0" fmla="*/ 183595 h 219665"/>
                  <a:gd name="connsiteX1" fmla="*/ 293741 w 297314"/>
                  <a:gd name="connsiteY1" fmla="*/ 211206 h 219665"/>
                  <a:gd name="connsiteX2" fmla="*/ 266124 w 297314"/>
                  <a:gd name="connsiteY2" fmla="*/ 216093 h 219665"/>
                  <a:gd name="connsiteX3" fmla="*/ 8461 w 297314"/>
                  <a:gd name="connsiteY3" fmla="*/ 36071 h 219665"/>
                  <a:gd name="connsiteX4" fmla="*/ 3573 w 297314"/>
                  <a:gd name="connsiteY4" fmla="*/ 8459 h 219665"/>
                  <a:gd name="connsiteX5" fmla="*/ 31191 w 297314"/>
                  <a:gd name="connsiteY5" fmla="*/ 3572 h 219665"/>
                  <a:gd name="connsiteX6" fmla="*/ 288853 w 297314"/>
                  <a:gd name="connsiteY6" fmla="*/ 183595 h 21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314" h="219665">
                    <a:moveTo>
                      <a:pt x="288853" y="183595"/>
                    </a:moveTo>
                    <a:cubicBezTo>
                      <a:pt x="297774" y="189887"/>
                      <a:pt x="300035" y="202226"/>
                      <a:pt x="293741" y="211206"/>
                    </a:cubicBezTo>
                    <a:cubicBezTo>
                      <a:pt x="287509" y="220125"/>
                      <a:pt x="275105" y="222385"/>
                      <a:pt x="266124" y="216093"/>
                    </a:cubicBezTo>
                    <a:lnTo>
                      <a:pt x="8461" y="36071"/>
                    </a:lnTo>
                    <a:cubicBezTo>
                      <a:pt x="-460" y="29779"/>
                      <a:pt x="-2720" y="17439"/>
                      <a:pt x="3573" y="8459"/>
                    </a:cubicBezTo>
                    <a:cubicBezTo>
                      <a:pt x="9867" y="-459"/>
                      <a:pt x="22209" y="-2720"/>
                      <a:pt x="31191" y="3572"/>
                    </a:cubicBezTo>
                    <a:lnTo>
                      <a:pt x="288853" y="183595"/>
                    </a:lnTo>
                    <a:close/>
                  </a:path>
                </a:pathLst>
              </a:custGeom>
              <a:solidFill>
                <a:schemeClr val="accent3"/>
              </a:solidFill>
              <a:ln w="6099" cap="flat">
                <a:noFill/>
                <a:prstDash val="solid"/>
                <a:miter/>
              </a:ln>
            </p:spPr>
            <p:txBody>
              <a:bodyPr rtlCol="0" anchor="ctr"/>
              <a:lstStyle/>
              <a:p>
                <a:pPr defTabSz="1828800">
                  <a:buClr>
                    <a:srgbClr val="000000"/>
                  </a:buClr>
                </a:pPr>
                <a:endParaRPr lang="fr-FR" sz="2800" kern="0">
                  <a:solidFill>
                    <a:srgbClr val="000000"/>
                  </a:solidFill>
                  <a:latin typeface="Arial"/>
                  <a:cs typeface="Arial"/>
                  <a:sym typeface="Arial"/>
                </a:endParaRPr>
              </a:p>
            </p:txBody>
          </p:sp>
          <p:sp>
            <p:nvSpPr>
              <p:cNvPr id="58" name="Forme libre 57">
                <a:extLst>
                  <a:ext uri="{FF2B5EF4-FFF2-40B4-BE49-F238E27FC236}">
                    <a16:creationId xmlns:a16="http://schemas.microsoft.com/office/drawing/2014/main" id="{D5200EEC-6C48-3243-5CF7-6C81F47B558B}"/>
                  </a:ext>
                </a:extLst>
              </p:cNvPr>
              <p:cNvSpPr/>
              <p:nvPr/>
            </p:nvSpPr>
            <p:spPr>
              <a:xfrm>
                <a:off x="4587473" y="2022045"/>
                <a:ext cx="319282" cy="319209"/>
              </a:xfrm>
              <a:custGeom>
                <a:avLst/>
                <a:gdLst>
                  <a:gd name="connsiteX0" fmla="*/ 98663 w 319282"/>
                  <a:gd name="connsiteY0" fmla="*/ 262841 h 319209"/>
                  <a:gd name="connsiteX1" fmla="*/ 189520 w 319282"/>
                  <a:gd name="connsiteY1" fmla="*/ 275730 h 319209"/>
                  <a:gd name="connsiteX2" fmla="*/ 262780 w 319282"/>
                  <a:gd name="connsiteY2" fmla="*/ 220508 h 319209"/>
                  <a:gd name="connsiteX3" fmla="*/ 275672 w 319282"/>
                  <a:gd name="connsiteY3" fmla="*/ 129672 h 319209"/>
                  <a:gd name="connsiteX4" fmla="*/ 220437 w 319282"/>
                  <a:gd name="connsiteY4" fmla="*/ 56429 h 319209"/>
                  <a:gd name="connsiteX5" fmla="*/ 129580 w 319282"/>
                  <a:gd name="connsiteY5" fmla="*/ 43540 h 319209"/>
                  <a:gd name="connsiteX6" fmla="*/ 56320 w 319282"/>
                  <a:gd name="connsiteY6" fmla="*/ 98762 h 319209"/>
                  <a:gd name="connsiteX7" fmla="*/ 43428 w 319282"/>
                  <a:gd name="connsiteY7" fmla="*/ 189598 h 319209"/>
                  <a:gd name="connsiteX8" fmla="*/ 98663 w 319282"/>
                  <a:gd name="connsiteY8" fmla="*/ 262841 h 319209"/>
                  <a:gd name="connsiteX9" fmla="*/ 98663 w 319282"/>
                  <a:gd name="connsiteY9" fmla="*/ 262841 h 319209"/>
                  <a:gd name="connsiteX10" fmla="*/ 199357 w 319282"/>
                  <a:gd name="connsiteY10" fmla="*/ 314154 h 319209"/>
                  <a:gd name="connsiteX11" fmla="*/ 78438 w 319282"/>
                  <a:gd name="connsiteY11" fmla="*/ 297050 h 319209"/>
                  <a:gd name="connsiteX12" fmla="*/ 5056 w 319282"/>
                  <a:gd name="connsiteY12" fmla="*/ 199311 h 319209"/>
                  <a:gd name="connsiteX13" fmla="*/ 22165 w 319282"/>
                  <a:gd name="connsiteY13" fmla="*/ 78420 h 319209"/>
                  <a:gd name="connsiteX14" fmla="*/ 119926 w 319282"/>
                  <a:gd name="connsiteY14" fmla="*/ 5055 h 319209"/>
                  <a:gd name="connsiteX15" fmla="*/ 240845 w 319282"/>
                  <a:gd name="connsiteY15" fmla="*/ 22160 h 319209"/>
                  <a:gd name="connsiteX16" fmla="*/ 314227 w 319282"/>
                  <a:gd name="connsiteY16" fmla="*/ 119898 h 319209"/>
                  <a:gd name="connsiteX17" fmla="*/ 297118 w 319282"/>
                  <a:gd name="connsiteY17" fmla="*/ 240789 h 319209"/>
                  <a:gd name="connsiteX18" fmla="*/ 199357 w 319282"/>
                  <a:gd name="connsiteY18" fmla="*/ 314154 h 319209"/>
                  <a:gd name="connsiteX19" fmla="*/ 199357 w 319282"/>
                  <a:gd name="connsiteY19" fmla="*/ 314154 h 319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9282" h="319209">
                    <a:moveTo>
                      <a:pt x="98663" y="262841"/>
                    </a:moveTo>
                    <a:cubicBezTo>
                      <a:pt x="127136" y="279640"/>
                      <a:pt x="159886" y="283366"/>
                      <a:pt x="189520" y="275730"/>
                    </a:cubicBezTo>
                    <a:cubicBezTo>
                      <a:pt x="219154" y="268094"/>
                      <a:pt x="245916" y="249097"/>
                      <a:pt x="262780" y="220508"/>
                    </a:cubicBezTo>
                    <a:cubicBezTo>
                      <a:pt x="279583" y="192042"/>
                      <a:pt x="283310" y="159299"/>
                      <a:pt x="275672" y="129672"/>
                    </a:cubicBezTo>
                    <a:cubicBezTo>
                      <a:pt x="268034" y="100045"/>
                      <a:pt x="249032" y="73289"/>
                      <a:pt x="220437" y="56429"/>
                    </a:cubicBezTo>
                    <a:cubicBezTo>
                      <a:pt x="191964" y="39630"/>
                      <a:pt x="159214" y="35904"/>
                      <a:pt x="129580" y="43540"/>
                    </a:cubicBezTo>
                    <a:cubicBezTo>
                      <a:pt x="99946" y="51176"/>
                      <a:pt x="73184" y="70174"/>
                      <a:pt x="56320" y="98762"/>
                    </a:cubicBezTo>
                    <a:cubicBezTo>
                      <a:pt x="39517" y="127229"/>
                      <a:pt x="35790" y="159971"/>
                      <a:pt x="43428" y="189598"/>
                    </a:cubicBezTo>
                    <a:cubicBezTo>
                      <a:pt x="51065" y="219225"/>
                      <a:pt x="70068" y="245981"/>
                      <a:pt x="98663" y="262841"/>
                    </a:cubicBezTo>
                    <a:lnTo>
                      <a:pt x="98663" y="262841"/>
                    </a:lnTo>
                    <a:close/>
                    <a:moveTo>
                      <a:pt x="199357" y="314154"/>
                    </a:moveTo>
                    <a:cubicBezTo>
                      <a:pt x="159764" y="324294"/>
                      <a:pt x="116321" y="319468"/>
                      <a:pt x="78438" y="297050"/>
                    </a:cubicBezTo>
                    <a:cubicBezTo>
                      <a:pt x="40495" y="274631"/>
                      <a:pt x="15199" y="239017"/>
                      <a:pt x="5056" y="199311"/>
                    </a:cubicBezTo>
                    <a:cubicBezTo>
                      <a:pt x="-5086" y="159727"/>
                      <a:pt x="-260" y="116294"/>
                      <a:pt x="22165" y="78420"/>
                    </a:cubicBezTo>
                    <a:cubicBezTo>
                      <a:pt x="44588" y="40486"/>
                      <a:pt x="80210" y="15196"/>
                      <a:pt x="119926" y="5055"/>
                    </a:cubicBezTo>
                    <a:cubicBezTo>
                      <a:pt x="159519" y="-5085"/>
                      <a:pt x="202962" y="-259"/>
                      <a:pt x="240845" y="22160"/>
                    </a:cubicBezTo>
                    <a:cubicBezTo>
                      <a:pt x="278788" y="44578"/>
                      <a:pt x="304084" y="80192"/>
                      <a:pt x="314227" y="119898"/>
                    </a:cubicBezTo>
                    <a:cubicBezTo>
                      <a:pt x="324369" y="159482"/>
                      <a:pt x="319542" y="202915"/>
                      <a:pt x="297118" y="240789"/>
                    </a:cubicBezTo>
                    <a:cubicBezTo>
                      <a:pt x="274694" y="278724"/>
                      <a:pt x="239073" y="304013"/>
                      <a:pt x="199357" y="314154"/>
                    </a:cubicBezTo>
                    <a:lnTo>
                      <a:pt x="199357" y="314154"/>
                    </a:lnTo>
                    <a:close/>
                  </a:path>
                </a:pathLst>
              </a:custGeom>
              <a:grpFill/>
              <a:ln w="6099" cap="flat">
                <a:noFill/>
                <a:prstDash val="solid"/>
                <a:miter/>
              </a:ln>
            </p:spPr>
            <p:txBody>
              <a:bodyPr rtlCol="0" anchor="ctr"/>
              <a:lstStyle/>
              <a:p>
                <a:pPr defTabSz="1828800">
                  <a:buClr>
                    <a:srgbClr val="000000"/>
                  </a:buClr>
                </a:pPr>
                <a:endParaRPr lang="fr-FR" sz="2800" kern="0">
                  <a:solidFill>
                    <a:srgbClr val="000000"/>
                  </a:solidFill>
                  <a:latin typeface="Arial"/>
                  <a:cs typeface="Arial"/>
                  <a:sym typeface="Arial"/>
                </a:endParaRPr>
              </a:p>
            </p:txBody>
          </p:sp>
          <p:sp>
            <p:nvSpPr>
              <p:cNvPr id="59" name="Forme libre 58">
                <a:extLst>
                  <a:ext uri="{FF2B5EF4-FFF2-40B4-BE49-F238E27FC236}">
                    <a16:creationId xmlns:a16="http://schemas.microsoft.com/office/drawing/2014/main" id="{637ADB8F-B47E-D557-6EB8-298B57C2CD77}"/>
                  </a:ext>
                </a:extLst>
              </p:cNvPr>
              <p:cNvSpPr/>
              <p:nvPr/>
            </p:nvSpPr>
            <p:spPr>
              <a:xfrm>
                <a:off x="4656191" y="2041451"/>
                <a:ext cx="181845" cy="280397"/>
              </a:xfrm>
              <a:custGeom>
                <a:avLst/>
                <a:gdLst>
                  <a:gd name="connsiteX0" fmla="*/ 144875 w 181845"/>
                  <a:gd name="connsiteY0" fmla="*/ 9779 h 280397"/>
                  <a:gd name="connsiteX1" fmla="*/ 172065 w 181845"/>
                  <a:gd name="connsiteY1" fmla="*/ 2754 h 280397"/>
                  <a:gd name="connsiteX2" fmla="*/ 179091 w 181845"/>
                  <a:gd name="connsiteY2" fmla="*/ 29937 h 280397"/>
                  <a:gd name="connsiteX3" fmla="*/ 36971 w 181845"/>
                  <a:gd name="connsiteY3" fmla="*/ 270619 h 280397"/>
                  <a:gd name="connsiteX4" fmla="*/ 9781 w 181845"/>
                  <a:gd name="connsiteY4" fmla="*/ 277644 h 280397"/>
                  <a:gd name="connsiteX5" fmla="*/ 2754 w 181845"/>
                  <a:gd name="connsiteY5" fmla="*/ 250399 h 280397"/>
                  <a:gd name="connsiteX6" fmla="*/ 144875 w 181845"/>
                  <a:gd name="connsiteY6" fmla="*/ 9717 h 280397"/>
                  <a:gd name="connsiteX7" fmla="*/ 144875 w 181845"/>
                  <a:gd name="connsiteY7" fmla="*/ 9717 h 28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845" h="280397">
                    <a:moveTo>
                      <a:pt x="144875" y="9779"/>
                    </a:moveTo>
                    <a:cubicBezTo>
                      <a:pt x="150435" y="310"/>
                      <a:pt x="162655" y="-2805"/>
                      <a:pt x="172065" y="2754"/>
                    </a:cubicBezTo>
                    <a:cubicBezTo>
                      <a:pt x="181535" y="8312"/>
                      <a:pt x="184651" y="20530"/>
                      <a:pt x="179091" y="29937"/>
                    </a:cubicBezTo>
                    <a:lnTo>
                      <a:pt x="36971" y="270619"/>
                    </a:lnTo>
                    <a:cubicBezTo>
                      <a:pt x="31411" y="280087"/>
                      <a:pt x="19190" y="283202"/>
                      <a:pt x="9781" y="277644"/>
                    </a:cubicBezTo>
                    <a:cubicBezTo>
                      <a:pt x="310" y="272085"/>
                      <a:pt x="-2806" y="259867"/>
                      <a:pt x="2754" y="250399"/>
                    </a:cubicBezTo>
                    <a:lnTo>
                      <a:pt x="144875" y="9717"/>
                    </a:lnTo>
                    <a:lnTo>
                      <a:pt x="144875" y="9717"/>
                    </a:lnTo>
                    <a:close/>
                  </a:path>
                </a:pathLst>
              </a:custGeom>
              <a:grpFill/>
              <a:ln w="6099" cap="flat">
                <a:noFill/>
                <a:prstDash val="solid"/>
                <a:miter/>
              </a:ln>
            </p:spPr>
            <p:txBody>
              <a:bodyPr rtlCol="0" anchor="ctr"/>
              <a:lstStyle/>
              <a:p>
                <a:pPr defTabSz="1828800">
                  <a:buClr>
                    <a:srgbClr val="000000"/>
                  </a:buClr>
                </a:pPr>
                <a:endParaRPr lang="fr-FR" sz="2800" kern="0">
                  <a:solidFill>
                    <a:srgbClr val="000000"/>
                  </a:solidFill>
                  <a:latin typeface="Arial"/>
                  <a:cs typeface="Arial"/>
                  <a:sym typeface="Arial"/>
                </a:endParaRPr>
              </a:p>
            </p:txBody>
          </p:sp>
        </p:grpSp>
        <p:pic>
          <p:nvPicPr>
            <p:cNvPr id="62" name="Image 61">
              <a:extLst>
                <a:ext uri="{FF2B5EF4-FFF2-40B4-BE49-F238E27FC236}">
                  <a16:creationId xmlns:a16="http://schemas.microsoft.com/office/drawing/2014/main" id="{9CB0B83F-C86C-BCB2-3BF0-58B6A7CADB56}"/>
                </a:ext>
              </a:extLst>
            </p:cNvPr>
            <p:cNvPicPr>
              <a:picLocks noChangeAspect="1"/>
            </p:cNvPicPr>
            <p:nvPr/>
          </p:nvPicPr>
          <p:blipFill>
            <a:blip r:embed="rId3"/>
            <a:srcRect r="79788"/>
            <a:stretch/>
          </p:blipFill>
          <p:spPr>
            <a:xfrm>
              <a:off x="7236628" y="820630"/>
              <a:ext cx="280395" cy="358013"/>
            </a:xfrm>
            <a:prstGeom prst="rect">
              <a:avLst/>
            </a:prstGeom>
            <a:effectLst/>
          </p:spPr>
        </p:pic>
      </p:grpSp>
      <p:grpSp>
        <p:nvGrpSpPr>
          <p:cNvPr id="1048" name="Groupe 1047">
            <a:extLst>
              <a:ext uri="{FF2B5EF4-FFF2-40B4-BE49-F238E27FC236}">
                <a16:creationId xmlns:a16="http://schemas.microsoft.com/office/drawing/2014/main" id="{038599EF-883C-773C-2C6C-8A7E3EE75C7F}"/>
              </a:ext>
            </a:extLst>
          </p:cNvPr>
          <p:cNvGrpSpPr/>
          <p:nvPr/>
        </p:nvGrpSpPr>
        <p:grpSpPr>
          <a:xfrm>
            <a:off x="11476630" y="5218335"/>
            <a:ext cx="1153608" cy="992234"/>
            <a:chOff x="3536462" y="1582145"/>
            <a:chExt cx="1821844" cy="1566995"/>
          </a:xfrm>
          <a:solidFill>
            <a:schemeClr val="bg2"/>
          </a:solidFill>
        </p:grpSpPr>
        <p:sp>
          <p:nvSpPr>
            <p:cNvPr id="1049" name="Forme libre 1048">
              <a:extLst>
                <a:ext uri="{FF2B5EF4-FFF2-40B4-BE49-F238E27FC236}">
                  <a16:creationId xmlns:a16="http://schemas.microsoft.com/office/drawing/2014/main" id="{BCB8A3D5-C728-95A1-A9A3-41433C7F4B58}"/>
                </a:ext>
              </a:extLst>
            </p:cNvPr>
            <p:cNvSpPr/>
            <p:nvPr/>
          </p:nvSpPr>
          <p:spPr>
            <a:xfrm>
              <a:off x="3536462" y="2249639"/>
              <a:ext cx="1821844" cy="899501"/>
            </a:xfrm>
            <a:custGeom>
              <a:avLst/>
              <a:gdLst>
                <a:gd name="connsiteX0" fmla="*/ 1588500 w 1821844"/>
                <a:gd name="connsiteY0" fmla="*/ 605614 h 899501"/>
                <a:gd name="connsiteX1" fmla="*/ 1669703 w 1821844"/>
                <a:gd name="connsiteY1" fmla="*/ 459128 h 899501"/>
                <a:gd name="connsiteX2" fmla="*/ 1495932 w 1821844"/>
                <a:gd name="connsiteY2" fmla="*/ 285397 h 899501"/>
                <a:gd name="connsiteX3" fmla="*/ 1322223 w 1821844"/>
                <a:gd name="connsiteY3" fmla="*/ 459128 h 899501"/>
                <a:gd name="connsiteX4" fmla="*/ 1403487 w 1821844"/>
                <a:gd name="connsiteY4" fmla="*/ 605675 h 899501"/>
                <a:gd name="connsiteX5" fmla="*/ 1330410 w 1821844"/>
                <a:gd name="connsiteY5" fmla="*/ 622474 h 899501"/>
                <a:gd name="connsiteX6" fmla="*/ 1020323 w 1821844"/>
                <a:gd name="connsiteY6" fmla="*/ 474766 h 899501"/>
                <a:gd name="connsiteX7" fmla="*/ 1159878 w 1821844"/>
                <a:gd name="connsiteY7" fmla="*/ 250578 h 899501"/>
                <a:gd name="connsiteX8" fmla="*/ 909364 w 1821844"/>
                <a:gd name="connsiteY8" fmla="*/ 0 h 899501"/>
                <a:gd name="connsiteX9" fmla="*/ 658728 w 1821844"/>
                <a:gd name="connsiteY9" fmla="*/ 250578 h 899501"/>
                <a:gd name="connsiteX10" fmla="*/ 798283 w 1821844"/>
                <a:gd name="connsiteY10" fmla="*/ 474766 h 899501"/>
                <a:gd name="connsiteX11" fmla="*/ 488685 w 1821844"/>
                <a:gd name="connsiteY11" fmla="*/ 621740 h 899501"/>
                <a:gd name="connsiteX12" fmla="*/ 418113 w 1821844"/>
                <a:gd name="connsiteY12" fmla="*/ 605736 h 899501"/>
                <a:gd name="connsiteX13" fmla="*/ 499438 w 1821844"/>
                <a:gd name="connsiteY13" fmla="*/ 459189 h 899501"/>
                <a:gd name="connsiteX14" fmla="*/ 325729 w 1821844"/>
                <a:gd name="connsiteY14" fmla="*/ 285458 h 899501"/>
                <a:gd name="connsiteX15" fmla="*/ 152019 w 1821844"/>
                <a:gd name="connsiteY15" fmla="*/ 459189 h 899501"/>
                <a:gd name="connsiteX16" fmla="*/ 233222 w 1821844"/>
                <a:gd name="connsiteY16" fmla="*/ 605675 h 899501"/>
                <a:gd name="connsiteX17" fmla="*/ 0 w 1821844"/>
                <a:gd name="connsiteY17" fmla="*/ 881176 h 899501"/>
                <a:gd name="connsiteX18" fmla="*/ 18330 w 1821844"/>
                <a:gd name="connsiteY18" fmla="*/ 899502 h 899501"/>
                <a:gd name="connsiteX19" fmla="*/ 1368659 w 1821844"/>
                <a:gd name="connsiteY19" fmla="*/ 899502 h 899501"/>
                <a:gd name="connsiteX20" fmla="*/ 1370187 w 1821844"/>
                <a:gd name="connsiteY20" fmla="*/ 899196 h 899501"/>
                <a:gd name="connsiteX21" fmla="*/ 1371714 w 1821844"/>
                <a:gd name="connsiteY21" fmla="*/ 899502 h 899501"/>
                <a:gd name="connsiteX22" fmla="*/ 1803514 w 1821844"/>
                <a:gd name="connsiteY22" fmla="*/ 899502 h 899501"/>
                <a:gd name="connsiteX23" fmla="*/ 1821844 w 1821844"/>
                <a:gd name="connsiteY23" fmla="*/ 881176 h 899501"/>
                <a:gd name="connsiteX24" fmla="*/ 1588622 w 1821844"/>
                <a:gd name="connsiteY24" fmla="*/ 605553 h 899501"/>
                <a:gd name="connsiteX25" fmla="*/ 1588622 w 1821844"/>
                <a:gd name="connsiteY25" fmla="*/ 605553 h 899501"/>
                <a:gd name="connsiteX26" fmla="*/ 1358822 w 1821844"/>
                <a:gd name="connsiteY26" fmla="*/ 459128 h 899501"/>
                <a:gd name="connsiteX27" fmla="*/ 1495871 w 1821844"/>
                <a:gd name="connsiteY27" fmla="*/ 322049 h 899501"/>
                <a:gd name="connsiteX28" fmla="*/ 1632982 w 1821844"/>
                <a:gd name="connsiteY28" fmla="*/ 459128 h 899501"/>
                <a:gd name="connsiteX29" fmla="*/ 1495871 w 1821844"/>
                <a:gd name="connsiteY29" fmla="*/ 596206 h 899501"/>
                <a:gd name="connsiteX30" fmla="*/ 1358822 w 1821844"/>
                <a:gd name="connsiteY30" fmla="*/ 459128 h 899501"/>
                <a:gd name="connsiteX31" fmla="*/ 1495871 w 1821844"/>
                <a:gd name="connsiteY31" fmla="*/ 632919 h 899501"/>
                <a:gd name="connsiteX32" fmla="*/ 1784817 w 1821844"/>
                <a:gd name="connsiteY32" fmla="*/ 862789 h 899501"/>
                <a:gd name="connsiteX33" fmla="*/ 1386562 w 1821844"/>
                <a:gd name="connsiteY33" fmla="*/ 862789 h 899501"/>
                <a:gd name="connsiteX34" fmla="*/ 1348740 w 1821844"/>
                <a:gd name="connsiteY34" fmla="*/ 655277 h 899501"/>
                <a:gd name="connsiteX35" fmla="*/ 1495871 w 1821844"/>
                <a:gd name="connsiteY35" fmla="*/ 632919 h 899501"/>
                <a:gd name="connsiteX36" fmla="*/ 1495871 w 1821844"/>
                <a:gd name="connsiteY36" fmla="*/ 632919 h 899501"/>
                <a:gd name="connsiteX37" fmla="*/ 695206 w 1821844"/>
                <a:gd name="connsiteY37" fmla="*/ 250578 h 899501"/>
                <a:gd name="connsiteX38" fmla="*/ 909181 w 1821844"/>
                <a:gd name="connsiteY38" fmla="*/ 36652 h 899501"/>
                <a:gd name="connsiteX39" fmla="*/ 1123034 w 1821844"/>
                <a:gd name="connsiteY39" fmla="*/ 250578 h 899501"/>
                <a:gd name="connsiteX40" fmla="*/ 909181 w 1821844"/>
                <a:gd name="connsiteY40" fmla="*/ 464503 h 899501"/>
                <a:gd name="connsiteX41" fmla="*/ 695206 w 1821844"/>
                <a:gd name="connsiteY41" fmla="*/ 250578 h 899501"/>
                <a:gd name="connsiteX42" fmla="*/ 695206 w 1821844"/>
                <a:gd name="connsiteY42" fmla="*/ 250578 h 899501"/>
                <a:gd name="connsiteX43" fmla="*/ 909181 w 1821844"/>
                <a:gd name="connsiteY43" fmla="*/ 501155 h 899501"/>
                <a:gd name="connsiteX44" fmla="*/ 1350146 w 1821844"/>
                <a:gd name="connsiteY44" fmla="*/ 862789 h 899501"/>
                <a:gd name="connsiteX45" fmla="*/ 468216 w 1821844"/>
                <a:gd name="connsiteY45" fmla="*/ 862789 h 899501"/>
                <a:gd name="connsiteX46" fmla="*/ 509887 w 1821844"/>
                <a:gd name="connsiteY46" fmla="*/ 653139 h 899501"/>
                <a:gd name="connsiteX47" fmla="*/ 513064 w 1821844"/>
                <a:gd name="connsiteY47" fmla="*/ 648985 h 899501"/>
                <a:gd name="connsiteX48" fmla="*/ 513308 w 1821844"/>
                <a:gd name="connsiteY48" fmla="*/ 647702 h 899501"/>
                <a:gd name="connsiteX49" fmla="*/ 909303 w 1821844"/>
                <a:gd name="connsiteY49" fmla="*/ 501155 h 899501"/>
                <a:gd name="connsiteX50" fmla="*/ 909303 w 1821844"/>
                <a:gd name="connsiteY50" fmla="*/ 501155 h 899501"/>
                <a:gd name="connsiteX51" fmla="*/ 188435 w 1821844"/>
                <a:gd name="connsiteY51" fmla="*/ 459128 h 899501"/>
                <a:gd name="connsiteX52" fmla="*/ 325484 w 1821844"/>
                <a:gd name="connsiteY52" fmla="*/ 322049 h 899501"/>
                <a:gd name="connsiteX53" fmla="*/ 462533 w 1821844"/>
                <a:gd name="connsiteY53" fmla="*/ 459128 h 899501"/>
                <a:gd name="connsiteX54" fmla="*/ 325484 w 1821844"/>
                <a:gd name="connsiteY54" fmla="*/ 596206 h 899501"/>
                <a:gd name="connsiteX55" fmla="*/ 188435 w 1821844"/>
                <a:gd name="connsiteY55" fmla="*/ 459128 h 899501"/>
                <a:gd name="connsiteX56" fmla="*/ 325484 w 1821844"/>
                <a:gd name="connsiteY56" fmla="*/ 632919 h 899501"/>
                <a:gd name="connsiteX57" fmla="*/ 469988 w 1821844"/>
                <a:gd name="connsiteY57" fmla="*/ 654544 h 899501"/>
                <a:gd name="connsiteX58" fmla="*/ 431800 w 1821844"/>
                <a:gd name="connsiteY58" fmla="*/ 862850 h 899501"/>
                <a:gd name="connsiteX59" fmla="*/ 36538 w 1821844"/>
                <a:gd name="connsiteY59" fmla="*/ 862850 h 899501"/>
                <a:gd name="connsiteX60" fmla="*/ 325484 w 1821844"/>
                <a:gd name="connsiteY60" fmla="*/ 632919 h 899501"/>
                <a:gd name="connsiteX61" fmla="*/ 325484 w 1821844"/>
                <a:gd name="connsiteY61" fmla="*/ 632919 h 89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821844" h="899501">
                  <a:moveTo>
                    <a:pt x="1588500" y="605614"/>
                  </a:moveTo>
                  <a:cubicBezTo>
                    <a:pt x="1637136" y="574765"/>
                    <a:pt x="1669703" y="520825"/>
                    <a:pt x="1669703" y="459128"/>
                  </a:cubicBezTo>
                  <a:cubicBezTo>
                    <a:pt x="1669703" y="363344"/>
                    <a:pt x="1591738" y="285397"/>
                    <a:pt x="1495932" y="285397"/>
                  </a:cubicBezTo>
                  <a:cubicBezTo>
                    <a:pt x="1400126" y="285397"/>
                    <a:pt x="1322223" y="363344"/>
                    <a:pt x="1322223" y="459128"/>
                  </a:cubicBezTo>
                  <a:cubicBezTo>
                    <a:pt x="1322223" y="520886"/>
                    <a:pt x="1354851" y="574826"/>
                    <a:pt x="1403487" y="605675"/>
                  </a:cubicBezTo>
                  <a:cubicBezTo>
                    <a:pt x="1376297" y="609951"/>
                    <a:pt x="1352101" y="615632"/>
                    <a:pt x="1330410" y="622474"/>
                  </a:cubicBezTo>
                  <a:cubicBezTo>
                    <a:pt x="1279330" y="545443"/>
                    <a:pt x="1185540" y="496635"/>
                    <a:pt x="1020323" y="474766"/>
                  </a:cubicBezTo>
                  <a:cubicBezTo>
                    <a:pt x="1102870" y="433777"/>
                    <a:pt x="1159878" y="348805"/>
                    <a:pt x="1159878" y="250578"/>
                  </a:cubicBezTo>
                  <a:cubicBezTo>
                    <a:pt x="1159878" y="112400"/>
                    <a:pt x="1047513" y="0"/>
                    <a:pt x="909364" y="0"/>
                  </a:cubicBezTo>
                  <a:cubicBezTo>
                    <a:pt x="771215" y="0"/>
                    <a:pt x="658728" y="112400"/>
                    <a:pt x="658728" y="250578"/>
                  </a:cubicBezTo>
                  <a:cubicBezTo>
                    <a:pt x="658728" y="348866"/>
                    <a:pt x="715735" y="433777"/>
                    <a:pt x="798283" y="474766"/>
                  </a:cubicBezTo>
                  <a:cubicBezTo>
                    <a:pt x="633616" y="496513"/>
                    <a:pt x="539765" y="545138"/>
                    <a:pt x="488685" y="621740"/>
                  </a:cubicBezTo>
                  <a:cubicBezTo>
                    <a:pt x="467605" y="615204"/>
                    <a:pt x="444264" y="609829"/>
                    <a:pt x="418113" y="605736"/>
                  </a:cubicBezTo>
                  <a:cubicBezTo>
                    <a:pt x="466811" y="574887"/>
                    <a:pt x="499438" y="520947"/>
                    <a:pt x="499438" y="459189"/>
                  </a:cubicBezTo>
                  <a:cubicBezTo>
                    <a:pt x="499438" y="363405"/>
                    <a:pt x="421474" y="285458"/>
                    <a:pt x="325729" y="285458"/>
                  </a:cubicBezTo>
                  <a:cubicBezTo>
                    <a:pt x="229984" y="285458"/>
                    <a:pt x="152019" y="363405"/>
                    <a:pt x="152019" y="459189"/>
                  </a:cubicBezTo>
                  <a:cubicBezTo>
                    <a:pt x="152019" y="520886"/>
                    <a:pt x="184586" y="574826"/>
                    <a:pt x="233222" y="605675"/>
                  </a:cubicBezTo>
                  <a:cubicBezTo>
                    <a:pt x="39838" y="636524"/>
                    <a:pt x="0" y="729497"/>
                    <a:pt x="0" y="881176"/>
                  </a:cubicBezTo>
                  <a:cubicBezTo>
                    <a:pt x="0" y="891255"/>
                    <a:pt x="8249" y="899502"/>
                    <a:pt x="18330" y="899502"/>
                  </a:cubicBezTo>
                  <a:lnTo>
                    <a:pt x="1368659" y="899502"/>
                  </a:lnTo>
                  <a:cubicBezTo>
                    <a:pt x="1369209" y="899502"/>
                    <a:pt x="1369576" y="899196"/>
                    <a:pt x="1370187" y="899196"/>
                  </a:cubicBezTo>
                  <a:cubicBezTo>
                    <a:pt x="1370737" y="899257"/>
                    <a:pt x="1371103" y="899502"/>
                    <a:pt x="1371714" y="899502"/>
                  </a:cubicBezTo>
                  <a:lnTo>
                    <a:pt x="1803514" y="899502"/>
                  </a:lnTo>
                  <a:cubicBezTo>
                    <a:pt x="1813596" y="899502"/>
                    <a:pt x="1821844" y="891255"/>
                    <a:pt x="1821844" y="881176"/>
                  </a:cubicBezTo>
                  <a:cubicBezTo>
                    <a:pt x="1821844" y="729436"/>
                    <a:pt x="1782129" y="636462"/>
                    <a:pt x="1588622" y="605553"/>
                  </a:cubicBezTo>
                  <a:lnTo>
                    <a:pt x="1588622" y="605553"/>
                  </a:lnTo>
                  <a:close/>
                  <a:moveTo>
                    <a:pt x="1358822" y="459128"/>
                  </a:moveTo>
                  <a:cubicBezTo>
                    <a:pt x="1358822" y="383502"/>
                    <a:pt x="1420351" y="322049"/>
                    <a:pt x="1495871" y="322049"/>
                  </a:cubicBezTo>
                  <a:cubicBezTo>
                    <a:pt x="1571392" y="322049"/>
                    <a:pt x="1632982" y="383563"/>
                    <a:pt x="1632982" y="459128"/>
                  </a:cubicBezTo>
                  <a:cubicBezTo>
                    <a:pt x="1632982" y="534692"/>
                    <a:pt x="1571453" y="596206"/>
                    <a:pt x="1495871" y="596206"/>
                  </a:cubicBezTo>
                  <a:cubicBezTo>
                    <a:pt x="1420289" y="596206"/>
                    <a:pt x="1358822" y="534692"/>
                    <a:pt x="1358822" y="459128"/>
                  </a:cubicBezTo>
                  <a:close/>
                  <a:moveTo>
                    <a:pt x="1495871" y="632919"/>
                  </a:moveTo>
                  <a:cubicBezTo>
                    <a:pt x="1752861" y="647397"/>
                    <a:pt x="1782617" y="732918"/>
                    <a:pt x="1784817" y="862789"/>
                  </a:cubicBezTo>
                  <a:lnTo>
                    <a:pt x="1386562" y="862789"/>
                  </a:lnTo>
                  <a:cubicBezTo>
                    <a:pt x="1385340" y="780810"/>
                    <a:pt x="1375441" y="711721"/>
                    <a:pt x="1348740" y="655277"/>
                  </a:cubicBezTo>
                  <a:cubicBezTo>
                    <a:pt x="1387967" y="643732"/>
                    <a:pt x="1435931" y="636218"/>
                    <a:pt x="1495871" y="632919"/>
                  </a:cubicBezTo>
                  <a:lnTo>
                    <a:pt x="1495871" y="632919"/>
                  </a:lnTo>
                  <a:close/>
                  <a:moveTo>
                    <a:pt x="695206" y="250578"/>
                  </a:moveTo>
                  <a:cubicBezTo>
                    <a:pt x="695206" y="132680"/>
                    <a:pt x="791134" y="36652"/>
                    <a:pt x="909181" y="36652"/>
                  </a:cubicBezTo>
                  <a:cubicBezTo>
                    <a:pt x="1027228" y="36652"/>
                    <a:pt x="1123034" y="132558"/>
                    <a:pt x="1123034" y="250578"/>
                  </a:cubicBezTo>
                  <a:cubicBezTo>
                    <a:pt x="1123034" y="368597"/>
                    <a:pt x="1027105" y="464503"/>
                    <a:pt x="909181" y="464503"/>
                  </a:cubicBezTo>
                  <a:cubicBezTo>
                    <a:pt x="791256" y="464442"/>
                    <a:pt x="695206" y="368536"/>
                    <a:pt x="695206" y="250578"/>
                  </a:cubicBezTo>
                  <a:lnTo>
                    <a:pt x="695206" y="250578"/>
                  </a:lnTo>
                  <a:close/>
                  <a:moveTo>
                    <a:pt x="909181" y="501155"/>
                  </a:moveTo>
                  <a:cubicBezTo>
                    <a:pt x="1307742" y="523330"/>
                    <a:pt x="1348191" y="658331"/>
                    <a:pt x="1350146" y="862789"/>
                  </a:cubicBezTo>
                  <a:lnTo>
                    <a:pt x="468216" y="862789"/>
                  </a:lnTo>
                  <a:cubicBezTo>
                    <a:pt x="469010" y="780810"/>
                    <a:pt x="476098" y="710011"/>
                    <a:pt x="509887" y="653139"/>
                  </a:cubicBezTo>
                  <a:cubicBezTo>
                    <a:pt x="510986" y="651734"/>
                    <a:pt x="512453" y="650696"/>
                    <a:pt x="513064" y="648985"/>
                  </a:cubicBezTo>
                  <a:cubicBezTo>
                    <a:pt x="513186" y="648558"/>
                    <a:pt x="513125" y="648130"/>
                    <a:pt x="513308" y="647702"/>
                  </a:cubicBezTo>
                  <a:cubicBezTo>
                    <a:pt x="565244" y="565968"/>
                    <a:pt x="675775" y="514106"/>
                    <a:pt x="909303" y="501155"/>
                  </a:cubicBezTo>
                  <a:lnTo>
                    <a:pt x="909303" y="501155"/>
                  </a:lnTo>
                  <a:close/>
                  <a:moveTo>
                    <a:pt x="188435" y="459128"/>
                  </a:moveTo>
                  <a:cubicBezTo>
                    <a:pt x="188435" y="383502"/>
                    <a:pt x="249964" y="322049"/>
                    <a:pt x="325484" y="322049"/>
                  </a:cubicBezTo>
                  <a:cubicBezTo>
                    <a:pt x="401005" y="322049"/>
                    <a:pt x="462533" y="383563"/>
                    <a:pt x="462533" y="459128"/>
                  </a:cubicBezTo>
                  <a:cubicBezTo>
                    <a:pt x="462533" y="534692"/>
                    <a:pt x="401005" y="596206"/>
                    <a:pt x="325484" y="596206"/>
                  </a:cubicBezTo>
                  <a:cubicBezTo>
                    <a:pt x="249964" y="596206"/>
                    <a:pt x="188435" y="534692"/>
                    <a:pt x="188435" y="459128"/>
                  </a:cubicBezTo>
                  <a:close/>
                  <a:moveTo>
                    <a:pt x="325484" y="632919"/>
                  </a:moveTo>
                  <a:cubicBezTo>
                    <a:pt x="384080" y="636218"/>
                    <a:pt x="431250" y="643426"/>
                    <a:pt x="469988" y="654544"/>
                  </a:cubicBezTo>
                  <a:cubicBezTo>
                    <a:pt x="442981" y="711171"/>
                    <a:pt x="433022" y="780444"/>
                    <a:pt x="431800" y="862850"/>
                  </a:cubicBezTo>
                  <a:lnTo>
                    <a:pt x="36538" y="862850"/>
                  </a:lnTo>
                  <a:cubicBezTo>
                    <a:pt x="38677" y="732918"/>
                    <a:pt x="68494" y="647275"/>
                    <a:pt x="325484" y="632919"/>
                  </a:cubicBezTo>
                  <a:lnTo>
                    <a:pt x="325484" y="632919"/>
                  </a:lnTo>
                  <a:close/>
                </a:path>
              </a:pathLst>
            </a:custGeom>
            <a:grpFill/>
            <a:ln w="6099" cap="flat">
              <a:noFill/>
              <a:prstDash val="solid"/>
              <a:miter/>
            </a:ln>
          </p:spPr>
          <p:txBody>
            <a:bodyPr rtlCol="0" anchor="ctr"/>
            <a:lstStyle/>
            <a:p>
              <a:pPr defTabSz="1828800">
                <a:buClr>
                  <a:srgbClr val="000000"/>
                </a:buClr>
              </a:pPr>
              <a:endParaRPr lang="fr-FR" sz="2800" kern="0">
                <a:solidFill>
                  <a:srgbClr val="000000"/>
                </a:solidFill>
                <a:latin typeface="Arial"/>
                <a:cs typeface="Arial"/>
                <a:sym typeface="Arial"/>
              </a:endParaRPr>
            </a:p>
          </p:txBody>
        </p:sp>
        <p:sp>
          <p:nvSpPr>
            <p:cNvPr id="1050" name="Forme libre 1049">
              <a:extLst>
                <a:ext uri="{FF2B5EF4-FFF2-40B4-BE49-F238E27FC236}">
                  <a16:creationId xmlns:a16="http://schemas.microsoft.com/office/drawing/2014/main" id="{72C6AA02-4448-EBA7-21DC-C58D5C1E1BAA}"/>
                </a:ext>
              </a:extLst>
            </p:cNvPr>
            <p:cNvSpPr/>
            <p:nvPr/>
          </p:nvSpPr>
          <p:spPr>
            <a:xfrm>
              <a:off x="4185622" y="1582145"/>
              <a:ext cx="523278" cy="499513"/>
            </a:xfrm>
            <a:custGeom>
              <a:avLst/>
              <a:gdLst>
                <a:gd name="connsiteX0" fmla="*/ 120160 w 523278"/>
                <a:gd name="connsiteY0" fmla="*/ 320155 h 499513"/>
                <a:gd name="connsiteX1" fmla="*/ 93032 w 523278"/>
                <a:gd name="connsiteY1" fmla="*/ 478126 h 499513"/>
                <a:gd name="connsiteX2" fmla="*/ 100364 w 523278"/>
                <a:gd name="connsiteY2" fmla="*/ 496024 h 499513"/>
                <a:gd name="connsiteX3" fmla="*/ 111178 w 523278"/>
                <a:gd name="connsiteY3" fmla="*/ 499506 h 499513"/>
                <a:gd name="connsiteX4" fmla="*/ 119671 w 523278"/>
                <a:gd name="connsiteY4" fmla="*/ 497368 h 499513"/>
                <a:gd name="connsiteX5" fmla="*/ 261609 w 523278"/>
                <a:gd name="connsiteY5" fmla="*/ 422781 h 499513"/>
                <a:gd name="connsiteX6" fmla="*/ 403424 w 523278"/>
                <a:gd name="connsiteY6" fmla="*/ 497368 h 499513"/>
                <a:gd name="connsiteX7" fmla="*/ 422671 w 523278"/>
                <a:gd name="connsiteY7" fmla="*/ 496024 h 499513"/>
                <a:gd name="connsiteX8" fmla="*/ 430003 w 523278"/>
                <a:gd name="connsiteY8" fmla="*/ 478126 h 499513"/>
                <a:gd name="connsiteX9" fmla="*/ 402935 w 523278"/>
                <a:gd name="connsiteY9" fmla="*/ 320155 h 499513"/>
                <a:gd name="connsiteX10" fmla="*/ 517744 w 523278"/>
                <a:gd name="connsiteY10" fmla="*/ 208245 h 499513"/>
                <a:gd name="connsiteX11" fmla="*/ 522387 w 523278"/>
                <a:gd name="connsiteY11" fmla="*/ 189491 h 499513"/>
                <a:gd name="connsiteX12" fmla="*/ 507662 w 523278"/>
                <a:gd name="connsiteY12" fmla="*/ 177029 h 499513"/>
                <a:gd name="connsiteX13" fmla="*/ 348983 w 523278"/>
                <a:gd name="connsiteY13" fmla="*/ 154000 h 499513"/>
                <a:gd name="connsiteX14" fmla="*/ 278045 w 523278"/>
                <a:gd name="connsiteY14" fmla="*/ 10263 h 499513"/>
                <a:gd name="connsiteX15" fmla="*/ 261670 w 523278"/>
                <a:gd name="connsiteY15" fmla="*/ 0 h 499513"/>
                <a:gd name="connsiteX16" fmla="*/ 245295 w 523278"/>
                <a:gd name="connsiteY16" fmla="*/ 10263 h 499513"/>
                <a:gd name="connsiteX17" fmla="*/ 174357 w 523278"/>
                <a:gd name="connsiteY17" fmla="*/ 154000 h 499513"/>
                <a:gd name="connsiteX18" fmla="*/ 15739 w 523278"/>
                <a:gd name="connsiteY18" fmla="*/ 177029 h 499513"/>
                <a:gd name="connsiteX19" fmla="*/ 891 w 523278"/>
                <a:gd name="connsiteY19" fmla="*/ 189491 h 499513"/>
                <a:gd name="connsiteX20" fmla="*/ 5535 w 523278"/>
                <a:gd name="connsiteY20" fmla="*/ 208245 h 499513"/>
                <a:gd name="connsiteX21" fmla="*/ 120221 w 523278"/>
                <a:gd name="connsiteY21" fmla="*/ 320155 h 499513"/>
                <a:gd name="connsiteX22" fmla="*/ 188899 w 523278"/>
                <a:gd name="connsiteY22" fmla="*/ 188819 h 499513"/>
                <a:gd name="connsiteX23" fmla="*/ 202708 w 523278"/>
                <a:gd name="connsiteY23" fmla="*/ 178801 h 499513"/>
                <a:gd name="connsiteX24" fmla="*/ 261487 w 523278"/>
                <a:gd name="connsiteY24" fmla="*/ 59743 h 499513"/>
                <a:gd name="connsiteX25" fmla="*/ 320266 w 523278"/>
                <a:gd name="connsiteY25" fmla="*/ 178801 h 499513"/>
                <a:gd name="connsiteX26" fmla="*/ 334074 w 523278"/>
                <a:gd name="connsiteY26" fmla="*/ 188819 h 499513"/>
                <a:gd name="connsiteX27" fmla="*/ 465563 w 523278"/>
                <a:gd name="connsiteY27" fmla="*/ 207939 h 499513"/>
                <a:gd name="connsiteX28" fmla="*/ 370490 w 523278"/>
                <a:gd name="connsiteY28" fmla="*/ 300669 h 499513"/>
                <a:gd name="connsiteX29" fmla="*/ 365175 w 523278"/>
                <a:gd name="connsiteY29" fmla="*/ 316857 h 499513"/>
                <a:gd name="connsiteX30" fmla="*/ 387599 w 523278"/>
                <a:gd name="connsiteY30" fmla="*/ 447704 h 499513"/>
                <a:gd name="connsiteX31" fmla="*/ 270102 w 523278"/>
                <a:gd name="connsiteY31" fmla="*/ 385946 h 499513"/>
                <a:gd name="connsiteX32" fmla="*/ 253055 w 523278"/>
                <a:gd name="connsiteY32" fmla="*/ 385946 h 499513"/>
                <a:gd name="connsiteX33" fmla="*/ 135497 w 523278"/>
                <a:gd name="connsiteY33" fmla="*/ 447704 h 499513"/>
                <a:gd name="connsiteX34" fmla="*/ 157982 w 523278"/>
                <a:gd name="connsiteY34" fmla="*/ 316857 h 499513"/>
                <a:gd name="connsiteX35" fmla="*/ 152666 w 523278"/>
                <a:gd name="connsiteY35" fmla="*/ 300669 h 499513"/>
                <a:gd name="connsiteX36" fmla="*/ 57593 w 523278"/>
                <a:gd name="connsiteY36" fmla="*/ 207939 h 499513"/>
                <a:gd name="connsiteX37" fmla="*/ 188899 w 523278"/>
                <a:gd name="connsiteY37" fmla="*/ 188819 h 499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23278" h="499513">
                  <a:moveTo>
                    <a:pt x="120160" y="320155"/>
                  </a:moveTo>
                  <a:lnTo>
                    <a:pt x="93032" y="478126"/>
                  </a:lnTo>
                  <a:cubicBezTo>
                    <a:pt x="91871" y="484967"/>
                    <a:pt x="94681" y="491931"/>
                    <a:pt x="100364" y="496024"/>
                  </a:cubicBezTo>
                  <a:cubicBezTo>
                    <a:pt x="103602" y="498345"/>
                    <a:pt x="107329" y="499506"/>
                    <a:pt x="111178" y="499506"/>
                  </a:cubicBezTo>
                  <a:cubicBezTo>
                    <a:pt x="114111" y="499506"/>
                    <a:pt x="117044" y="498773"/>
                    <a:pt x="119671" y="497368"/>
                  </a:cubicBezTo>
                  <a:lnTo>
                    <a:pt x="261609" y="422781"/>
                  </a:lnTo>
                  <a:lnTo>
                    <a:pt x="403424" y="497368"/>
                  </a:lnTo>
                  <a:cubicBezTo>
                    <a:pt x="409595" y="500667"/>
                    <a:pt x="417110" y="500117"/>
                    <a:pt x="422671" y="496024"/>
                  </a:cubicBezTo>
                  <a:cubicBezTo>
                    <a:pt x="428353" y="491931"/>
                    <a:pt x="431103" y="485028"/>
                    <a:pt x="430003" y="478126"/>
                  </a:cubicBezTo>
                  <a:lnTo>
                    <a:pt x="402935" y="320155"/>
                  </a:lnTo>
                  <a:lnTo>
                    <a:pt x="517744" y="208245"/>
                  </a:lnTo>
                  <a:cubicBezTo>
                    <a:pt x="522754" y="203358"/>
                    <a:pt x="524526" y="196088"/>
                    <a:pt x="522387" y="189491"/>
                  </a:cubicBezTo>
                  <a:cubicBezTo>
                    <a:pt x="520249" y="182832"/>
                    <a:pt x="514444" y="178007"/>
                    <a:pt x="507662" y="177029"/>
                  </a:cubicBezTo>
                  <a:lnTo>
                    <a:pt x="348983" y="154000"/>
                  </a:lnTo>
                  <a:lnTo>
                    <a:pt x="278045" y="10263"/>
                  </a:lnTo>
                  <a:cubicBezTo>
                    <a:pt x="274990" y="3971"/>
                    <a:pt x="268574" y="0"/>
                    <a:pt x="261670" y="0"/>
                  </a:cubicBezTo>
                  <a:cubicBezTo>
                    <a:pt x="254765" y="0"/>
                    <a:pt x="248350" y="3910"/>
                    <a:pt x="245295" y="10263"/>
                  </a:cubicBezTo>
                  <a:lnTo>
                    <a:pt x="174357" y="154000"/>
                  </a:lnTo>
                  <a:lnTo>
                    <a:pt x="15739" y="177029"/>
                  </a:lnTo>
                  <a:cubicBezTo>
                    <a:pt x="8896" y="178007"/>
                    <a:pt x="3091" y="182832"/>
                    <a:pt x="891" y="189491"/>
                  </a:cubicBezTo>
                  <a:cubicBezTo>
                    <a:pt x="-1247" y="196149"/>
                    <a:pt x="525" y="203358"/>
                    <a:pt x="5535" y="208245"/>
                  </a:cubicBezTo>
                  <a:lnTo>
                    <a:pt x="120221" y="320155"/>
                  </a:lnTo>
                  <a:close/>
                  <a:moveTo>
                    <a:pt x="188899" y="188819"/>
                  </a:moveTo>
                  <a:cubicBezTo>
                    <a:pt x="194825" y="187964"/>
                    <a:pt x="200080" y="184176"/>
                    <a:pt x="202708" y="178801"/>
                  </a:cubicBezTo>
                  <a:lnTo>
                    <a:pt x="261487" y="59743"/>
                  </a:lnTo>
                  <a:lnTo>
                    <a:pt x="320266" y="178801"/>
                  </a:lnTo>
                  <a:cubicBezTo>
                    <a:pt x="322893" y="184176"/>
                    <a:pt x="328148" y="187964"/>
                    <a:pt x="334074" y="188819"/>
                  </a:cubicBezTo>
                  <a:lnTo>
                    <a:pt x="465563" y="207939"/>
                  </a:lnTo>
                  <a:lnTo>
                    <a:pt x="370490" y="300669"/>
                  </a:lnTo>
                  <a:cubicBezTo>
                    <a:pt x="366213" y="304884"/>
                    <a:pt x="364197" y="310931"/>
                    <a:pt x="365175" y="316857"/>
                  </a:cubicBezTo>
                  <a:lnTo>
                    <a:pt x="387599" y="447704"/>
                  </a:lnTo>
                  <a:lnTo>
                    <a:pt x="270102" y="385946"/>
                  </a:lnTo>
                  <a:cubicBezTo>
                    <a:pt x="264725" y="383136"/>
                    <a:pt x="258370" y="383136"/>
                    <a:pt x="253055" y="385946"/>
                  </a:cubicBezTo>
                  <a:lnTo>
                    <a:pt x="135497" y="447704"/>
                  </a:lnTo>
                  <a:lnTo>
                    <a:pt x="157982" y="316857"/>
                  </a:lnTo>
                  <a:cubicBezTo>
                    <a:pt x="158959" y="310931"/>
                    <a:pt x="157065" y="304823"/>
                    <a:pt x="152666" y="300669"/>
                  </a:cubicBezTo>
                  <a:lnTo>
                    <a:pt x="57593" y="207939"/>
                  </a:lnTo>
                  <a:lnTo>
                    <a:pt x="188899" y="188819"/>
                  </a:lnTo>
                  <a:close/>
                </a:path>
              </a:pathLst>
            </a:custGeom>
            <a:solidFill>
              <a:schemeClr val="accent3"/>
            </a:solidFill>
            <a:ln w="6099" cap="flat">
              <a:noFill/>
              <a:prstDash val="solid"/>
              <a:miter/>
            </a:ln>
          </p:spPr>
          <p:txBody>
            <a:bodyPr rtlCol="0" anchor="ctr"/>
            <a:lstStyle/>
            <a:p>
              <a:pPr defTabSz="1828800">
                <a:buClr>
                  <a:srgbClr val="000000"/>
                </a:buClr>
              </a:pPr>
              <a:endParaRPr lang="fr-FR" sz="2800" kern="0">
                <a:solidFill>
                  <a:srgbClr val="000000"/>
                </a:solidFill>
                <a:latin typeface="Arial"/>
                <a:cs typeface="Arial"/>
                <a:sym typeface="Arial"/>
              </a:endParaRPr>
            </a:p>
          </p:txBody>
        </p:sp>
        <p:sp>
          <p:nvSpPr>
            <p:cNvPr id="1051" name="Forme libre 1050">
              <a:extLst>
                <a:ext uri="{FF2B5EF4-FFF2-40B4-BE49-F238E27FC236}">
                  <a16:creationId xmlns:a16="http://schemas.microsoft.com/office/drawing/2014/main" id="{CF960C55-C9E9-3232-C2F9-C9A91520418C}"/>
                </a:ext>
              </a:extLst>
            </p:cNvPr>
            <p:cNvSpPr/>
            <p:nvPr/>
          </p:nvSpPr>
          <p:spPr>
            <a:xfrm>
              <a:off x="3788711" y="1867496"/>
              <a:ext cx="317246" cy="302538"/>
            </a:xfrm>
            <a:custGeom>
              <a:avLst/>
              <a:gdLst>
                <a:gd name="connsiteX0" fmla="*/ 68713 w 317246"/>
                <a:gd name="connsiteY0" fmla="*/ 194118 h 302538"/>
                <a:gd name="connsiteX1" fmla="*/ 53744 w 317246"/>
                <a:gd name="connsiteY1" fmla="*/ 281106 h 302538"/>
                <a:gd name="connsiteX2" fmla="*/ 61076 w 317246"/>
                <a:gd name="connsiteY2" fmla="*/ 299004 h 302538"/>
                <a:gd name="connsiteX3" fmla="*/ 80322 w 317246"/>
                <a:gd name="connsiteY3" fmla="*/ 300348 h 302538"/>
                <a:gd name="connsiteX4" fmla="*/ 158532 w 317246"/>
                <a:gd name="connsiteY4" fmla="*/ 259359 h 302538"/>
                <a:gd name="connsiteX5" fmla="*/ 236741 w 317246"/>
                <a:gd name="connsiteY5" fmla="*/ 300348 h 302538"/>
                <a:gd name="connsiteX6" fmla="*/ 245234 w 317246"/>
                <a:gd name="connsiteY6" fmla="*/ 302486 h 302538"/>
                <a:gd name="connsiteX7" fmla="*/ 256049 w 317246"/>
                <a:gd name="connsiteY7" fmla="*/ 299004 h 302538"/>
                <a:gd name="connsiteX8" fmla="*/ 263381 w 317246"/>
                <a:gd name="connsiteY8" fmla="*/ 281106 h 302538"/>
                <a:gd name="connsiteX9" fmla="*/ 248472 w 317246"/>
                <a:gd name="connsiteY9" fmla="*/ 194118 h 302538"/>
                <a:gd name="connsiteX10" fmla="*/ 311711 w 317246"/>
                <a:gd name="connsiteY10" fmla="*/ 132482 h 302538"/>
                <a:gd name="connsiteX11" fmla="*/ 316355 w 317246"/>
                <a:gd name="connsiteY11" fmla="*/ 113728 h 302538"/>
                <a:gd name="connsiteX12" fmla="*/ 301508 w 317246"/>
                <a:gd name="connsiteY12" fmla="*/ 101266 h 302538"/>
                <a:gd name="connsiteX13" fmla="*/ 214133 w 317246"/>
                <a:gd name="connsiteY13" fmla="*/ 88499 h 302538"/>
                <a:gd name="connsiteX14" fmla="*/ 175029 w 317246"/>
                <a:gd name="connsiteY14" fmla="*/ 9392 h 302538"/>
                <a:gd name="connsiteX15" fmla="*/ 142157 w 317246"/>
                <a:gd name="connsiteY15" fmla="*/ 9392 h 302538"/>
                <a:gd name="connsiteX16" fmla="*/ 103113 w 317246"/>
                <a:gd name="connsiteY16" fmla="*/ 88499 h 302538"/>
                <a:gd name="connsiteX17" fmla="*/ 15739 w 317246"/>
                <a:gd name="connsiteY17" fmla="*/ 101266 h 302538"/>
                <a:gd name="connsiteX18" fmla="*/ 891 w 317246"/>
                <a:gd name="connsiteY18" fmla="*/ 113728 h 302538"/>
                <a:gd name="connsiteX19" fmla="*/ 5535 w 317246"/>
                <a:gd name="connsiteY19" fmla="*/ 132482 h 302538"/>
                <a:gd name="connsiteX20" fmla="*/ 68591 w 317246"/>
                <a:gd name="connsiteY20" fmla="*/ 194118 h 302538"/>
                <a:gd name="connsiteX21" fmla="*/ 117838 w 317246"/>
                <a:gd name="connsiteY21" fmla="*/ 123441 h 302538"/>
                <a:gd name="connsiteX22" fmla="*/ 131647 w 317246"/>
                <a:gd name="connsiteY22" fmla="*/ 113423 h 302538"/>
                <a:gd name="connsiteX23" fmla="*/ 158471 w 317246"/>
                <a:gd name="connsiteY23" fmla="*/ 58933 h 302538"/>
                <a:gd name="connsiteX24" fmla="*/ 185416 w 317246"/>
                <a:gd name="connsiteY24" fmla="*/ 113423 h 302538"/>
                <a:gd name="connsiteX25" fmla="*/ 199225 w 317246"/>
                <a:gd name="connsiteY25" fmla="*/ 123441 h 302538"/>
                <a:gd name="connsiteX26" fmla="*/ 259348 w 317246"/>
                <a:gd name="connsiteY26" fmla="*/ 132176 h 302538"/>
                <a:gd name="connsiteX27" fmla="*/ 215844 w 317246"/>
                <a:gd name="connsiteY27" fmla="*/ 174571 h 302538"/>
                <a:gd name="connsiteX28" fmla="*/ 210528 w 317246"/>
                <a:gd name="connsiteY28" fmla="*/ 190758 h 302538"/>
                <a:gd name="connsiteX29" fmla="*/ 220793 w 317246"/>
                <a:gd name="connsiteY29" fmla="*/ 250684 h 302538"/>
                <a:gd name="connsiteX30" fmla="*/ 166964 w 317246"/>
                <a:gd name="connsiteY30" fmla="*/ 222401 h 302538"/>
                <a:gd name="connsiteX31" fmla="*/ 158471 w 317246"/>
                <a:gd name="connsiteY31" fmla="*/ 220263 h 302538"/>
                <a:gd name="connsiteX32" fmla="*/ 149978 w 317246"/>
                <a:gd name="connsiteY32" fmla="*/ 222401 h 302538"/>
                <a:gd name="connsiteX33" fmla="*/ 96209 w 317246"/>
                <a:gd name="connsiteY33" fmla="*/ 250684 h 302538"/>
                <a:gd name="connsiteX34" fmla="*/ 106474 w 317246"/>
                <a:gd name="connsiteY34" fmla="*/ 190758 h 302538"/>
                <a:gd name="connsiteX35" fmla="*/ 101158 w 317246"/>
                <a:gd name="connsiteY35" fmla="*/ 174571 h 302538"/>
                <a:gd name="connsiteX36" fmla="*/ 57654 w 317246"/>
                <a:gd name="connsiteY36" fmla="*/ 132176 h 302538"/>
                <a:gd name="connsiteX37" fmla="*/ 117961 w 317246"/>
                <a:gd name="connsiteY37" fmla="*/ 123441 h 30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17246" h="302538">
                  <a:moveTo>
                    <a:pt x="68713" y="194118"/>
                  </a:moveTo>
                  <a:lnTo>
                    <a:pt x="53744" y="281106"/>
                  </a:lnTo>
                  <a:cubicBezTo>
                    <a:pt x="52583" y="287947"/>
                    <a:pt x="55393" y="294911"/>
                    <a:pt x="61076" y="299004"/>
                  </a:cubicBezTo>
                  <a:cubicBezTo>
                    <a:pt x="66758" y="303158"/>
                    <a:pt x="74274" y="303708"/>
                    <a:pt x="80322" y="300348"/>
                  </a:cubicBezTo>
                  <a:lnTo>
                    <a:pt x="158532" y="259359"/>
                  </a:lnTo>
                  <a:lnTo>
                    <a:pt x="236741" y="300348"/>
                  </a:lnTo>
                  <a:cubicBezTo>
                    <a:pt x="239368" y="301753"/>
                    <a:pt x="242301" y="302486"/>
                    <a:pt x="245234" y="302486"/>
                  </a:cubicBezTo>
                  <a:cubicBezTo>
                    <a:pt x="249022" y="302486"/>
                    <a:pt x="252810" y="301325"/>
                    <a:pt x="256049" y="299004"/>
                  </a:cubicBezTo>
                  <a:cubicBezTo>
                    <a:pt x="261731" y="294911"/>
                    <a:pt x="264480" y="288008"/>
                    <a:pt x="263381" y="281106"/>
                  </a:cubicBezTo>
                  <a:lnTo>
                    <a:pt x="248472" y="194118"/>
                  </a:lnTo>
                  <a:lnTo>
                    <a:pt x="311711" y="132482"/>
                  </a:lnTo>
                  <a:cubicBezTo>
                    <a:pt x="316722" y="127595"/>
                    <a:pt x="318494" y="120325"/>
                    <a:pt x="316355" y="113728"/>
                  </a:cubicBezTo>
                  <a:cubicBezTo>
                    <a:pt x="314217" y="107070"/>
                    <a:pt x="308473" y="102244"/>
                    <a:pt x="301508" y="101266"/>
                  </a:cubicBezTo>
                  <a:lnTo>
                    <a:pt x="214133" y="88499"/>
                  </a:lnTo>
                  <a:lnTo>
                    <a:pt x="175029" y="9392"/>
                  </a:lnTo>
                  <a:cubicBezTo>
                    <a:pt x="168858" y="-3131"/>
                    <a:pt x="148328" y="-3131"/>
                    <a:pt x="142157" y="9392"/>
                  </a:cubicBezTo>
                  <a:lnTo>
                    <a:pt x="103113" y="88499"/>
                  </a:lnTo>
                  <a:lnTo>
                    <a:pt x="15739" y="101266"/>
                  </a:lnTo>
                  <a:cubicBezTo>
                    <a:pt x="8896" y="102244"/>
                    <a:pt x="3091" y="107070"/>
                    <a:pt x="891" y="113728"/>
                  </a:cubicBezTo>
                  <a:cubicBezTo>
                    <a:pt x="-1247" y="120387"/>
                    <a:pt x="525" y="127595"/>
                    <a:pt x="5535" y="132482"/>
                  </a:cubicBezTo>
                  <a:lnTo>
                    <a:pt x="68591" y="194118"/>
                  </a:lnTo>
                  <a:close/>
                  <a:moveTo>
                    <a:pt x="117838" y="123441"/>
                  </a:moveTo>
                  <a:cubicBezTo>
                    <a:pt x="123765" y="122586"/>
                    <a:pt x="129020" y="118798"/>
                    <a:pt x="131647" y="113423"/>
                  </a:cubicBezTo>
                  <a:lnTo>
                    <a:pt x="158471" y="58933"/>
                  </a:lnTo>
                  <a:lnTo>
                    <a:pt x="185416" y="113423"/>
                  </a:lnTo>
                  <a:cubicBezTo>
                    <a:pt x="188043" y="118798"/>
                    <a:pt x="193237" y="122586"/>
                    <a:pt x="199225" y="123441"/>
                  </a:cubicBezTo>
                  <a:lnTo>
                    <a:pt x="259348" y="132176"/>
                  </a:lnTo>
                  <a:lnTo>
                    <a:pt x="215844" y="174571"/>
                  </a:lnTo>
                  <a:cubicBezTo>
                    <a:pt x="211567" y="178786"/>
                    <a:pt x="209551" y="184833"/>
                    <a:pt x="210528" y="190758"/>
                  </a:cubicBezTo>
                  <a:lnTo>
                    <a:pt x="220793" y="250684"/>
                  </a:lnTo>
                  <a:lnTo>
                    <a:pt x="166964" y="222401"/>
                  </a:lnTo>
                  <a:cubicBezTo>
                    <a:pt x="164336" y="220996"/>
                    <a:pt x="161403" y="220263"/>
                    <a:pt x="158471" y="220263"/>
                  </a:cubicBezTo>
                  <a:cubicBezTo>
                    <a:pt x="155538" y="220263"/>
                    <a:pt x="152605" y="220996"/>
                    <a:pt x="149978" y="222401"/>
                  </a:cubicBezTo>
                  <a:lnTo>
                    <a:pt x="96209" y="250684"/>
                  </a:lnTo>
                  <a:lnTo>
                    <a:pt x="106474" y="190758"/>
                  </a:lnTo>
                  <a:cubicBezTo>
                    <a:pt x="107451" y="184833"/>
                    <a:pt x="105557" y="178724"/>
                    <a:pt x="101158" y="174571"/>
                  </a:cubicBezTo>
                  <a:lnTo>
                    <a:pt x="57654" y="132176"/>
                  </a:lnTo>
                  <a:lnTo>
                    <a:pt x="117961" y="123441"/>
                  </a:lnTo>
                  <a:close/>
                </a:path>
              </a:pathLst>
            </a:custGeom>
            <a:solidFill>
              <a:schemeClr val="accent3"/>
            </a:solidFill>
            <a:ln w="6099" cap="flat">
              <a:noFill/>
              <a:prstDash val="solid"/>
              <a:miter/>
            </a:ln>
          </p:spPr>
          <p:txBody>
            <a:bodyPr rtlCol="0" anchor="ctr"/>
            <a:lstStyle/>
            <a:p>
              <a:pPr defTabSz="1828800">
                <a:buClr>
                  <a:srgbClr val="000000"/>
                </a:buClr>
              </a:pPr>
              <a:endParaRPr lang="fr-FR" sz="2800" kern="0">
                <a:solidFill>
                  <a:srgbClr val="000000"/>
                </a:solidFill>
                <a:latin typeface="Arial"/>
                <a:cs typeface="Arial"/>
                <a:sym typeface="Arial"/>
              </a:endParaRPr>
            </a:p>
          </p:txBody>
        </p:sp>
        <p:sp>
          <p:nvSpPr>
            <p:cNvPr id="1052" name="Forme libre 1051">
              <a:extLst>
                <a:ext uri="{FF2B5EF4-FFF2-40B4-BE49-F238E27FC236}">
                  <a16:creationId xmlns:a16="http://schemas.microsoft.com/office/drawing/2014/main" id="{9A6056AB-8749-C5B8-43E7-6DE3D5A33216}"/>
                </a:ext>
              </a:extLst>
            </p:cNvPr>
            <p:cNvSpPr/>
            <p:nvPr/>
          </p:nvSpPr>
          <p:spPr>
            <a:xfrm>
              <a:off x="4788688" y="1867496"/>
              <a:ext cx="317063" cy="302504"/>
            </a:xfrm>
            <a:custGeom>
              <a:avLst/>
              <a:gdLst>
                <a:gd name="connsiteX0" fmla="*/ 68591 w 317063"/>
                <a:gd name="connsiteY0" fmla="*/ 194118 h 302504"/>
                <a:gd name="connsiteX1" fmla="*/ 53621 w 317063"/>
                <a:gd name="connsiteY1" fmla="*/ 281106 h 302504"/>
                <a:gd name="connsiteX2" fmla="*/ 60954 w 317063"/>
                <a:gd name="connsiteY2" fmla="*/ 299004 h 302504"/>
                <a:gd name="connsiteX3" fmla="*/ 80200 w 317063"/>
                <a:gd name="connsiteY3" fmla="*/ 300409 h 302504"/>
                <a:gd name="connsiteX4" fmla="*/ 158410 w 317063"/>
                <a:gd name="connsiteY4" fmla="*/ 259420 h 302504"/>
                <a:gd name="connsiteX5" fmla="*/ 236619 w 317063"/>
                <a:gd name="connsiteY5" fmla="*/ 300409 h 302504"/>
                <a:gd name="connsiteX6" fmla="*/ 245111 w 317063"/>
                <a:gd name="connsiteY6" fmla="*/ 302486 h 302504"/>
                <a:gd name="connsiteX7" fmla="*/ 255926 w 317063"/>
                <a:gd name="connsiteY7" fmla="*/ 299004 h 302504"/>
                <a:gd name="connsiteX8" fmla="*/ 263258 w 317063"/>
                <a:gd name="connsiteY8" fmla="*/ 281106 h 302504"/>
                <a:gd name="connsiteX9" fmla="*/ 248289 w 317063"/>
                <a:gd name="connsiteY9" fmla="*/ 194118 h 302504"/>
                <a:gd name="connsiteX10" fmla="*/ 311528 w 317063"/>
                <a:gd name="connsiteY10" fmla="*/ 132543 h 302504"/>
                <a:gd name="connsiteX11" fmla="*/ 316172 w 317063"/>
                <a:gd name="connsiteY11" fmla="*/ 113728 h 302504"/>
                <a:gd name="connsiteX12" fmla="*/ 301446 w 317063"/>
                <a:gd name="connsiteY12" fmla="*/ 101266 h 302504"/>
                <a:gd name="connsiteX13" fmla="*/ 214011 w 317063"/>
                <a:gd name="connsiteY13" fmla="*/ 88499 h 302504"/>
                <a:gd name="connsiteX14" fmla="*/ 174968 w 317063"/>
                <a:gd name="connsiteY14" fmla="*/ 9392 h 302504"/>
                <a:gd name="connsiteX15" fmla="*/ 142095 w 317063"/>
                <a:gd name="connsiteY15" fmla="*/ 9392 h 302504"/>
                <a:gd name="connsiteX16" fmla="*/ 103052 w 317063"/>
                <a:gd name="connsiteY16" fmla="*/ 88499 h 302504"/>
                <a:gd name="connsiteX17" fmla="*/ 15617 w 317063"/>
                <a:gd name="connsiteY17" fmla="*/ 101266 h 302504"/>
                <a:gd name="connsiteX18" fmla="*/ 891 w 317063"/>
                <a:gd name="connsiteY18" fmla="*/ 113728 h 302504"/>
                <a:gd name="connsiteX19" fmla="*/ 5535 w 317063"/>
                <a:gd name="connsiteY19" fmla="*/ 132543 h 302504"/>
                <a:gd name="connsiteX20" fmla="*/ 68591 w 317063"/>
                <a:gd name="connsiteY20" fmla="*/ 194118 h 302504"/>
                <a:gd name="connsiteX21" fmla="*/ 117716 w 317063"/>
                <a:gd name="connsiteY21" fmla="*/ 123441 h 302504"/>
                <a:gd name="connsiteX22" fmla="*/ 131525 w 317063"/>
                <a:gd name="connsiteY22" fmla="*/ 113423 h 302504"/>
                <a:gd name="connsiteX23" fmla="*/ 158348 w 317063"/>
                <a:gd name="connsiteY23" fmla="*/ 58933 h 302504"/>
                <a:gd name="connsiteX24" fmla="*/ 185172 w 317063"/>
                <a:gd name="connsiteY24" fmla="*/ 113423 h 302504"/>
                <a:gd name="connsiteX25" fmla="*/ 198980 w 317063"/>
                <a:gd name="connsiteY25" fmla="*/ 123441 h 302504"/>
                <a:gd name="connsiteX26" fmla="*/ 259104 w 317063"/>
                <a:gd name="connsiteY26" fmla="*/ 132176 h 302504"/>
                <a:gd name="connsiteX27" fmla="*/ 215600 w 317063"/>
                <a:gd name="connsiteY27" fmla="*/ 174631 h 302504"/>
                <a:gd name="connsiteX28" fmla="*/ 210284 w 317063"/>
                <a:gd name="connsiteY28" fmla="*/ 190881 h 302504"/>
                <a:gd name="connsiteX29" fmla="*/ 220610 w 317063"/>
                <a:gd name="connsiteY29" fmla="*/ 250807 h 302504"/>
                <a:gd name="connsiteX30" fmla="*/ 166780 w 317063"/>
                <a:gd name="connsiteY30" fmla="*/ 222524 h 302504"/>
                <a:gd name="connsiteX31" fmla="*/ 158287 w 317063"/>
                <a:gd name="connsiteY31" fmla="*/ 220446 h 302504"/>
                <a:gd name="connsiteX32" fmla="*/ 149794 w 317063"/>
                <a:gd name="connsiteY32" fmla="*/ 222524 h 302504"/>
                <a:gd name="connsiteX33" fmla="*/ 95964 w 317063"/>
                <a:gd name="connsiteY33" fmla="*/ 250807 h 302504"/>
                <a:gd name="connsiteX34" fmla="*/ 106290 w 317063"/>
                <a:gd name="connsiteY34" fmla="*/ 190881 h 302504"/>
                <a:gd name="connsiteX35" fmla="*/ 100975 w 317063"/>
                <a:gd name="connsiteY35" fmla="*/ 174631 h 302504"/>
                <a:gd name="connsiteX36" fmla="*/ 57471 w 317063"/>
                <a:gd name="connsiteY36" fmla="*/ 132237 h 302504"/>
                <a:gd name="connsiteX37" fmla="*/ 117777 w 317063"/>
                <a:gd name="connsiteY37" fmla="*/ 123441 h 302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17063" h="302504">
                  <a:moveTo>
                    <a:pt x="68591" y="194118"/>
                  </a:moveTo>
                  <a:lnTo>
                    <a:pt x="53621" y="281106"/>
                  </a:lnTo>
                  <a:cubicBezTo>
                    <a:pt x="52460" y="287947"/>
                    <a:pt x="55271" y="294911"/>
                    <a:pt x="60954" y="299004"/>
                  </a:cubicBezTo>
                  <a:cubicBezTo>
                    <a:pt x="66636" y="303097"/>
                    <a:pt x="74029" y="303647"/>
                    <a:pt x="80200" y="300409"/>
                  </a:cubicBezTo>
                  <a:lnTo>
                    <a:pt x="158410" y="259420"/>
                  </a:lnTo>
                  <a:lnTo>
                    <a:pt x="236619" y="300409"/>
                  </a:lnTo>
                  <a:cubicBezTo>
                    <a:pt x="239246" y="301753"/>
                    <a:pt x="242179" y="302486"/>
                    <a:pt x="245111" y="302486"/>
                  </a:cubicBezTo>
                  <a:cubicBezTo>
                    <a:pt x="248900" y="302486"/>
                    <a:pt x="252688" y="301325"/>
                    <a:pt x="255926" y="299004"/>
                  </a:cubicBezTo>
                  <a:cubicBezTo>
                    <a:pt x="261609" y="294911"/>
                    <a:pt x="264358" y="288008"/>
                    <a:pt x="263258" y="281106"/>
                  </a:cubicBezTo>
                  <a:lnTo>
                    <a:pt x="248289" y="194118"/>
                  </a:lnTo>
                  <a:lnTo>
                    <a:pt x="311528" y="132543"/>
                  </a:lnTo>
                  <a:cubicBezTo>
                    <a:pt x="316538" y="127656"/>
                    <a:pt x="318310" y="120387"/>
                    <a:pt x="316172" y="113728"/>
                  </a:cubicBezTo>
                  <a:cubicBezTo>
                    <a:pt x="314033" y="107070"/>
                    <a:pt x="308290" y="102244"/>
                    <a:pt x="301446" y="101266"/>
                  </a:cubicBezTo>
                  <a:lnTo>
                    <a:pt x="214011" y="88499"/>
                  </a:lnTo>
                  <a:lnTo>
                    <a:pt x="174968" y="9392"/>
                  </a:lnTo>
                  <a:cubicBezTo>
                    <a:pt x="168797" y="-3131"/>
                    <a:pt x="148267" y="-3131"/>
                    <a:pt x="142095" y="9392"/>
                  </a:cubicBezTo>
                  <a:lnTo>
                    <a:pt x="103052" y="88499"/>
                  </a:lnTo>
                  <a:lnTo>
                    <a:pt x="15617" y="101266"/>
                  </a:lnTo>
                  <a:cubicBezTo>
                    <a:pt x="8773" y="102244"/>
                    <a:pt x="2969" y="107070"/>
                    <a:pt x="891" y="113728"/>
                  </a:cubicBezTo>
                  <a:cubicBezTo>
                    <a:pt x="-1247" y="120387"/>
                    <a:pt x="525" y="127717"/>
                    <a:pt x="5535" y="132543"/>
                  </a:cubicBezTo>
                  <a:lnTo>
                    <a:pt x="68591" y="194118"/>
                  </a:lnTo>
                  <a:close/>
                  <a:moveTo>
                    <a:pt x="117716" y="123441"/>
                  </a:moveTo>
                  <a:cubicBezTo>
                    <a:pt x="123643" y="122586"/>
                    <a:pt x="128898" y="118798"/>
                    <a:pt x="131525" y="113423"/>
                  </a:cubicBezTo>
                  <a:lnTo>
                    <a:pt x="158348" y="58933"/>
                  </a:lnTo>
                  <a:lnTo>
                    <a:pt x="185172" y="113423"/>
                  </a:lnTo>
                  <a:cubicBezTo>
                    <a:pt x="187799" y="118798"/>
                    <a:pt x="193054" y="122586"/>
                    <a:pt x="198980" y="123441"/>
                  </a:cubicBezTo>
                  <a:lnTo>
                    <a:pt x="259104" y="132176"/>
                  </a:lnTo>
                  <a:lnTo>
                    <a:pt x="215600" y="174631"/>
                  </a:lnTo>
                  <a:cubicBezTo>
                    <a:pt x="211323" y="178846"/>
                    <a:pt x="209306" y="184955"/>
                    <a:pt x="210284" y="190881"/>
                  </a:cubicBezTo>
                  <a:lnTo>
                    <a:pt x="220610" y="250807"/>
                  </a:lnTo>
                  <a:lnTo>
                    <a:pt x="166780" y="222524"/>
                  </a:lnTo>
                  <a:cubicBezTo>
                    <a:pt x="164153" y="221180"/>
                    <a:pt x="161220" y="220446"/>
                    <a:pt x="158287" y="220446"/>
                  </a:cubicBezTo>
                  <a:cubicBezTo>
                    <a:pt x="155354" y="220446"/>
                    <a:pt x="152422" y="221180"/>
                    <a:pt x="149794" y="222524"/>
                  </a:cubicBezTo>
                  <a:lnTo>
                    <a:pt x="95964" y="250807"/>
                  </a:lnTo>
                  <a:lnTo>
                    <a:pt x="106290" y="190881"/>
                  </a:lnTo>
                  <a:cubicBezTo>
                    <a:pt x="107268" y="184955"/>
                    <a:pt x="105374" y="178846"/>
                    <a:pt x="100975" y="174631"/>
                  </a:cubicBezTo>
                  <a:lnTo>
                    <a:pt x="57471" y="132237"/>
                  </a:lnTo>
                  <a:lnTo>
                    <a:pt x="117777" y="123441"/>
                  </a:lnTo>
                  <a:close/>
                </a:path>
              </a:pathLst>
            </a:custGeom>
            <a:solidFill>
              <a:schemeClr val="accent3"/>
            </a:solidFill>
            <a:ln w="6099" cap="flat">
              <a:noFill/>
              <a:prstDash val="solid"/>
              <a:miter/>
            </a:ln>
          </p:spPr>
          <p:txBody>
            <a:bodyPr rtlCol="0" anchor="ctr"/>
            <a:lstStyle/>
            <a:p>
              <a:pPr defTabSz="1828800">
                <a:buClr>
                  <a:srgbClr val="000000"/>
                </a:buClr>
              </a:pPr>
              <a:endParaRPr lang="fr-FR" sz="2800" kern="0">
                <a:solidFill>
                  <a:srgbClr val="000000"/>
                </a:solidFill>
                <a:latin typeface="Arial"/>
                <a:cs typeface="Arial"/>
                <a:sym typeface="Arial"/>
              </a:endParaRPr>
            </a:p>
          </p:txBody>
        </p:sp>
      </p:grpSp>
      <p:grpSp>
        <p:nvGrpSpPr>
          <p:cNvPr id="1057" name="Groupe 1056">
            <a:extLst>
              <a:ext uri="{FF2B5EF4-FFF2-40B4-BE49-F238E27FC236}">
                <a16:creationId xmlns:a16="http://schemas.microsoft.com/office/drawing/2014/main" id="{86C77A5E-055E-BD52-1643-7A2309F30BB4}"/>
              </a:ext>
            </a:extLst>
          </p:cNvPr>
          <p:cNvGrpSpPr/>
          <p:nvPr/>
        </p:nvGrpSpPr>
        <p:grpSpPr>
          <a:xfrm>
            <a:off x="8065673" y="5219701"/>
            <a:ext cx="942346" cy="1053118"/>
            <a:chOff x="4032836" y="2609850"/>
            <a:chExt cx="471173" cy="526559"/>
          </a:xfrm>
        </p:grpSpPr>
        <p:grpSp>
          <p:nvGrpSpPr>
            <p:cNvPr id="1039" name="Groupe 1038">
              <a:extLst>
                <a:ext uri="{FF2B5EF4-FFF2-40B4-BE49-F238E27FC236}">
                  <a16:creationId xmlns:a16="http://schemas.microsoft.com/office/drawing/2014/main" id="{87727827-0511-D8F1-9D31-258DC207EA33}"/>
                </a:ext>
              </a:extLst>
            </p:cNvPr>
            <p:cNvGrpSpPr/>
            <p:nvPr/>
          </p:nvGrpSpPr>
          <p:grpSpPr>
            <a:xfrm>
              <a:off x="4032836" y="2721155"/>
              <a:ext cx="471173" cy="415254"/>
              <a:chOff x="3997402" y="2705763"/>
              <a:chExt cx="518290" cy="456780"/>
            </a:xfrm>
          </p:grpSpPr>
          <p:sp>
            <p:nvSpPr>
              <p:cNvPr id="1029" name="Forme libre 1028">
                <a:extLst>
                  <a:ext uri="{FF2B5EF4-FFF2-40B4-BE49-F238E27FC236}">
                    <a16:creationId xmlns:a16="http://schemas.microsoft.com/office/drawing/2014/main" id="{ED466034-2A83-AB2D-A86A-27CA4C1FBA9B}"/>
                  </a:ext>
                </a:extLst>
              </p:cNvPr>
              <p:cNvSpPr/>
              <p:nvPr/>
            </p:nvSpPr>
            <p:spPr>
              <a:xfrm>
                <a:off x="4235972" y="2705763"/>
                <a:ext cx="42169" cy="42159"/>
              </a:xfrm>
              <a:custGeom>
                <a:avLst/>
                <a:gdLst>
                  <a:gd name="connsiteX0" fmla="*/ 0 w 42169"/>
                  <a:gd name="connsiteY0" fmla="*/ 21080 h 42159"/>
                  <a:gd name="connsiteX1" fmla="*/ 21085 w 42169"/>
                  <a:gd name="connsiteY1" fmla="*/ 42160 h 42159"/>
                  <a:gd name="connsiteX2" fmla="*/ 42169 w 42169"/>
                  <a:gd name="connsiteY2" fmla="*/ 21080 h 42159"/>
                  <a:gd name="connsiteX3" fmla="*/ 21085 w 42169"/>
                  <a:gd name="connsiteY3" fmla="*/ 0 h 42159"/>
                  <a:gd name="connsiteX4" fmla="*/ 0 w 42169"/>
                  <a:gd name="connsiteY4" fmla="*/ 21080 h 4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69" h="42159">
                    <a:moveTo>
                      <a:pt x="0" y="21080"/>
                    </a:moveTo>
                    <a:cubicBezTo>
                      <a:pt x="0" y="32808"/>
                      <a:pt x="9334" y="42160"/>
                      <a:pt x="21085" y="42160"/>
                    </a:cubicBezTo>
                    <a:cubicBezTo>
                      <a:pt x="32836" y="42160"/>
                      <a:pt x="42169" y="32571"/>
                      <a:pt x="42169" y="21080"/>
                    </a:cubicBezTo>
                    <a:cubicBezTo>
                      <a:pt x="42169" y="9589"/>
                      <a:pt x="32816" y="0"/>
                      <a:pt x="21085" y="0"/>
                    </a:cubicBezTo>
                    <a:cubicBezTo>
                      <a:pt x="9353" y="0"/>
                      <a:pt x="0" y="9589"/>
                      <a:pt x="0" y="21080"/>
                    </a:cubicBezTo>
                    <a:close/>
                  </a:path>
                </a:pathLst>
              </a:custGeom>
              <a:noFill/>
              <a:ln w="0" cap="flat">
                <a:solidFill>
                  <a:schemeClr val="bg1">
                    <a:alpha val="76115"/>
                  </a:schemeClr>
                </a:solidFill>
                <a:prstDash val="solid"/>
                <a:miter/>
              </a:ln>
            </p:spPr>
            <p:txBody>
              <a:bodyPr rtlCol="0" anchor="ctr"/>
              <a:lstStyle/>
              <a:p>
                <a:pPr defTabSz="1828800">
                  <a:buClr>
                    <a:srgbClr val="000000"/>
                  </a:buClr>
                </a:pPr>
                <a:endParaRPr lang="fr-FR" sz="2800" kern="0">
                  <a:solidFill>
                    <a:srgbClr val="000000"/>
                  </a:solidFill>
                  <a:latin typeface="Arial"/>
                  <a:cs typeface="Arial"/>
                  <a:sym typeface="Arial"/>
                </a:endParaRPr>
              </a:p>
            </p:txBody>
          </p:sp>
          <p:sp>
            <p:nvSpPr>
              <p:cNvPr id="1030" name="Forme libre 1029">
                <a:extLst>
                  <a:ext uri="{FF2B5EF4-FFF2-40B4-BE49-F238E27FC236}">
                    <a16:creationId xmlns:a16="http://schemas.microsoft.com/office/drawing/2014/main" id="{B16BAAE3-2614-C1DD-4FE9-29FABF8EAC9B}"/>
                  </a:ext>
                </a:extLst>
              </p:cNvPr>
              <p:cNvSpPr/>
              <p:nvPr/>
            </p:nvSpPr>
            <p:spPr>
              <a:xfrm>
                <a:off x="3997402" y="2986813"/>
                <a:ext cx="118904" cy="105042"/>
              </a:xfrm>
              <a:custGeom>
                <a:avLst/>
                <a:gdLst>
                  <a:gd name="connsiteX0" fmla="*/ 113885 w 118904"/>
                  <a:gd name="connsiteY0" fmla="*/ 87311 h 105042"/>
                  <a:gd name="connsiteX1" fmla="*/ 113885 w 118904"/>
                  <a:gd name="connsiteY1" fmla="*/ 87311 h 105042"/>
                  <a:gd name="connsiteX2" fmla="*/ 22789 w 118904"/>
                  <a:gd name="connsiteY2" fmla="*/ 41783 h 105042"/>
                  <a:gd name="connsiteX3" fmla="*/ 71200 w 118904"/>
                  <a:gd name="connsiteY3" fmla="*/ 17573 h 105042"/>
                  <a:gd name="connsiteX4" fmla="*/ 75263 w 118904"/>
                  <a:gd name="connsiteY4" fmla="*/ 5111 h 105042"/>
                  <a:gd name="connsiteX5" fmla="*/ 62798 w 118904"/>
                  <a:gd name="connsiteY5" fmla="*/ 1050 h 105042"/>
                  <a:gd name="connsiteX6" fmla="*/ 10542 w 118904"/>
                  <a:gd name="connsiteY6" fmla="*/ 27162 h 105042"/>
                  <a:gd name="connsiteX7" fmla="*/ 0 w 118904"/>
                  <a:gd name="connsiteY7" fmla="*/ 41783 h 105042"/>
                  <a:gd name="connsiteX8" fmla="*/ 10542 w 118904"/>
                  <a:gd name="connsiteY8" fmla="*/ 56642 h 105042"/>
                  <a:gd name="connsiteX9" fmla="*/ 105225 w 118904"/>
                  <a:gd name="connsiteY9" fmla="*/ 104091 h 105042"/>
                  <a:gd name="connsiteX10" fmla="*/ 109287 w 118904"/>
                  <a:gd name="connsiteY10" fmla="*/ 105042 h 105042"/>
                  <a:gd name="connsiteX11" fmla="*/ 117670 w 118904"/>
                  <a:gd name="connsiteY11" fmla="*/ 100010 h 105042"/>
                  <a:gd name="connsiteX12" fmla="*/ 113885 w 118904"/>
                  <a:gd name="connsiteY12" fmla="*/ 87311 h 105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904" h="105042">
                    <a:moveTo>
                      <a:pt x="113885" y="87311"/>
                    </a:moveTo>
                    <a:lnTo>
                      <a:pt x="113885" y="87311"/>
                    </a:lnTo>
                    <a:cubicBezTo>
                      <a:pt x="113885" y="87311"/>
                      <a:pt x="22789" y="41783"/>
                      <a:pt x="22789" y="41783"/>
                    </a:cubicBezTo>
                    <a:lnTo>
                      <a:pt x="71200" y="17573"/>
                    </a:lnTo>
                    <a:cubicBezTo>
                      <a:pt x="75758" y="15176"/>
                      <a:pt x="77680" y="9648"/>
                      <a:pt x="75263" y="5111"/>
                    </a:cubicBezTo>
                    <a:cubicBezTo>
                      <a:pt x="72865" y="555"/>
                      <a:pt x="67336" y="-1367"/>
                      <a:pt x="62798" y="1050"/>
                    </a:cubicBezTo>
                    <a:lnTo>
                      <a:pt x="10542" y="27162"/>
                    </a:lnTo>
                    <a:cubicBezTo>
                      <a:pt x="3825" y="30530"/>
                      <a:pt x="0" y="35800"/>
                      <a:pt x="0" y="41783"/>
                    </a:cubicBezTo>
                    <a:cubicBezTo>
                      <a:pt x="0" y="47766"/>
                      <a:pt x="3825" y="53274"/>
                      <a:pt x="10542" y="56642"/>
                    </a:cubicBezTo>
                    <a:lnTo>
                      <a:pt x="105225" y="104091"/>
                    </a:lnTo>
                    <a:cubicBezTo>
                      <a:pt x="106672" y="104804"/>
                      <a:pt x="107881" y="105042"/>
                      <a:pt x="109287" y="105042"/>
                    </a:cubicBezTo>
                    <a:cubicBezTo>
                      <a:pt x="112656" y="105042"/>
                      <a:pt x="116005" y="103120"/>
                      <a:pt x="117670" y="100010"/>
                    </a:cubicBezTo>
                    <a:cubicBezTo>
                      <a:pt x="120365" y="95196"/>
                      <a:pt x="118443" y="89708"/>
                      <a:pt x="113885" y="87311"/>
                    </a:cubicBezTo>
                    <a:close/>
                  </a:path>
                </a:pathLst>
              </a:custGeom>
              <a:solidFill>
                <a:schemeClr val="bg2"/>
              </a:solidFill>
              <a:ln w="0" cap="flat">
                <a:solidFill>
                  <a:schemeClr val="bg1">
                    <a:alpha val="76115"/>
                  </a:schemeClr>
                </a:solidFill>
                <a:prstDash val="solid"/>
                <a:miter/>
              </a:ln>
            </p:spPr>
            <p:txBody>
              <a:bodyPr rtlCol="0" anchor="ctr"/>
              <a:lstStyle/>
              <a:p>
                <a:pPr defTabSz="1828800">
                  <a:buClr>
                    <a:srgbClr val="000000"/>
                  </a:buClr>
                </a:pPr>
                <a:endParaRPr lang="fr-FR" sz="2800" kern="0">
                  <a:solidFill>
                    <a:srgbClr val="000000"/>
                  </a:solidFill>
                  <a:latin typeface="Arial"/>
                  <a:cs typeface="Arial"/>
                  <a:sym typeface="Arial"/>
                </a:endParaRPr>
              </a:p>
            </p:txBody>
          </p:sp>
          <p:sp>
            <p:nvSpPr>
              <p:cNvPr id="1031" name="Forme libre 1030">
                <a:extLst>
                  <a:ext uri="{FF2B5EF4-FFF2-40B4-BE49-F238E27FC236}">
                    <a16:creationId xmlns:a16="http://schemas.microsoft.com/office/drawing/2014/main" id="{67B32148-724B-A492-EC67-9D980942B5EF}"/>
                  </a:ext>
                </a:extLst>
              </p:cNvPr>
              <p:cNvSpPr/>
              <p:nvPr/>
            </p:nvSpPr>
            <p:spPr>
              <a:xfrm>
                <a:off x="4142110" y="2986802"/>
                <a:ext cx="373564" cy="175741"/>
              </a:xfrm>
              <a:custGeom>
                <a:avLst/>
                <a:gdLst>
                  <a:gd name="connsiteX0" fmla="*/ 363285 w 373564"/>
                  <a:gd name="connsiteY0" fmla="*/ 27153 h 175741"/>
                  <a:gd name="connsiteX1" fmla="*/ 363285 w 373564"/>
                  <a:gd name="connsiteY1" fmla="*/ 27153 h 175741"/>
                  <a:gd name="connsiteX2" fmla="*/ 311010 w 373564"/>
                  <a:gd name="connsiteY2" fmla="*/ 1041 h 175741"/>
                  <a:gd name="connsiteX3" fmla="*/ 298545 w 373564"/>
                  <a:gd name="connsiteY3" fmla="*/ 5103 h 175741"/>
                  <a:gd name="connsiteX4" fmla="*/ 302608 w 373564"/>
                  <a:gd name="connsiteY4" fmla="*/ 17564 h 175741"/>
                  <a:gd name="connsiteX5" fmla="*/ 351019 w 373564"/>
                  <a:gd name="connsiteY5" fmla="*/ 41774 h 175741"/>
                  <a:gd name="connsiteX6" fmla="*/ 123309 w 373564"/>
                  <a:gd name="connsiteY6" fmla="*/ 155613 h 175741"/>
                  <a:gd name="connsiteX7" fmla="*/ 105791 w 373564"/>
                  <a:gd name="connsiteY7" fmla="*/ 155613 h 175741"/>
                  <a:gd name="connsiteX8" fmla="*/ 13506 w 373564"/>
                  <a:gd name="connsiteY8" fmla="*/ 109372 h 175741"/>
                  <a:gd name="connsiteX9" fmla="*/ 1042 w 373564"/>
                  <a:gd name="connsiteY9" fmla="*/ 113434 h 175741"/>
                  <a:gd name="connsiteX10" fmla="*/ 5104 w 373564"/>
                  <a:gd name="connsiteY10" fmla="*/ 125895 h 175741"/>
                  <a:gd name="connsiteX11" fmla="*/ 97389 w 373564"/>
                  <a:gd name="connsiteY11" fmla="*/ 172136 h 175741"/>
                  <a:gd name="connsiteX12" fmla="*/ 114411 w 373564"/>
                  <a:gd name="connsiteY12" fmla="*/ 175742 h 175741"/>
                  <a:gd name="connsiteX13" fmla="*/ 131434 w 373564"/>
                  <a:gd name="connsiteY13" fmla="*/ 172136 h 175741"/>
                  <a:gd name="connsiteX14" fmla="*/ 363008 w 373564"/>
                  <a:gd name="connsiteY14" fmla="*/ 56376 h 175741"/>
                  <a:gd name="connsiteX15" fmla="*/ 373550 w 373564"/>
                  <a:gd name="connsiteY15" fmla="*/ 41755 h 175741"/>
                  <a:gd name="connsiteX16" fmla="*/ 363285 w 373564"/>
                  <a:gd name="connsiteY16" fmla="*/ 27153 h 17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3564" h="175741">
                    <a:moveTo>
                      <a:pt x="363285" y="27153"/>
                    </a:moveTo>
                    <a:lnTo>
                      <a:pt x="363285" y="27153"/>
                    </a:lnTo>
                    <a:cubicBezTo>
                      <a:pt x="363285" y="27153"/>
                      <a:pt x="311010" y="1041"/>
                      <a:pt x="311010" y="1041"/>
                    </a:cubicBezTo>
                    <a:cubicBezTo>
                      <a:pt x="306452" y="-1356"/>
                      <a:pt x="300923" y="546"/>
                      <a:pt x="298545" y="5103"/>
                    </a:cubicBezTo>
                    <a:cubicBezTo>
                      <a:pt x="296147" y="9660"/>
                      <a:pt x="298050" y="15187"/>
                      <a:pt x="302608" y="17564"/>
                    </a:cubicBezTo>
                    <a:lnTo>
                      <a:pt x="351019" y="41774"/>
                    </a:lnTo>
                    <a:lnTo>
                      <a:pt x="123309" y="155613"/>
                    </a:lnTo>
                    <a:cubicBezTo>
                      <a:pt x="118751" y="157773"/>
                      <a:pt x="110369" y="157773"/>
                      <a:pt x="105791" y="155613"/>
                    </a:cubicBezTo>
                    <a:lnTo>
                      <a:pt x="13506" y="109372"/>
                    </a:lnTo>
                    <a:cubicBezTo>
                      <a:pt x="8948" y="106975"/>
                      <a:pt x="3420" y="108877"/>
                      <a:pt x="1042" y="113434"/>
                    </a:cubicBezTo>
                    <a:cubicBezTo>
                      <a:pt x="-1356" y="117990"/>
                      <a:pt x="546" y="123518"/>
                      <a:pt x="5104" y="125895"/>
                    </a:cubicBezTo>
                    <a:lnTo>
                      <a:pt x="97389" y="172136"/>
                    </a:lnTo>
                    <a:cubicBezTo>
                      <a:pt x="102165" y="174533"/>
                      <a:pt x="108427" y="175742"/>
                      <a:pt x="114411" y="175742"/>
                    </a:cubicBezTo>
                    <a:cubicBezTo>
                      <a:pt x="120396" y="175742"/>
                      <a:pt x="126618" y="174533"/>
                      <a:pt x="131434" y="172136"/>
                    </a:cubicBezTo>
                    <a:lnTo>
                      <a:pt x="363008" y="56376"/>
                    </a:lnTo>
                    <a:cubicBezTo>
                      <a:pt x="369726" y="53008"/>
                      <a:pt x="373550" y="47738"/>
                      <a:pt x="373550" y="41755"/>
                    </a:cubicBezTo>
                    <a:cubicBezTo>
                      <a:pt x="373828" y="35771"/>
                      <a:pt x="370003" y="30502"/>
                      <a:pt x="363285" y="27153"/>
                    </a:cubicBezTo>
                    <a:close/>
                  </a:path>
                </a:pathLst>
              </a:custGeom>
              <a:solidFill>
                <a:schemeClr val="bg2"/>
              </a:solidFill>
              <a:ln w="0" cap="flat">
                <a:solidFill>
                  <a:schemeClr val="bg1">
                    <a:alpha val="76115"/>
                  </a:schemeClr>
                </a:solidFill>
                <a:prstDash val="solid"/>
                <a:miter/>
              </a:ln>
            </p:spPr>
            <p:txBody>
              <a:bodyPr rtlCol="0" anchor="ctr"/>
              <a:lstStyle/>
              <a:p>
                <a:pPr defTabSz="1828800">
                  <a:buClr>
                    <a:srgbClr val="000000"/>
                  </a:buClr>
                </a:pPr>
                <a:endParaRPr lang="fr-FR" sz="2800" kern="0">
                  <a:solidFill>
                    <a:srgbClr val="000000"/>
                  </a:solidFill>
                  <a:latin typeface="Arial"/>
                  <a:cs typeface="Arial"/>
                  <a:sym typeface="Arial"/>
                </a:endParaRPr>
              </a:p>
            </p:txBody>
          </p:sp>
          <p:sp>
            <p:nvSpPr>
              <p:cNvPr id="1032" name="Forme libre 1031">
                <a:extLst>
                  <a:ext uri="{FF2B5EF4-FFF2-40B4-BE49-F238E27FC236}">
                    <a16:creationId xmlns:a16="http://schemas.microsoft.com/office/drawing/2014/main" id="{11A64ED6-D4D1-6E3D-580A-C019A5D6BE2C}"/>
                  </a:ext>
                </a:extLst>
              </p:cNvPr>
              <p:cNvSpPr/>
              <p:nvPr/>
            </p:nvSpPr>
            <p:spPr>
              <a:xfrm>
                <a:off x="3997402" y="2882544"/>
                <a:ext cx="118904" cy="105042"/>
              </a:xfrm>
              <a:custGeom>
                <a:avLst/>
                <a:gdLst>
                  <a:gd name="connsiteX0" fmla="*/ 113885 w 118904"/>
                  <a:gd name="connsiteY0" fmla="*/ 87311 h 105042"/>
                  <a:gd name="connsiteX1" fmla="*/ 113885 w 118904"/>
                  <a:gd name="connsiteY1" fmla="*/ 87311 h 105042"/>
                  <a:gd name="connsiteX2" fmla="*/ 22789 w 118904"/>
                  <a:gd name="connsiteY2" fmla="*/ 41783 h 105042"/>
                  <a:gd name="connsiteX3" fmla="*/ 71200 w 118904"/>
                  <a:gd name="connsiteY3" fmla="*/ 17573 h 105042"/>
                  <a:gd name="connsiteX4" fmla="*/ 75263 w 118904"/>
                  <a:gd name="connsiteY4" fmla="*/ 5111 h 105042"/>
                  <a:gd name="connsiteX5" fmla="*/ 62798 w 118904"/>
                  <a:gd name="connsiteY5" fmla="*/ 1050 h 105042"/>
                  <a:gd name="connsiteX6" fmla="*/ 10542 w 118904"/>
                  <a:gd name="connsiteY6" fmla="*/ 27162 h 105042"/>
                  <a:gd name="connsiteX7" fmla="*/ 0 w 118904"/>
                  <a:gd name="connsiteY7" fmla="*/ 41783 h 105042"/>
                  <a:gd name="connsiteX8" fmla="*/ 10542 w 118904"/>
                  <a:gd name="connsiteY8" fmla="*/ 56642 h 105042"/>
                  <a:gd name="connsiteX9" fmla="*/ 105225 w 118904"/>
                  <a:gd name="connsiteY9" fmla="*/ 104091 h 105042"/>
                  <a:gd name="connsiteX10" fmla="*/ 109287 w 118904"/>
                  <a:gd name="connsiteY10" fmla="*/ 105042 h 105042"/>
                  <a:gd name="connsiteX11" fmla="*/ 117670 w 118904"/>
                  <a:gd name="connsiteY11" fmla="*/ 100010 h 105042"/>
                  <a:gd name="connsiteX12" fmla="*/ 113885 w 118904"/>
                  <a:gd name="connsiteY12" fmla="*/ 87311 h 105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904" h="105042">
                    <a:moveTo>
                      <a:pt x="113885" y="87311"/>
                    </a:moveTo>
                    <a:lnTo>
                      <a:pt x="113885" y="87311"/>
                    </a:lnTo>
                    <a:cubicBezTo>
                      <a:pt x="113885" y="87311"/>
                      <a:pt x="22789" y="41783"/>
                      <a:pt x="22789" y="41783"/>
                    </a:cubicBezTo>
                    <a:lnTo>
                      <a:pt x="71200" y="17573"/>
                    </a:lnTo>
                    <a:cubicBezTo>
                      <a:pt x="75758" y="15176"/>
                      <a:pt x="77680" y="9648"/>
                      <a:pt x="75263" y="5111"/>
                    </a:cubicBezTo>
                    <a:cubicBezTo>
                      <a:pt x="72865" y="555"/>
                      <a:pt x="67336" y="-1367"/>
                      <a:pt x="62798" y="1050"/>
                    </a:cubicBezTo>
                    <a:lnTo>
                      <a:pt x="10542" y="27162"/>
                    </a:lnTo>
                    <a:cubicBezTo>
                      <a:pt x="3825" y="30530"/>
                      <a:pt x="0" y="35800"/>
                      <a:pt x="0" y="41783"/>
                    </a:cubicBezTo>
                    <a:cubicBezTo>
                      <a:pt x="0" y="47766"/>
                      <a:pt x="3825" y="53274"/>
                      <a:pt x="10542" y="56642"/>
                    </a:cubicBezTo>
                    <a:lnTo>
                      <a:pt x="105225" y="104091"/>
                    </a:lnTo>
                    <a:cubicBezTo>
                      <a:pt x="106672" y="104804"/>
                      <a:pt x="107881" y="105042"/>
                      <a:pt x="109287" y="105042"/>
                    </a:cubicBezTo>
                    <a:cubicBezTo>
                      <a:pt x="112656" y="105042"/>
                      <a:pt x="116005" y="103120"/>
                      <a:pt x="117670" y="100010"/>
                    </a:cubicBezTo>
                    <a:cubicBezTo>
                      <a:pt x="120365" y="94998"/>
                      <a:pt x="118443" y="89470"/>
                      <a:pt x="113885" y="87311"/>
                    </a:cubicBezTo>
                    <a:close/>
                  </a:path>
                </a:pathLst>
              </a:custGeom>
              <a:solidFill>
                <a:schemeClr val="bg2"/>
              </a:solidFill>
              <a:ln w="0" cap="flat">
                <a:solidFill>
                  <a:schemeClr val="bg1">
                    <a:alpha val="76115"/>
                  </a:schemeClr>
                </a:solidFill>
                <a:prstDash val="solid"/>
                <a:miter/>
              </a:ln>
            </p:spPr>
            <p:txBody>
              <a:bodyPr rtlCol="0" anchor="ctr"/>
              <a:lstStyle/>
              <a:p>
                <a:pPr defTabSz="1828800">
                  <a:buClr>
                    <a:srgbClr val="000000"/>
                  </a:buClr>
                </a:pPr>
                <a:endParaRPr lang="fr-FR" sz="2800" kern="0">
                  <a:solidFill>
                    <a:srgbClr val="000000"/>
                  </a:solidFill>
                  <a:latin typeface="Arial"/>
                  <a:cs typeface="Arial"/>
                  <a:sym typeface="Arial"/>
                </a:endParaRPr>
              </a:p>
            </p:txBody>
          </p:sp>
          <p:sp>
            <p:nvSpPr>
              <p:cNvPr id="1033" name="Forme libre 1032">
                <a:extLst>
                  <a:ext uri="{FF2B5EF4-FFF2-40B4-BE49-F238E27FC236}">
                    <a16:creationId xmlns:a16="http://schemas.microsoft.com/office/drawing/2014/main" id="{96C9AEE4-1896-E946-BB16-8602FA63CC84}"/>
                  </a:ext>
                </a:extLst>
              </p:cNvPr>
              <p:cNvSpPr/>
              <p:nvPr/>
            </p:nvSpPr>
            <p:spPr>
              <a:xfrm>
                <a:off x="4142130" y="2882315"/>
                <a:ext cx="373562" cy="175741"/>
              </a:xfrm>
              <a:custGeom>
                <a:avLst/>
                <a:gdLst>
                  <a:gd name="connsiteX0" fmla="*/ 363266 w 373562"/>
                  <a:gd name="connsiteY0" fmla="*/ 27153 h 175741"/>
                  <a:gd name="connsiteX1" fmla="*/ 363266 w 373562"/>
                  <a:gd name="connsiteY1" fmla="*/ 27153 h 175741"/>
                  <a:gd name="connsiteX2" fmla="*/ 311010 w 373562"/>
                  <a:gd name="connsiteY2" fmla="*/ 1041 h 175741"/>
                  <a:gd name="connsiteX3" fmla="*/ 298545 w 373562"/>
                  <a:gd name="connsiteY3" fmla="*/ 5103 h 175741"/>
                  <a:gd name="connsiteX4" fmla="*/ 302608 w 373562"/>
                  <a:gd name="connsiteY4" fmla="*/ 17564 h 175741"/>
                  <a:gd name="connsiteX5" fmla="*/ 351019 w 373562"/>
                  <a:gd name="connsiteY5" fmla="*/ 41774 h 175741"/>
                  <a:gd name="connsiteX6" fmla="*/ 123309 w 373562"/>
                  <a:gd name="connsiteY6" fmla="*/ 155613 h 175741"/>
                  <a:gd name="connsiteX7" fmla="*/ 105791 w 373562"/>
                  <a:gd name="connsiteY7" fmla="*/ 155613 h 175741"/>
                  <a:gd name="connsiteX8" fmla="*/ 13506 w 373562"/>
                  <a:gd name="connsiteY8" fmla="*/ 109372 h 175741"/>
                  <a:gd name="connsiteX9" fmla="*/ 1042 w 373562"/>
                  <a:gd name="connsiteY9" fmla="*/ 113434 h 175741"/>
                  <a:gd name="connsiteX10" fmla="*/ 5104 w 373562"/>
                  <a:gd name="connsiteY10" fmla="*/ 125895 h 175741"/>
                  <a:gd name="connsiteX11" fmla="*/ 97389 w 373562"/>
                  <a:gd name="connsiteY11" fmla="*/ 172136 h 175741"/>
                  <a:gd name="connsiteX12" fmla="*/ 114411 w 373562"/>
                  <a:gd name="connsiteY12" fmla="*/ 175742 h 175741"/>
                  <a:gd name="connsiteX13" fmla="*/ 131434 w 373562"/>
                  <a:gd name="connsiteY13" fmla="*/ 172136 h 175741"/>
                  <a:gd name="connsiteX14" fmla="*/ 363008 w 373562"/>
                  <a:gd name="connsiteY14" fmla="*/ 56376 h 175741"/>
                  <a:gd name="connsiteX15" fmla="*/ 373550 w 373562"/>
                  <a:gd name="connsiteY15" fmla="*/ 41755 h 175741"/>
                  <a:gd name="connsiteX16" fmla="*/ 363266 w 373562"/>
                  <a:gd name="connsiteY16" fmla="*/ 27153 h 17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3562" h="175741">
                    <a:moveTo>
                      <a:pt x="363266" y="27153"/>
                    </a:moveTo>
                    <a:lnTo>
                      <a:pt x="363266" y="27153"/>
                    </a:lnTo>
                    <a:cubicBezTo>
                      <a:pt x="363266" y="27153"/>
                      <a:pt x="311010" y="1041"/>
                      <a:pt x="311010" y="1041"/>
                    </a:cubicBezTo>
                    <a:cubicBezTo>
                      <a:pt x="306452" y="-1356"/>
                      <a:pt x="300923" y="546"/>
                      <a:pt x="298545" y="5103"/>
                    </a:cubicBezTo>
                    <a:cubicBezTo>
                      <a:pt x="296148" y="9659"/>
                      <a:pt x="298050" y="15187"/>
                      <a:pt x="302608" y="17564"/>
                    </a:cubicBezTo>
                    <a:lnTo>
                      <a:pt x="351019" y="41774"/>
                    </a:lnTo>
                    <a:lnTo>
                      <a:pt x="123309" y="155613"/>
                    </a:lnTo>
                    <a:cubicBezTo>
                      <a:pt x="118751" y="157773"/>
                      <a:pt x="110369" y="157773"/>
                      <a:pt x="105791" y="155613"/>
                    </a:cubicBezTo>
                    <a:lnTo>
                      <a:pt x="13506" y="109372"/>
                    </a:lnTo>
                    <a:cubicBezTo>
                      <a:pt x="8948" y="106975"/>
                      <a:pt x="3420" y="108877"/>
                      <a:pt x="1042" y="113434"/>
                    </a:cubicBezTo>
                    <a:cubicBezTo>
                      <a:pt x="-1356" y="117990"/>
                      <a:pt x="546" y="123518"/>
                      <a:pt x="5104" y="125895"/>
                    </a:cubicBezTo>
                    <a:lnTo>
                      <a:pt x="97389" y="172136"/>
                    </a:lnTo>
                    <a:cubicBezTo>
                      <a:pt x="102165" y="174533"/>
                      <a:pt x="108427" y="175742"/>
                      <a:pt x="114411" y="175742"/>
                    </a:cubicBezTo>
                    <a:cubicBezTo>
                      <a:pt x="120396" y="175742"/>
                      <a:pt x="126618" y="174533"/>
                      <a:pt x="131434" y="172136"/>
                    </a:cubicBezTo>
                    <a:lnTo>
                      <a:pt x="363008" y="56376"/>
                    </a:lnTo>
                    <a:cubicBezTo>
                      <a:pt x="369726" y="53008"/>
                      <a:pt x="373550" y="47738"/>
                      <a:pt x="373550" y="41755"/>
                    </a:cubicBezTo>
                    <a:cubicBezTo>
                      <a:pt x="373808" y="36029"/>
                      <a:pt x="369983" y="30521"/>
                      <a:pt x="363266" y="27153"/>
                    </a:cubicBezTo>
                    <a:close/>
                  </a:path>
                </a:pathLst>
              </a:custGeom>
              <a:solidFill>
                <a:schemeClr val="bg2"/>
              </a:solidFill>
              <a:ln w="0" cap="flat">
                <a:solidFill>
                  <a:schemeClr val="bg1">
                    <a:alpha val="76115"/>
                  </a:schemeClr>
                </a:solidFill>
                <a:prstDash val="solid"/>
                <a:miter/>
              </a:ln>
            </p:spPr>
            <p:txBody>
              <a:bodyPr rtlCol="0" anchor="ctr"/>
              <a:lstStyle/>
              <a:p>
                <a:pPr defTabSz="1828800">
                  <a:buClr>
                    <a:srgbClr val="000000"/>
                  </a:buClr>
                </a:pPr>
                <a:endParaRPr lang="fr-FR" sz="2800" kern="0">
                  <a:solidFill>
                    <a:srgbClr val="000000"/>
                  </a:solidFill>
                  <a:latin typeface="Arial"/>
                  <a:cs typeface="Arial"/>
                  <a:sym typeface="Arial"/>
                </a:endParaRPr>
              </a:p>
            </p:txBody>
          </p:sp>
          <p:sp>
            <p:nvSpPr>
              <p:cNvPr id="1037" name="Forme libre 1036">
                <a:extLst>
                  <a:ext uri="{FF2B5EF4-FFF2-40B4-BE49-F238E27FC236}">
                    <a16:creationId xmlns:a16="http://schemas.microsoft.com/office/drawing/2014/main" id="{46C5C259-0FC0-25F7-5110-831FDD3ACDE1}"/>
                  </a:ext>
                </a:extLst>
              </p:cNvPr>
              <p:cNvSpPr/>
              <p:nvPr/>
            </p:nvSpPr>
            <p:spPr>
              <a:xfrm>
                <a:off x="3997897" y="2780434"/>
                <a:ext cx="118731" cy="104824"/>
              </a:xfrm>
              <a:custGeom>
                <a:avLst/>
                <a:gdLst>
                  <a:gd name="connsiteX0" fmla="*/ 113627 w 118731"/>
                  <a:gd name="connsiteY0" fmla="*/ 87311 h 104824"/>
                  <a:gd name="connsiteX1" fmla="*/ 22531 w 118731"/>
                  <a:gd name="connsiteY1" fmla="*/ 41783 h 104824"/>
                  <a:gd name="connsiteX2" fmla="*/ 70943 w 118731"/>
                  <a:gd name="connsiteY2" fmla="*/ 17573 h 104824"/>
                  <a:gd name="connsiteX3" fmla="*/ 75005 w 118731"/>
                  <a:gd name="connsiteY3" fmla="*/ 5112 h 104824"/>
                  <a:gd name="connsiteX4" fmla="*/ 62541 w 118731"/>
                  <a:gd name="connsiteY4" fmla="*/ 1050 h 104824"/>
                  <a:gd name="connsiteX5" fmla="*/ 10305 w 118731"/>
                  <a:gd name="connsiteY5" fmla="*/ 26964 h 104824"/>
                  <a:gd name="connsiteX6" fmla="*/ 0 w 118731"/>
                  <a:gd name="connsiteY6" fmla="*/ 41585 h 104824"/>
                  <a:gd name="connsiteX7" fmla="*/ 10562 w 118731"/>
                  <a:gd name="connsiteY7" fmla="*/ 56424 h 104824"/>
                  <a:gd name="connsiteX8" fmla="*/ 10562 w 118731"/>
                  <a:gd name="connsiteY8" fmla="*/ 56424 h 104824"/>
                  <a:gd name="connsiteX9" fmla="*/ 105245 w 118731"/>
                  <a:gd name="connsiteY9" fmla="*/ 103873 h 104824"/>
                  <a:gd name="connsiteX10" fmla="*/ 109307 w 118731"/>
                  <a:gd name="connsiteY10" fmla="*/ 104824 h 104824"/>
                  <a:gd name="connsiteX11" fmla="*/ 117690 w 118731"/>
                  <a:gd name="connsiteY11" fmla="*/ 99792 h 104824"/>
                  <a:gd name="connsiteX12" fmla="*/ 113627 w 118731"/>
                  <a:gd name="connsiteY12" fmla="*/ 87331 h 1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731" h="104824">
                    <a:moveTo>
                      <a:pt x="113627" y="87311"/>
                    </a:moveTo>
                    <a:lnTo>
                      <a:pt x="22531" y="41783"/>
                    </a:lnTo>
                    <a:lnTo>
                      <a:pt x="70943" y="17573"/>
                    </a:lnTo>
                    <a:cubicBezTo>
                      <a:pt x="75501" y="15176"/>
                      <a:pt x="77423" y="9648"/>
                      <a:pt x="75005" y="5112"/>
                    </a:cubicBezTo>
                    <a:cubicBezTo>
                      <a:pt x="72607" y="555"/>
                      <a:pt x="67079" y="-1367"/>
                      <a:pt x="62541" y="1050"/>
                    </a:cubicBezTo>
                    <a:lnTo>
                      <a:pt x="10305" y="26964"/>
                    </a:lnTo>
                    <a:cubicBezTo>
                      <a:pt x="3587" y="30332"/>
                      <a:pt x="0" y="35602"/>
                      <a:pt x="0" y="41585"/>
                    </a:cubicBezTo>
                    <a:cubicBezTo>
                      <a:pt x="20" y="47806"/>
                      <a:pt x="3864" y="53076"/>
                      <a:pt x="10562" y="56424"/>
                    </a:cubicBezTo>
                    <a:lnTo>
                      <a:pt x="10562" y="56424"/>
                    </a:lnTo>
                    <a:cubicBezTo>
                      <a:pt x="10562" y="56424"/>
                      <a:pt x="105245" y="103873"/>
                      <a:pt x="105245" y="103873"/>
                    </a:cubicBezTo>
                    <a:cubicBezTo>
                      <a:pt x="106692" y="104587"/>
                      <a:pt x="108118" y="104824"/>
                      <a:pt x="109307" y="104824"/>
                    </a:cubicBezTo>
                    <a:cubicBezTo>
                      <a:pt x="112676" y="104824"/>
                      <a:pt x="116025" y="102903"/>
                      <a:pt x="117690" y="99792"/>
                    </a:cubicBezTo>
                    <a:cubicBezTo>
                      <a:pt x="120087" y="95235"/>
                      <a:pt x="118185" y="89708"/>
                      <a:pt x="113627" y="87331"/>
                    </a:cubicBezTo>
                    <a:close/>
                  </a:path>
                </a:pathLst>
              </a:custGeom>
              <a:solidFill>
                <a:schemeClr val="bg2"/>
              </a:solidFill>
              <a:ln w="0" cap="flat">
                <a:solidFill>
                  <a:schemeClr val="bg1">
                    <a:alpha val="76115"/>
                  </a:schemeClr>
                </a:solidFill>
                <a:prstDash val="solid"/>
                <a:miter/>
              </a:ln>
            </p:spPr>
            <p:txBody>
              <a:bodyPr rtlCol="0" anchor="ctr"/>
              <a:lstStyle/>
              <a:p>
                <a:pPr defTabSz="1828800">
                  <a:buClr>
                    <a:srgbClr val="000000"/>
                  </a:buClr>
                </a:pPr>
                <a:endParaRPr lang="fr-FR" sz="2800" kern="0">
                  <a:solidFill>
                    <a:srgbClr val="000000"/>
                  </a:solidFill>
                  <a:latin typeface="Arial"/>
                  <a:cs typeface="Arial"/>
                  <a:sym typeface="Arial"/>
                </a:endParaRPr>
              </a:p>
            </p:txBody>
          </p:sp>
          <p:sp>
            <p:nvSpPr>
              <p:cNvPr id="1038" name="Forme libre 1037">
                <a:extLst>
                  <a:ext uri="{FF2B5EF4-FFF2-40B4-BE49-F238E27FC236}">
                    <a16:creationId xmlns:a16="http://schemas.microsoft.com/office/drawing/2014/main" id="{8A94D5BB-1226-CBD7-748C-96F50B4ACD22}"/>
                  </a:ext>
                </a:extLst>
              </p:cNvPr>
              <p:cNvSpPr/>
              <p:nvPr/>
            </p:nvSpPr>
            <p:spPr>
              <a:xfrm>
                <a:off x="4142130" y="2780443"/>
                <a:ext cx="373550" cy="175761"/>
              </a:xfrm>
              <a:custGeom>
                <a:avLst/>
                <a:gdLst>
                  <a:gd name="connsiteX0" fmla="*/ 302608 w 373550"/>
                  <a:gd name="connsiteY0" fmla="*/ 17584 h 175761"/>
                  <a:gd name="connsiteX1" fmla="*/ 302608 w 373550"/>
                  <a:gd name="connsiteY1" fmla="*/ 17584 h 175761"/>
                  <a:gd name="connsiteX2" fmla="*/ 351019 w 373550"/>
                  <a:gd name="connsiteY2" fmla="*/ 41794 h 175761"/>
                  <a:gd name="connsiteX3" fmla="*/ 123309 w 373550"/>
                  <a:gd name="connsiteY3" fmla="*/ 155633 h 175761"/>
                  <a:gd name="connsiteX4" fmla="*/ 105791 w 373550"/>
                  <a:gd name="connsiteY4" fmla="*/ 155633 h 175761"/>
                  <a:gd name="connsiteX5" fmla="*/ 13506 w 373550"/>
                  <a:gd name="connsiteY5" fmla="*/ 109392 h 175761"/>
                  <a:gd name="connsiteX6" fmla="*/ 1042 w 373550"/>
                  <a:gd name="connsiteY6" fmla="*/ 113454 h 175761"/>
                  <a:gd name="connsiteX7" fmla="*/ 5104 w 373550"/>
                  <a:gd name="connsiteY7" fmla="*/ 125915 h 175761"/>
                  <a:gd name="connsiteX8" fmla="*/ 97389 w 373550"/>
                  <a:gd name="connsiteY8" fmla="*/ 172156 h 175761"/>
                  <a:gd name="connsiteX9" fmla="*/ 114411 w 373550"/>
                  <a:gd name="connsiteY9" fmla="*/ 175762 h 175761"/>
                  <a:gd name="connsiteX10" fmla="*/ 131434 w 373550"/>
                  <a:gd name="connsiteY10" fmla="*/ 172156 h 175761"/>
                  <a:gd name="connsiteX11" fmla="*/ 363008 w 373550"/>
                  <a:gd name="connsiteY11" fmla="*/ 56396 h 175761"/>
                  <a:gd name="connsiteX12" fmla="*/ 373550 w 373550"/>
                  <a:gd name="connsiteY12" fmla="*/ 41774 h 175761"/>
                  <a:gd name="connsiteX13" fmla="*/ 363008 w 373550"/>
                  <a:gd name="connsiteY13" fmla="*/ 27153 h 175761"/>
                  <a:gd name="connsiteX14" fmla="*/ 310752 w 373550"/>
                  <a:gd name="connsiteY14" fmla="*/ 1041 h 175761"/>
                  <a:gd name="connsiteX15" fmla="*/ 298288 w 373550"/>
                  <a:gd name="connsiteY15" fmla="*/ 5103 h 175761"/>
                  <a:gd name="connsiteX16" fmla="*/ 302608 w 373550"/>
                  <a:gd name="connsiteY16" fmla="*/ 17584 h 17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3550" h="175761">
                    <a:moveTo>
                      <a:pt x="302608" y="17584"/>
                    </a:moveTo>
                    <a:lnTo>
                      <a:pt x="302608" y="17584"/>
                    </a:lnTo>
                    <a:cubicBezTo>
                      <a:pt x="302608" y="17584"/>
                      <a:pt x="351019" y="41794"/>
                      <a:pt x="351019" y="41794"/>
                    </a:cubicBezTo>
                    <a:lnTo>
                      <a:pt x="123309" y="155633"/>
                    </a:lnTo>
                    <a:cubicBezTo>
                      <a:pt x="118751" y="157792"/>
                      <a:pt x="110369" y="157792"/>
                      <a:pt x="105791" y="155633"/>
                    </a:cubicBezTo>
                    <a:lnTo>
                      <a:pt x="13506" y="109392"/>
                    </a:lnTo>
                    <a:cubicBezTo>
                      <a:pt x="8948" y="106995"/>
                      <a:pt x="3420" y="108897"/>
                      <a:pt x="1042" y="113454"/>
                    </a:cubicBezTo>
                    <a:cubicBezTo>
                      <a:pt x="-1356" y="118010"/>
                      <a:pt x="546" y="123538"/>
                      <a:pt x="5104" y="125915"/>
                    </a:cubicBezTo>
                    <a:lnTo>
                      <a:pt x="97389" y="172156"/>
                    </a:lnTo>
                    <a:cubicBezTo>
                      <a:pt x="102165" y="174553"/>
                      <a:pt x="108427" y="175762"/>
                      <a:pt x="114411" y="175762"/>
                    </a:cubicBezTo>
                    <a:cubicBezTo>
                      <a:pt x="120396" y="175762"/>
                      <a:pt x="126618" y="174553"/>
                      <a:pt x="131434" y="172156"/>
                    </a:cubicBezTo>
                    <a:lnTo>
                      <a:pt x="363008" y="56396"/>
                    </a:lnTo>
                    <a:cubicBezTo>
                      <a:pt x="369726" y="53028"/>
                      <a:pt x="373550" y="47758"/>
                      <a:pt x="373550" y="41774"/>
                    </a:cubicBezTo>
                    <a:cubicBezTo>
                      <a:pt x="373550" y="35791"/>
                      <a:pt x="369726" y="30284"/>
                      <a:pt x="363008" y="27153"/>
                    </a:cubicBezTo>
                    <a:lnTo>
                      <a:pt x="310752" y="1041"/>
                    </a:lnTo>
                    <a:cubicBezTo>
                      <a:pt x="306194" y="-1356"/>
                      <a:pt x="300666" y="546"/>
                      <a:pt x="298288" y="5103"/>
                    </a:cubicBezTo>
                    <a:cubicBezTo>
                      <a:pt x="296385" y="9679"/>
                      <a:pt x="298050" y="15207"/>
                      <a:pt x="302608" y="17584"/>
                    </a:cubicBezTo>
                    <a:close/>
                  </a:path>
                </a:pathLst>
              </a:custGeom>
              <a:solidFill>
                <a:schemeClr val="bg2"/>
              </a:solidFill>
              <a:ln w="0" cap="flat">
                <a:solidFill>
                  <a:schemeClr val="bg1">
                    <a:alpha val="76115"/>
                  </a:schemeClr>
                </a:solidFill>
                <a:prstDash val="solid"/>
                <a:miter/>
              </a:ln>
            </p:spPr>
            <p:txBody>
              <a:bodyPr rtlCol="0" anchor="ctr"/>
              <a:lstStyle/>
              <a:p>
                <a:pPr defTabSz="1828800">
                  <a:buClr>
                    <a:srgbClr val="000000"/>
                  </a:buClr>
                </a:pPr>
                <a:endParaRPr lang="fr-FR" sz="2800" kern="0">
                  <a:solidFill>
                    <a:srgbClr val="000000"/>
                  </a:solidFill>
                  <a:latin typeface="Arial"/>
                  <a:cs typeface="Arial"/>
                  <a:sym typeface="Arial"/>
                </a:endParaRPr>
              </a:p>
            </p:txBody>
          </p:sp>
        </p:grpSp>
        <p:sp>
          <p:nvSpPr>
            <p:cNvPr id="1056" name="Forme libre 1055">
              <a:extLst>
                <a:ext uri="{FF2B5EF4-FFF2-40B4-BE49-F238E27FC236}">
                  <a16:creationId xmlns:a16="http://schemas.microsoft.com/office/drawing/2014/main" id="{2D265948-2513-3D5E-3EDF-82C1758B8CF5}"/>
                </a:ext>
              </a:extLst>
            </p:cNvPr>
            <p:cNvSpPr/>
            <p:nvPr/>
          </p:nvSpPr>
          <p:spPr>
            <a:xfrm>
              <a:off x="4152140" y="2609850"/>
              <a:ext cx="250335" cy="249932"/>
            </a:xfrm>
            <a:custGeom>
              <a:avLst/>
              <a:gdLst>
                <a:gd name="connsiteX0" fmla="*/ 365469 w 730938"/>
                <a:gd name="connsiteY0" fmla="*/ 250580 h 729761"/>
                <a:gd name="connsiteX1" fmla="*/ 251169 w 730938"/>
                <a:gd name="connsiteY1" fmla="*/ 364880 h 729761"/>
                <a:gd name="connsiteX2" fmla="*/ 365469 w 730938"/>
                <a:gd name="connsiteY2" fmla="*/ 479180 h 729761"/>
                <a:gd name="connsiteX3" fmla="*/ 479769 w 730938"/>
                <a:gd name="connsiteY3" fmla="*/ 364880 h 729761"/>
                <a:gd name="connsiteX4" fmla="*/ 365469 w 730938"/>
                <a:gd name="connsiteY4" fmla="*/ 250580 h 729761"/>
                <a:gd name="connsiteX5" fmla="*/ 307665 w 730938"/>
                <a:gd name="connsiteY5" fmla="*/ 0 h 729761"/>
                <a:gd name="connsiteX6" fmla="*/ 421605 w 730938"/>
                <a:gd name="connsiteY6" fmla="*/ 0 h 729761"/>
                <a:gd name="connsiteX7" fmla="*/ 450689 w 730938"/>
                <a:gd name="connsiteY7" fmla="*/ 26887 h 729761"/>
                <a:gd name="connsiteX8" fmla="*/ 452305 w 730938"/>
                <a:gd name="connsiteY8" fmla="*/ 70674 h 729761"/>
                <a:gd name="connsiteX9" fmla="*/ 477350 w 730938"/>
                <a:gd name="connsiteY9" fmla="*/ 110621 h 729761"/>
                <a:gd name="connsiteX10" fmla="*/ 540365 w 730938"/>
                <a:gd name="connsiteY10" fmla="*/ 145189 h 729761"/>
                <a:gd name="connsiteX11" fmla="*/ 588839 w 730938"/>
                <a:gd name="connsiteY11" fmla="*/ 145957 h 729761"/>
                <a:gd name="connsiteX12" fmla="*/ 630041 w 730938"/>
                <a:gd name="connsiteY12" fmla="*/ 125216 h 729761"/>
                <a:gd name="connsiteX13" fmla="*/ 668820 w 730938"/>
                <a:gd name="connsiteY13" fmla="*/ 135971 h 729761"/>
                <a:gd name="connsiteX14" fmla="*/ 726181 w 730938"/>
                <a:gd name="connsiteY14" fmla="*/ 230459 h 729761"/>
                <a:gd name="connsiteX15" fmla="*/ 716486 w 730938"/>
                <a:gd name="connsiteY15" fmla="*/ 267332 h 729761"/>
                <a:gd name="connsiteX16" fmla="*/ 676899 w 730938"/>
                <a:gd name="connsiteY16" fmla="*/ 290378 h 729761"/>
                <a:gd name="connsiteX17" fmla="*/ 653470 w 730938"/>
                <a:gd name="connsiteY17" fmla="*/ 331092 h 729761"/>
                <a:gd name="connsiteX18" fmla="*/ 653470 w 730938"/>
                <a:gd name="connsiteY18" fmla="*/ 400230 h 729761"/>
                <a:gd name="connsiteX19" fmla="*/ 677707 w 730938"/>
                <a:gd name="connsiteY19" fmla="*/ 440945 h 729761"/>
                <a:gd name="connsiteX20" fmla="*/ 717294 w 730938"/>
                <a:gd name="connsiteY20" fmla="*/ 463990 h 729761"/>
                <a:gd name="connsiteX21" fmla="*/ 726989 w 730938"/>
                <a:gd name="connsiteY21" fmla="*/ 500864 h 729761"/>
                <a:gd name="connsiteX22" fmla="*/ 669629 w 730938"/>
                <a:gd name="connsiteY22" fmla="*/ 595352 h 729761"/>
                <a:gd name="connsiteX23" fmla="*/ 630849 w 730938"/>
                <a:gd name="connsiteY23" fmla="*/ 606107 h 729761"/>
                <a:gd name="connsiteX24" fmla="*/ 590455 w 730938"/>
                <a:gd name="connsiteY24" fmla="*/ 585365 h 729761"/>
                <a:gd name="connsiteX25" fmla="*/ 541981 w 730938"/>
                <a:gd name="connsiteY25" fmla="*/ 586134 h 729761"/>
                <a:gd name="connsiteX26" fmla="*/ 478965 w 730938"/>
                <a:gd name="connsiteY26" fmla="*/ 620702 h 729761"/>
                <a:gd name="connsiteX27" fmla="*/ 453921 w 730938"/>
                <a:gd name="connsiteY27" fmla="*/ 660649 h 729761"/>
                <a:gd name="connsiteX28" fmla="*/ 451416 w 730938"/>
                <a:gd name="connsiteY28" fmla="*/ 702874 h 729761"/>
                <a:gd name="connsiteX29" fmla="*/ 422332 w 730938"/>
                <a:gd name="connsiteY29" fmla="*/ 729761 h 729761"/>
                <a:gd name="connsiteX30" fmla="*/ 308392 w 730938"/>
                <a:gd name="connsiteY30" fmla="*/ 729761 h 729761"/>
                <a:gd name="connsiteX31" fmla="*/ 279308 w 730938"/>
                <a:gd name="connsiteY31" fmla="*/ 702874 h 729761"/>
                <a:gd name="connsiteX32" fmla="*/ 277692 w 730938"/>
                <a:gd name="connsiteY32" fmla="*/ 659087 h 729761"/>
                <a:gd name="connsiteX33" fmla="*/ 252647 w 730938"/>
                <a:gd name="connsiteY33" fmla="*/ 619140 h 729761"/>
                <a:gd name="connsiteX34" fmla="*/ 189631 w 730938"/>
                <a:gd name="connsiteY34" fmla="*/ 584571 h 729761"/>
                <a:gd name="connsiteX35" fmla="*/ 141157 w 730938"/>
                <a:gd name="connsiteY35" fmla="*/ 583803 h 729761"/>
                <a:gd name="connsiteX36" fmla="*/ 100009 w 730938"/>
                <a:gd name="connsiteY36" fmla="*/ 604545 h 729761"/>
                <a:gd name="connsiteX37" fmla="*/ 100062 w 730938"/>
                <a:gd name="connsiteY37" fmla="*/ 604545 h 729761"/>
                <a:gd name="connsiteX38" fmla="*/ 61283 w 730938"/>
                <a:gd name="connsiteY38" fmla="*/ 593790 h 729761"/>
                <a:gd name="connsiteX39" fmla="*/ 3950 w 730938"/>
                <a:gd name="connsiteY39" fmla="*/ 500070 h 729761"/>
                <a:gd name="connsiteX40" fmla="*/ 13645 w 730938"/>
                <a:gd name="connsiteY40" fmla="*/ 463196 h 729761"/>
                <a:gd name="connsiteX41" fmla="*/ 53232 w 730938"/>
                <a:gd name="connsiteY41" fmla="*/ 440151 h 729761"/>
                <a:gd name="connsiteX42" fmla="*/ 77468 w 730938"/>
                <a:gd name="connsiteY42" fmla="*/ 399436 h 729761"/>
                <a:gd name="connsiteX43" fmla="*/ 77468 w 730938"/>
                <a:gd name="connsiteY43" fmla="*/ 330299 h 729761"/>
                <a:gd name="connsiteX44" fmla="*/ 53232 w 730938"/>
                <a:gd name="connsiteY44" fmla="*/ 289585 h 729761"/>
                <a:gd name="connsiteX45" fmla="*/ 13645 w 730938"/>
                <a:gd name="connsiteY45" fmla="*/ 266539 h 729761"/>
                <a:gd name="connsiteX46" fmla="*/ 3950 w 730938"/>
                <a:gd name="connsiteY46" fmla="*/ 229665 h 729761"/>
                <a:gd name="connsiteX47" fmla="*/ 61310 w 730938"/>
                <a:gd name="connsiteY47" fmla="*/ 135177 h 729761"/>
                <a:gd name="connsiteX48" fmla="*/ 100090 w 730938"/>
                <a:gd name="connsiteY48" fmla="*/ 124422 h 729761"/>
                <a:gd name="connsiteX49" fmla="*/ 141292 w 730938"/>
                <a:gd name="connsiteY49" fmla="*/ 145164 h 729761"/>
                <a:gd name="connsiteX50" fmla="*/ 189766 w 730938"/>
                <a:gd name="connsiteY50" fmla="*/ 144395 h 729761"/>
                <a:gd name="connsiteX51" fmla="*/ 252781 w 730938"/>
                <a:gd name="connsiteY51" fmla="*/ 109827 h 729761"/>
                <a:gd name="connsiteX52" fmla="*/ 277826 w 730938"/>
                <a:gd name="connsiteY52" fmla="*/ 69881 h 729761"/>
                <a:gd name="connsiteX53" fmla="*/ 278580 w 730938"/>
                <a:gd name="connsiteY53" fmla="*/ 26887 h 729761"/>
                <a:gd name="connsiteX54" fmla="*/ 307665 w 730938"/>
                <a:gd name="connsiteY54" fmla="*/ 0 h 72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30938" h="729761">
                  <a:moveTo>
                    <a:pt x="365469" y="250580"/>
                  </a:moveTo>
                  <a:cubicBezTo>
                    <a:pt x="302343" y="250580"/>
                    <a:pt x="251169" y="301754"/>
                    <a:pt x="251169" y="364880"/>
                  </a:cubicBezTo>
                  <a:cubicBezTo>
                    <a:pt x="251169" y="428006"/>
                    <a:pt x="302343" y="479180"/>
                    <a:pt x="365469" y="479180"/>
                  </a:cubicBezTo>
                  <a:cubicBezTo>
                    <a:pt x="428595" y="479180"/>
                    <a:pt x="479769" y="428006"/>
                    <a:pt x="479769" y="364880"/>
                  </a:cubicBezTo>
                  <a:cubicBezTo>
                    <a:pt x="479769" y="301754"/>
                    <a:pt x="428595" y="250580"/>
                    <a:pt x="365469" y="250580"/>
                  </a:cubicBezTo>
                  <a:close/>
                  <a:moveTo>
                    <a:pt x="307665" y="0"/>
                  </a:moveTo>
                  <a:lnTo>
                    <a:pt x="421605" y="0"/>
                  </a:lnTo>
                  <a:cubicBezTo>
                    <a:pt x="436955" y="0"/>
                    <a:pt x="449881" y="12291"/>
                    <a:pt x="450689" y="26887"/>
                  </a:cubicBezTo>
                  <a:lnTo>
                    <a:pt x="452305" y="70674"/>
                  </a:lnTo>
                  <a:cubicBezTo>
                    <a:pt x="452305" y="85270"/>
                    <a:pt x="463615" y="102939"/>
                    <a:pt x="477350" y="110621"/>
                  </a:cubicBezTo>
                  <a:lnTo>
                    <a:pt x="540365" y="145189"/>
                  </a:lnTo>
                  <a:cubicBezTo>
                    <a:pt x="554099" y="152871"/>
                    <a:pt x="575913" y="152871"/>
                    <a:pt x="588839" y="145957"/>
                  </a:cubicBezTo>
                  <a:lnTo>
                    <a:pt x="630041" y="125216"/>
                  </a:lnTo>
                  <a:cubicBezTo>
                    <a:pt x="643776" y="118302"/>
                    <a:pt x="660741" y="122911"/>
                    <a:pt x="668820" y="135971"/>
                  </a:cubicBezTo>
                  <a:lnTo>
                    <a:pt x="726181" y="230459"/>
                  </a:lnTo>
                  <a:cubicBezTo>
                    <a:pt x="734260" y="243518"/>
                    <a:pt x="729412" y="259650"/>
                    <a:pt x="716486" y="267332"/>
                  </a:cubicBezTo>
                  <a:lnTo>
                    <a:pt x="676899" y="290378"/>
                  </a:lnTo>
                  <a:cubicBezTo>
                    <a:pt x="663973" y="298060"/>
                    <a:pt x="652663" y="316497"/>
                    <a:pt x="653470" y="331092"/>
                  </a:cubicBezTo>
                  <a:lnTo>
                    <a:pt x="653470" y="400230"/>
                  </a:lnTo>
                  <a:cubicBezTo>
                    <a:pt x="653470" y="414826"/>
                    <a:pt x="663973" y="433263"/>
                    <a:pt x="677707" y="440945"/>
                  </a:cubicBezTo>
                  <a:lnTo>
                    <a:pt x="717294" y="463990"/>
                  </a:lnTo>
                  <a:cubicBezTo>
                    <a:pt x="730221" y="471672"/>
                    <a:pt x="735068" y="488573"/>
                    <a:pt x="726989" y="500864"/>
                  </a:cubicBezTo>
                  <a:lnTo>
                    <a:pt x="669629" y="595352"/>
                  </a:lnTo>
                  <a:cubicBezTo>
                    <a:pt x="661549" y="608411"/>
                    <a:pt x="644584" y="613021"/>
                    <a:pt x="630849" y="606107"/>
                  </a:cubicBezTo>
                  <a:lnTo>
                    <a:pt x="590455" y="585365"/>
                  </a:lnTo>
                  <a:cubicBezTo>
                    <a:pt x="576721" y="578452"/>
                    <a:pt x="554907" y="578452"/>
                    <a:pt x="541981" y="586134"/>
                  </a:cubicBezTo>
                  <a:lnTo>
                    <a:pt x="478965" y="620702"/>
                  </a:lnTo>
                  <a:cubicBezTo>
                    <a:pt x="465231" y="628384"/>
                    <a:pt x="454728" y="646053"/>
                    <a:pt x="453921" y="660649"/>
                  </a:cubicBezTo>
                  <a:lnTo>
                    <a:pt x="451416" y="702874"/>
                  </a:lnTo>
                  <a:cubicBezTo>
                    <a:pt x="450608" y="717469"/>
                    <a:pt x="438490" y="729761"/>
                    <a:pt x="422332" y="729761"/>
                  </a:cubicBezTo>
                  <a:lnTo>
                    <a:pt x="308392" y="729761"/>
                  </a:lnTo>
                  <a:cubicBezTo>
                    <a:pt x="293042" y="729761"/>
                    <a:pt x="280115" y="717469"/>
                    <a:pt x="279308" y="702874"/>
                  </a:cubicBezTo>
                  <a:lnTo>
                    <a:pt x="277692" y="659087"/>
                  </a:lnTo>
                  <a:cubicBezTo>
                    <a:pt x="277692" y="644491"/>
                    <a:pt x="266381" y="626822"/>
                    <a:pt x="252647" y="619140"/>
                  </a:cubicBezTo>
                  <a:lnTo>
                    <a:pt x="189631" y="584571"/>
                  </a:lnTo>
                  <a:cubicBezTo>
                    <a:pt x="175897" y="576889"/>
                    <a:pt x="154084" y="576889"/>
                    <a:pt x="141157" y="583803"/>
                  </a:cubicBezTo>
                  <a:lnTo>
                    <a:pt x="100009" y="604545"/>
                  </a:lnTo>
                  <a:lnTo>
                    <a:pt x="100062" y="604545"/>
                  </a:lnTo>
                  <a:cubicBezTo>
                    <a:pt x="86328" y="611458"/>
                    <a:pt x="69362" y="606849"/>
                    <a:pt x="61283" y="593790"/>
                  </a:cubicBezTo>
                  <a:lnTo>
                    <a:pt x="3950" y="500070"/>
                  </a:lnTo>
                  <a:cubicBezTo>
                    <a:pt x="-4130" y="487011"/>
                    <a:pt x="718" y="470878"/>
                    <a:pt x="13645" y="463196"/>
                  </a:cubicBezTo>
                  <a:lnTo>
                    <a:pt x="53232" y="440151"/>
                  </a:lnTo>
                  <a:cubicBezTo>
                    <a:pt x="66158" y="432469"/>
                    <a:pt x="77468" y="414032"/>
                    <a:pt x="77468" y="399436"/>
                  </a:cubicBezTo>
                  <a:lnTo>
                    <a:pt x="77468" y="330299"/>
                  </a:lnTo>
                  <a:cubicBezTo>
                    <a:pt x="77468" y="315703"/>
                    <a:pt x="66966" y="297267"/>
                    <a:pt x="53232" y="289585"/>
                  </a:cubicBezTo>
                  <a:lnTo>
                    <a:pt x="13645" y="266539"/>
                  </a:lnTo>
                  <a:cubicBezTo>
                    <a:pt x="718" y="258857"/>
                    <a:pt x="-4130" y="241956"/>
                    <a:pt x="3950" y="229665"/>
                  </a:cubicBezTo>
                  <a:lnTo>
                    <a:pt x="61310" y="135177"/>
                  </a:lnTo>
                  <a:cubicBezTo>
                    <a:pt x="69390" y="122118"/>
                    <a:pt x="86355" y="117509"/>
                    <a:pt x="100090" y="124422"/>
                  </a:cubicBezTo>
                  <a:lnTo>
                    <a:pt x="141292" y="145164"/>
                  </a:lnTo>
                  <a:cubicBezTo>
                    <a:pt x="155026" y="152077"/>
                    <a:pt x="176839" y="152077"/>
                    <a:pt x="189766" y="144395"/>
                  </a:cubicBezTo>
                  <a:lnTo>
                    <a:pt x="252781" y="109827"/>
                  </a:lnTo>
                  <a:cubicBezTo>
                    <a:pt x="266516" y="102145"/>
                    <a:pt x="277018" y="84476"/>
                    <a:pt x="277826" y="69881"/>
                  </a:cubicBezTo>
                  <a:lnTo>
                    <a:pt x="278580" y="26887"/>
                  </a:lnTo>
                  <a:cubicBezTo>
                    <a:pt x="278580" y="12291"/>
                    <a:pt x="291506" y="0"/>
                    <a:pt x="307665" y="0"/>
                  </a:cubicBezTo>
                  <a:close/>
                </a:path>
              </a:pathLst>
            </a:custGeom>
            <a:noFill/>
            <a:ln w="12700" cap="flat">
              <a:solidFill>
                <a:schemeClr val="accent3"/>
              </a:solidFill>
              <a:prstDash val="solid"/>
              <a:miter/>
            </a:ln>
          </p:spPr>
          <p:txBody>
            <a:bodyPr wrap="square" rtlCol="0" anchor="ctr">
              <a:noAutofit/>
            </a:bodyPr>
            <a:lstStyle/>
            <a:p>
              <a:pPr defTabSz="1828800">
                <a:buClr>
                  <a:srgbClr val="000000"/>
                </a:buClr>
              </a:pPr>
              <a:endParaRPr lang="fr-FR" sz="2800" kern="0">
                <a:solidFill>
                  <a:srgbClr val="000000"/>
                </a:solidFill>
                <a:latin typeface="Arial"/>
                <a:cs typeface="Arial"/>
                <a:sym typeface="Arial"/>
              </a:endParaRPr>
            </a:p>
          </p:txBody>
        </p:sp>
      </p:grpSp>
      <p:grpSp>
        <p:nvGrpSpPr>
          <p:cNvPr id="1064" name="Groupe 1063">
            <a:extLst>
              <a:ext uri="{FF2B5EF4-FFF2-40B4-BE49-F238E27FC236}">
                <a16:creationId xmlns:a16="http://schemas.microsoft.com/office/drawing/2014/main" id="{894258DF-CD8D-30D3-A9CD-FD5313F4AC33}"/>
              </a:ext>
            </a:extLst>
          </p:cNvPr>
          <p:cNvGrpSpPr/>
          <p:nvPr/>
        </p:nvGrpSpPr>
        <p:grpSpPr>
          <a:xfrm>
            <a:off x="14514311" y="5201393"/>
            <a:ext cx="981834" cy="1040518"/>
            <a:chOff x="3664651" y="1545348"/>
            <a:chExt cx="1553977" cy="1646859"/>
          </a:xfrm>
          <a:solidFill>
            <a:schemeClr val="bg2"/>
          </a:solidFill>
        </p:grpSpPr>
        <p:sp>
          <p:nvSpPr>
            <p:cNvPr id="1065" name="Forme libre 1064">
              <a:extLst>
                <a:ext uri="{FF2B5EF4-FFF2-40B4-BE49-F238E27FC236}">
                  <a16:creationId xmlns:a16="http://schemas.microsoft.com/office/drawing/2014/main" id="{6B4B6F42-25CC-52A8-B305-668B0CCA1FB7}"/>
                </a:ext>
              </a:extLst>
            </p:cNvPr>
            <p:cNvSpPr/>
            <p:nvPr/>
          </p:nvSpPr>
          <p:spPr>
            <a:xfrm>
              <a:off x="3664651" y="1545348"/>
              <a:ext cx="1553977" cy="1646859"/>
            </a:xfrm>
            <a:custGeom>
              <a:avLst/>
              <a:gdLst>
                <a:gd name="connsiteX0" fmla="*/ 755023 w 1553977"/>
                <a:gd name="connsiteY0" fmla="*/ 1106547 h 1646859"/>
                <a:gd name="connsiteX1" fmla="*/ 751785 w 1553977"/>
                <a:gd name="connsiteY1" fmla="*/ 1071117 h 1646859"/>
                <a:gd name="connsiteX2" fmla="*/ 1061139 w 1553977"/>
                <a:gd name="connsiteY2" fmla="*/ 1041062 h 1646859"/>
                <a:gd name="connsiteX3" fmla="*/ 1044336 w 1553977"/>
                <a:gd name="connsiteY3" fmla="*/ 964826 h 1646859"/>
                <a:gd name="connsiteX4" fmla="*/ 958061 w 1553977"/>
                <a:gd name="connsiteY4" fmla="*/ 950165 h 1646859"/>
                <a:gd name="connsiteX5" fmla="*/ 575692 w 1553977"/>
                <a:gd name="connsiteY5" fmla="*/ 951937 h 1646859"/>
                <a:gd name="connsiteX6" fmla="*/ 574287 w 1553977"/>
                <a:gd name="connsiteY6" fmla="*/ 951937 h 1646859"/>
                <a:gd name="connsiteX7" fmla="*/ 352674 w 1553977"/>
                <a:gd name="connsiteY7" fmla="*/ 1001356 h 1646859"/>
                <a:gd name="connsiteX8" fmla="*/ 97089 w 1553977"/>
                <a:gd name="connsiteY8" fmla="*/ 1373252 h 1646859"/>
                <a:gd name="connsiteX9" fmla="*/ 448297 w 1553977"/>
                <a:gd name="connsiteY9" fmla="*/ 1373252 h 1646859"/>
                <a:gd name="connsiteX10" fmla="*/ 535671 w 1553977"/>
                <a:gd name="connsiteY10" fmla="*/ 1334584 h 1646859"/>
                <a:gd name="connsiteX11" fmla="*/ 643087 w 1553977"/>
                <a:gd name="connsiteY11" fmla="*/ 1317419 h 1646859"/>
                <a:gd name="connsiteX12" fmla="*/ 1277130 w 1553977"/>
                <a:gd name="connsiteY12" fmla="*/ 1122369 h 1646859"/>
                <a:gd name="connsiteX13" fmla="*/ 1479435 w 1553977"/>
                <a:gd name="connsiteY13" fmla="*/ 976005 h 1646859"/>
                <a:gd name="connsiteX14" fmla="*/ 1496238 w 1553977"/>
                <a:gd name="connsiteY14" fmla="*/ 904045 h 1646859"/>
                <a:gd name="connsiteX15" fmla="*/ 1415340 w 1553977"/>
                <a:gd name="connsiteY15" fmla="*/ 906183 h 1646859"/>
                <a:gd name="connsiteX16" fmla="*/ 1078430 w 1553977"/>
                <a:gd name="connsiteY16" fmla="*/ 1074416 h 1646859"/>
                <a:gd name="connsiteX17" fmla="*/ 1070915 w 1553977"/>
                <a:gd name="connsiteY17" fmla="*/ 1076187 h 1646859"/>
                <a:gd name="connsiteX18" fmla="*/ 755146 w 1553977"/>
                <a:gd name="connsiteY18" fmla="*/ 1106608 h 1646859"/>
                <a:gd name="connsiteX19" fmla="*/ 0 w 1553977"/>
                <a:gd name="connsiteY19" fmla="*/ 1605809 h 1646859"/>
                <a:gd name="connsiteX20" fmla="*/ 0 w 1553977"/>
                <a:gd name="connsiteY20" fmla="*/ 1414302 h 1646859"/>
                <a:gd name="connsiteX21" fmla="*/ 41182 w 1553977"/>
                <a:gd name="connsiteY21" fmla="*/ 1373130 h 1646859"/>
                <a:gd name="connsiteX22" fmla="*/ 61223 w 1553977"/>
                <a:gd name="connsiteY22" fmla="*/ 1373130 h 1646859"/>
                <a:gd name="connsiteX23" fmla="*/ 363733 w 1553977"/>
                <a:gd name="connsiteY23" fmla="*/ 958656 h 1646859"/>
                <a:gd name="connsiteX24" fmla="*/ 255279 w 1553977"/>
                <a:gd name="connsiteY24" fmla="*/ 625428 h 1646859"/>
                <a:gd name="connsiteX25" fmla="*/ 403510 w 1553977"/>
                <a:gd name="connsiteY25" fmla="*/ 548459 h 1646859"/>
                <a:gd name="connsiteX26" fmla="*/ 616508 w 1553977"/>
                <a:gd name="connsiteY26" fmla="*/ 247790 h 1646859"/>
                <a:gd name="connsiteX27" fmla="*/ 498033 w 1553977"/>
                <a:gd name="connsiteY27" fmla="*/ 247790 h 1646859"/>
                <a:gd name="connsiteX28" fmla="*/ 498033 w 1553977"/>
                <a:gd name="connsiteY28" fmla="*/ 300020 h 1646859"/>
                <a:gd name="connsiteX29" fmla="*/ 470110 w 1553977"/>
                <a:gd name="connsiteY29" fmla="*/ 314680 h 1646859"/>
                <a:gd name="connsiteX30" fmla="*/ 349130 w 1553977"/>
                <a:gd name="connsiteY30" fmla="*/ 244858 h 1646859"/>
                <a:gd name="connsiteX31" fmla="*/ 227051 w 1553977"/>
                <a:gd name="connsiteY31" fmla="*/ 174364 h 1646859"/>
                <a:gd name="connsiteX32" fmla="*/ 227051 w 1553977"/>
                <a:gd name="connsiteY32" fmla="*/ 143577 h 1646859"/>
                <a:gd name="connsiteX33" fmla="*/ 471576 w 1553977"/>
                <a:gd name="connsiteY33" fmla="*/ 2527 h 1646859"/>
                <a:gd name="connsiteX34" fmla="*/ 498400 w 1553977"/>
                <a:gd name="connsiteY34" fmla="*/ 17921 h 1646859"/>
                <a:gd name="connsiteX35" fmla="*/ 498400 w 1553977"/>
                <a:gd name="connsiteY35" fmla="*/ 59460 h 1646859"/>
                <a:gd name="connsiteX36" fmla="*/ 821684 w 1553977"/>
                <a:gd name="connsiteY36" fmla="*/ 59460 h 1646859"/>
                <a:gd name="connsiteX37" fmla="*/ 1387723 w 1553977"/>
                <a:gd name="connsiteY37" fmla="*/ 625367 h 1646859"/>
                <a:gd name="connsiteX38" fmla="*/ 1303953 w 1553977"/>
                <a:gd name="connsiteY38" fmla="*/ 922065 h 1646859"/>
                <a:gd name="connsiteX39" fmla="*/ 1400615 w 1553977"/>
                <a:gd name="connsiteY39" fmla="*/ 873746 h 1646859"/>
                <a:gd name="connsiteX40" fmla="*/ 1553856 w 1553977"/>
                <a:gd name="connsiteY40" fmla="*/ 931717 h 1646859"/>
                <a:gd name="connsiteX41" fmla="*/ 1500882 w 1553977"/>
                <a:gd name="connsiteY41" fmla="*/ 1005082 h 1646859"/>
                <a:gd name="connsiteX42" fmla="*/ 1299310 w 1553977"/>
                <a:gd name="connsiteY42" fmla="*/ 1150774 h 1646859"/>
                <a:gd name="connsiteX43" fmla="*/ 645592 w 1553977"/>
                <a:gd name="connsiteY43" fmla="*/ 1352971 h 1646859"/>
                <a:gd name="connsiteX44" fmla="*/ 533166 w 1553977"/>
                <a:gd name="connsiteY44" fmla="*/ 1373374 h 1646859"/>
                <a:gd name="connsiteX45" fmla="*/ 559989 w 1553977"/>
                <a:gd name="connsiteY45" fmla="*/ 1373374 h 1646859"/>
                <a:gd name="connsiteX46" fmla="*/ 601171 w 1553977"/>
                <a:gd name="connsiteY46" fmla="*/ 1414546 h 1646859"/>
                <a:gd name="connsiteX47" fmla="*/ 601171 w 1553977"/>
                <a:gd name="connsiteY47" fmla="*/ 1605687 h 1646859"/>
                <a:gd name="connsiteX48" fmla="*/ 559989 w 1553977"/>
                <a:gd name="connsiteY48" fmla="*/ 1646859 h 1646859"/>
                <a:gd name="connsiteX49" fmla="*/ 41243 w 1553977"/>
                <a:gd name="connsiteY49" fmla="*/ 1646859 h 1646859"/>
                <a:gd name="connsiteX50" fmla="*/ 12220 w 1553977"/>
                <a:gd name="connsiteY50" fmla="*/ 1635069 h 1646859"/>
                <a:gd name="connsiteX51" fmla="*/ 61 w 1553977"/>
                <a:gd name="connsiteY51" fmla="*/ 1605748 h 1646859"/>
                <a:gd name="connsiteX52" fmla="*/ 61 w 1553977"/>
                <a:gd name="connsiteY52" fmla="*/ 1605748 h 1646859"/>
                <a:gd name="connsiteX53" fmla="*/ 35805 w 1553977"/>
                <a:gd name="connsiteY53" fmla="*/ 1413997 h 1646859"/>
                <a:gd name="connsiteX54" fmla="*/ 35805 w 1553977"/>
                <a:gd name="connsiteY54" fmla="*/ 1605870 h 1646859"/>
                <a:gd name="connsiteX55" fmla="*/ 37210 w 1553977"/>
                <a:gd name="connsiteY55" fmla="*/ 1609474 h 1646859"/>
                <a:gd name="connsiteX56" fmla="*/ 40815 w 1553977"/>
                <a:gd name="connsiteY56" fmla="*/ 1610879 h 1646859"/>
                <a:gd name="connsiteX57" fmla="*/ 558890 w 1553977"/>
                <a:gd name="connsiteY57" fmla="*/ 1610879 h 1646859"/>
                <a:gd name="connsiteX58" fmla="*/ 564266 w 1553977"/>
                <a:gd name="connsiteY58" fmla="*/ 1605503 h 1646859"/>
                <a:gd name="connsiteX59" fmla="*/ 564266 w 1553977"/>
                <a:gd name="connsiteY59" fmla="*/ 1413997 h 1646859"/>
                <a:gd name="connsiteX60" fmla="*/ 558890 w 1553977"/>
                <a:gd name="connsiteY60" fmla="*/ 1408988 h 1646859"/>
                <a:gd name="connsiteX61" fmla="*/ 41182 w 1553977"/>
                <a:gd name="connsiteY61" fmla="*/ 1408988 h 1646859"/>
                <a:gd name="connsiteX62" fmla="*/ 35805 w 1553977"/>
                <a:gd name="connsiteY62" fmla="*/ 1413997 h 1646859"/>
                <a:gd name="connsiteX63" fmla="*/ 35805 w 1553977"/>
                <a:gd name="connsiteY63" fmla="*/ 1413997 h 1646859"/>
                <a:gd name="connsiteX64" fmla="*/ 399172 w 1553977"/>
                <a:gd name="connsiteY64" fmla="*/ 946867 h 1646859"/>
                <a:gd name="connsiteX65" fmla="*/ 531272 w 1553977"/>
                <a:gd name="connsiteY65" fmla="*/ 920355 h 1646859"/>
                <a:gd name="connsiteX66" fmla="*/ 407420 w 1553977"/>
                <a:gd name="connsiteY66" fmla="*/ 625062 h 1646859"/>
                <a:gd name="connsiteX67" fmla="*/ 307887 w 1553977"/>
                <a:gd name="connsiteY67" fmla="*/ 583889 h 1646859"/>
                <a:gd name="connsiteX68" fmla="*/ 290718 w 1553977"/>
                <a:gd name="connsiteY68" fmla="*/ 625062 h 1646859"/>
                <a:gd name="connsiteX69" fmla="*/ 399172 w 1553977"/>
                <a:gd name="connsiteY69" fmla="*/ 946867 h 1646859"/>
                <a:gd name="connsiteX70" fmla="*/ 399172 w 1553977"/>
                <a:gd name="connsiteY70" fmla="*/ 946867 h 1646859"/>
                <a:gd name="connsiteX71" fmla="*/ 579236 w 1553977"/>
                <a:gd name="connsiteY71" fmla="*/ 915774 h 1646859"/>
                <a:gd name="connsiteX72" fmla="*/ 959467 w 1553977"/>
                <a:gd name="connsiteY72" fmla="*/ 914369 h 1646859"/>
                <a:gd name="connsiteX73" fmla="*/ 1047208 w 1553977"/>
                <a:gd name="connsiteY73" fmla="*/ 927991 h 1646859"/>
                <a:gd name="connsiteX74" fmla="*/ 1088023 w 1553977"/>
                <a:gd name="connsiteY74" fmla="*/ 358541 h 1646859"/>
                <a:gd name="connsiteX75" fmla="*/ 820951 w 1553977"/>
                <a:gd name="connsiteY75" fmla="*/ 247913 h 1646859"/>
                <a:gd name="connsiteX76" fmla="*/ 705287 w 1553977"/>
                <a:gd name="connsiteY76" fmla="*/ 247913 h 1646859"/>
                <a:gd name="connsiteX77" fmla="*/ 519846 w 1553977"/>
                <a:gd name="connsiteY77" fmla="*/ 374606 h 1646859"/>
                <a:gd name="connsiteX78" fmla="*/ 434305 w 1553977"/>
                <a:gd name="connsiteY78" fmla="*/ 584317 h 1646859"/>
                <a:gd name="connsiteX79" fmla="*/ 443226 w 1553977"/>
                <a:gd name="connsiteY79" fmla="*/ 625489 h 1646859"/>
                <a:gd name="connsiteX80" fmla="*/ 579297 w 1553977"/>
                <a:gd name="connsiteY80" fmla="*/ 915774 h 1646859"/>
                <a:gd name="connsiteX81" fmla="*/ 579297 w 1553977"/>
                <a:gd name="connsiteY81" fmla="*/ 915774 h 1646859"/>
                <a:gd name="connsiteX82" fmla="*/ 1082952 w 1553977"/>
                <a:gd name="connsiteY82" fmla="*/ 945462 h 1646859"/>
                <a:gd name="connsiteX83" fmla="*/ 1110508 w 1553977"/>
                <a:gd name="connsiteY83" fmla="*/ 1018460 h 1646859"/>
                <a:gd name="connsiteX84" fmla="*/ 1236193 w 1553977"/>
                <a:gd name="connsiteY84" fmla="*/ 955846 h 1646859"/>
                <a:gd name="connsiteX85" fmla="*/ 1321428 w 1553977"/>
                <a:gd name="connsiteY85" fmla="*/ 802641 h 1646859"/>
                <a:gd name="connsiteX86" fmla="*/ 1023928 w 1553977"/>
                <a:gd name="connsiteY86" fmla="*/ 135818 h 1646859"/>
                <a:gd name="connsiteX87" fmla="*/ 820951 w 1553977"/>
                <a:gd name="connsiteY87" fmla="*/ 95379 h 1646859"/>
                <a:gd name="connsiteX88" fmla="*/ 479764 w 1553977"/>
                <a:gd name="connsiteY88" fmla="*/ 95379 h 1646859"/>
                <a:gd name="connsiteX89" fmla="*/ 461861 w 1553977"/>
                <a:gd name="connsiteY89" fmla="*/ 77481 h 1646859"/>
                <a:gd name="connsiteX90" fmla="*/ 461861 w 1553977"/>
                <a:gd name="connsiteY90" fmla="*/ 49198 h 1646859"/>
                <a:gd name="connsiteX91" fmla="*/ 271043 w 1553977"/>
                <a:gd name="connsiteY91" fmla="*/ 159459 h 1646859"/>
                <a:gd name="connsiteX92" fmla="*/ 461861 w 1553977"/>
                <a:gd name="connsiteY92" fmla="*/ 269721 h 1646859"/>
                <a:gd name="connsiteX93" fmla="*/ 461861 w 1553977"/>
                <a:gd name="connsiteY93" fmla="*/ 230320 h 1646859"/>
                <a:gd name="connsiteX94" fmla="*/ 479764 w 1553977"/>
                <a:gd name="connsiteY94" fmla="*/ 212421 h 1646859"/>
                <a:gd name="connsiteX95" fmla="*/ 820951 w 1553977"/>
                <a:gd name="connsiteY95" fmla="*/ 212421 h 1646859"/>
                <a:gd name="connsiteX96" fmla="*/ 1234482 w 1553977"/>
                <a:gd name="connsiteY96" fmla="*/ 625856 h 1646859"/>
                <a:gd name="connsiteX97" fmla="*/ 1083013 w 1553977"/>
                <a:gd name="connsiteY97" fmla="*/ 945462 h 1646859"/>
                <a:gd name="connsiteX98" fmla="*/ 1083013 w 1553977"/>
                <a:gd name="connsiteY98" fmla="*/ 945462 h 164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553977" h="1646859">
                  <a:moveTo>
                    <a:pt x="755023" y="1106547"/>
                  </a:moveTo>
                  <a:cubicBezTo>
                    <a:pt x="731744" y="1108685"/>
                    <a:pt x="728200" y="1073255"/>
                    <a:pt x="751785" y="1071117"/>
                  </a:cubicBezTo>
                  <a:lnTo>
                    <a:pt x="1061139" y="1041062"/>
                  </a:lnTo>
                  <a:cubicBezTo>
                    <a:pt x="1083318" y="1007404"/>
                    <a:pt x="1086190" y="980586"/>
                    <a:pt x="1044336" y="964826"/>
                  </a:cubicBezTo>
                  <a:cubicBezTo>
                    <a:pt x="1021423" y="956213"/>
                    <a:pt x="994905" y="951570"/>
                    <a:pt x="958061" y="950165"/>
                  </a:cubicBezTo>
                  <a:cubicBezTo>
                    <a:pt x="811969" y="944057"/>
                    <a:pt x="684880" y="941919"/>
                    <a:pt x="575692" y="951937"/>
                  </a:cubicBezTo>
                  <a:lnTo>
                    <a:pt x="574287" y="951937"/>
                  </a:lnTo>
                  <a:cubicBezTo>
                    <a:pt x="489051" y="959817"/>
                    <a:pt x="415303" y="974844"/>
                    <a:pt x="352674" y="1001356"/>
                  </a:cubicBezTo>
                  <a:cubicBezTo>
                    <a:pt x="216969" y="1058289"/>
                    <a:pt x="132467" y="1168856"/>
                    <a:pt x="97089" y="1373252"/>
                  </a:cubicBezTo>
                  <a:lnTo>
                    <a:pt x="448297" y="1373252"/>
                  </a:lnTo>
                  <a:cubicBezTo>
                    <a:pt x="474082" y="1357125"/>
                    <a:pt x="503777" y="1343930"/>
                    <a:pt x="535671" y="1334584"/>
                  </a:cubicBezTo>
                  <a:cubicBezTo>
                    <a:pt x="569338" y="1324566"/>
                    <a:pt x="606182" y="1318457"/>
                    <a:pt x="643087" y="1317419"/>
                  </a:cubicBezTo>
                  <a:cubicBezTo>
                    <a:pt x="1034376" y="1302391"/>
                    <a:pt x="1060894" y="1282721"/>
                    <a:pt x="1277130" y="1122369"/>
                  </a:cubicBezTo>
                  <a:cubicBezTo>
                    <a:pt x="1331204" y="1082296"/>
                    <a:pt x="1396338" y="1033976"/>
                    <a:pt x="1479435" y="976005"/>
                  </a:cubicBezTo>
                  <a:cubicBezTo>
                    <a:pt x="1515607" y="950959"/>
                    <a:pt x="1534181" y="921943"/>
                    <a:pt x="1496238" y="904045"/>
                  </a:cubicBezTo>
                  <a:cubicBezTo>
                    <a:pt x="1474425" y="893660"/>
                    <a:pt x="1442164" y="892561"/>
                    <a:pt x="1415340" y="906183"/>
                  </a:cubicBezTo>
                  <a:lnTo>
                    <a:pt x="1078430" y="1074416"/>
                  </a:lnTo>
                  <a:cubicBezTo>
                    <a:pt x="1075925" y="1075515"/>
                    <a:pt x="1073786" y="1076187"/>
                    <a:pt x="1070915" y="1076187"/>
                  </a:cubicBezTo>
                  <a:lnTo>
                    <a:pt x="755146" y="1106608"/>
                  </a:lnTo>
                  <a:close/>
                  <a:moveTo>
                    <a:pt x="0" y="1605809"/>
                  </a:moveTo>
                  <a:lnTo>
                    <a:pt x="0" y="1414302"/>
                  </a:lnTo>
                  <a:cubicBezTo>
                    <a:pt x="0" y="1391761"/>
                    <a:pt x="18636" y="1373130"/>
                    <a:pt x="41182" y="1373130"/>
                  </a:cubicBezTo>
                  <a:lnTo>
                    <a:pt x="61223" y="1373130"/>
                  </a:lnTo>
                  <a:cubicBezTo>
                    <a:pt x="100267" y="1140817"/>
                    <a:pt x="199433" y="1018460"/>
                    <a:pt x="363733" y="958656"/>
                  </a:cubicBezTo>
                  <a:cubicBezTo>
                    <a:pt x="293590" y="862384"/>
                    <a:pt x="255279" y="746747"/>
                    <a:pt x="255279" y="625428"/>
                  </a:cubicBezTo>
                  <a:cubicBezTo>
                    <a:pt x="255279" y="549192"/>
                    <a:pt x="341554" y="504782"/>
                    <a:pt x="403510" y="548459"/>
                  </a:cubicBezTo>
                  <a:cubicBezTo>
                    <a:pt x="425323" y="420666"/>
                    <a:pt x="504449" y="310465"/>
                    <a:pt x="616508" y="247790"/>
                  </a:cubicBezTo>
                  <a:lnTo>
                    <a:pt x="498033" y="247790"/>
                  </a:lnTo>
                  <a:lnTo>
                    <a:pt x="498033" y="300020"/>
                  </a:lnTo>
                  <a:cubicBezTo>
                    <a:pt x="498033" y="313275"/>
                    <a:pt x="483369" y="323294"/>
                    <a:pt x="470110" y="314680"/>
                  </a:cubicBezTo>
                  <a:lnTo>
                    <a:pt x="349130" y="244858"/>
                  </a:lnTo>
                  <a:lnTo>
                    <a:pt x="227051" y="174364"/>
                  </a:lnTo>
                  <a:cubicBezTo>
                    <a:pt x="214892" y="167584"/>
                    <a:pt x="215258" y="150357"/>
                    <a:pt x="227051" y="143577"/>
                  </a:cubicBezTo>
                  <a:lnTo>
                    <a:pt x="471576" y="2527"/>
                  </a:lnTo>
                  <a:cubicBezTo>
                    <a:pt x="483369" y="-4620"/>
                    <a:pt x="498400" y="4299"/>
                    <a:pt x="498400" y="17921"/>
                  </a:cubicBezTo>
                  <a:lnTo>
                    <a:pt x="498400" y="59460"/>
                  </a:lnTo>
                  <a:lnTo>
                    <a:pt x="821684" y="59460"/>
                  </a:lnTo>
                  <a:cubicBezTo>
                    <a:pt x="1134215" y="59460"/>
                    <a:pt x="1387723" y="312848"/>
                    <a:pt x="1387723" y="625367"/>
                  </a:cubicBezTo>
                  <a:cubicBezTo>
                    <a:pt x="1387723" y="731292"/>
                    <a:pt x="1358394" y="833307"/>
                    <a:pt x="1303953" y="922065"/>
                  </a:cubicBezTo>
                  <a:lnTo>
                    <a:pt x="1400615" y="873746"/>
                  </a:lnTo>
                  <a:cubicBezTo>
                    <a:pt x="1466482" y="840820"/>
                    <a:pt x="1557766" y="870875"/>
                    <a:pt x="1553856" y="931717"/>
                  </a:cubicBezTo>
                  <a:cubicBezTo>
                    <a:pt x="1552451" y="954258"/>
                    <a:pt x="1537053" y="980037"/>
                    <a:pt x="1500882" y="1005082"/>
                  </a:cubicBezTo>
                  <a:cubicBezTo>
                    <a:pt x="1416012" y="1064153"/>
                    <a:pt x="1351918" y="1111373"/>
                    <a:pt x="1299310" y="1150774"/>
                  </a:cubicBezTo>
                  <a:cubicBezTo>
                    <a:pt x="1075192" y="1317235"/>
                    <a:pt x="1048002" y="1337577"/>
                    <a:pt x="645592" y="1352971"/>
                  </a:cubicBezTo>
                  <a:cubicBezTo>
                    <a:pt x="606915" y="1354376"/>
                    <a:pt x="568238" y="1361584"/>
                    <a:pt x="533166" y="1373374"/>
                  </a:cubicBezTo>
                  <a:lnTo>
                    <a:pt x="559989" y="1373374"/>
                  </a:lnTo>
                  <a:cubicBezTo>
                    <a:pt x="582536" y="1373374"/>
                    <a:pt x="601171" y="1391639"/>
                    <a:pt x="601171" y="1414546"/>
                  </a:cubicBezTo>
                  <a:lnTo>
                    <a:pt x="601171" y="1605687"/>
                  </a:lnTo>
                  <a:cubicBezTo>
                    <a:pt x="601171" y="1628228"/>
                    <a:pt x="582536" y="1646859"/>
                    <a:pt x="559989" y="1646859"/>
                  </a:cubicBezTo>
                  <a:lnTo>
                    <a:pt x="41243" y="1646859"/>
                  </a:lnTo>
                  <a:cubicBezTo>
                    <a:pt x="30123" y="1646859"/>
                    <a:pt x="19430" y="1642217"/>
                    <a:pt x="12220" y="1635069"/>
                  </a:cubicBezTo>
                  <a:cubicBezTo>
                    <a:pt x="4705" y="1627189"/>
                    <a:pt x="61" y="1616805"/>
                    <a:pt x="61" y="1605748"/>
                  </a:cubicBezTo>
                  <a:lnTo>
                    <a:pt x="61" y="1605748"/>
                  </a:lnTo>
                  <a:close/>
                  <a:moveTo>
                    <a:pt x="35805" y="1413997"/>
                  </a:moveTo>
                  <a:lnTo>
                    <a:pt x="35805" y="1605870"/>
                  </a:lnTo>
                  <a:cubicBezTo>
                    <a:pt x="35805" y="1607275"/>
                    <a:pt x="36538" y="1608741"/>
                    <a:pt x="37210" y="1609474"/>
                  </a:cubicBezTo>
                  <a:cubicBezTo>
                    <a:pt x="38310" y="1610574"/>
                    <a:pt x="39349" y="1610879"/>
                    <a:pt x="40815" y="1610879"/>
                  </a:cubicBezTo>
                  <a:lnTo>
                    <a:pt x="558890" y="1610879"/>
                  </a:lnTo>
                  <a:cubicBezTo>
                    <a:pt x="561761" y="1610879"/>
                    <a:pt x="564266" y="1608375"/>
                    <a:pt x="564266" y="1605503"/>
                  </a:cubicBezTo>
                  <a:lnTo>
                    <a:pt x="564266" y="1413997"/>
                  </a:lnTo>
                  <a:cubicBezTo>
                    <a:pt x="564266" y="1411126"/>
                    <a:pt x="561761" y="1408988"/>
                    <a:pt x="558890" y="1408988"/>
                  </a:cubicBezTo>
                  <a:lnTo>
                    <a:pt x="41182" y="1408988"/>
                  </a:lnTo>
                  <a:cubicBezTo>
                    <a:pt x="38310" y="1408988"/>
                    <a:pt x="35805" y="1411126"/>
                    <a:pt x="35805" y="1413997"/>
                  </a:cubicBezTo>
                  <a:lnTo>
                    <a:pt x="35805" y="1413997"/>
                  </a:lnTo>
                  <a:close/>
                  <a:moveTo>
                    <a:pt x="399172" y="946867"/>
                  </a:moveTo>
                  <a:cubicBezTo>
                    <a:pt x="439621" y="935077"/>
                    <a:pt x="483674" y="926464"/>
                    <a:pt x="531272" y="920355"/>
                  </a:cubicBezTo>
                  <a:cubicBezTo>
                    <a:pt x="452513" y="843752"/>
                    <a:pt x="407420" y="737095"/>
                    <a:pt x="407420" y="625062"/>
                  </a:cubicBezTo>
                  <a:cubicBezTo>
                    <a:pt x="407420" y="573138"/>
                    <a:pt x="344426" y="547054"/>
                    <a:pt x="307887" y="583889"/>
                  </a:cubicBezTo>
                  <a:cubicBezTo>
                    <a:pt x="297500" y="594274"/>
                    <a:pt x="290718" y="608935"/>
                    <a:pt x="290718" y="625062"/>
                  </a:cubicBezTo>
                  <a:cubicBezTo>
                    <a:pt x="290718" y="743204"/>
                    <a:pt x="329028" y="855237"/>
                    <a:pt x="399172" y="946867"/>
                  </a:cubicBezTo>
                  <a:lnTo>
                    <a:pt x="399172" y="946867"/>
                  </a:lnTo>
                  <a:close/>
                  <a:moveTo>
                    <a:pt x="579236" y="915774"/>
                  </a:moveTo>
                  <a:cubicBezTo>
                    <a:pt x="688790" y="906488"/>
                    <a:pt x="815147" y="908626"/>
                    <a:pt x="959467" y="914369"/>
                  </a:cubicBezTo>
                  <a:cubicBezTo>
                    <a:pt x="993805" y="915774"/>
                    <a:pt x="1023562" y="920477"/>
                    <a:pt x="1047208" y="927991"/>
                  </a:cubicBezTo>
                  <a:cubicBezTo>
                    <a:pt x="1230877" y="790179"/>
                    <a:pt x="1250918" y="521398"/>
                    <a:pt x="1088023" y="358541"/>
                  </a:cubicBezTo>
                  <a:cubicBezTo>
                    <a:pt x="1017513" y="288047"/>
                    <a:pt x="922623" y="247913"/>
                    <a:pt x="820951" y="247913"/>
                  </a:cubicBezTo>
                  <a:lnTo>
                    <a:pt x="705287" y="247913"/>
                  </a:lnTo>
                  <a:cubicBezTo>
                    <a:pt x="631538" y="271553"/>
                    <a:pt x="567444" y="315902"/>
                    <a:pt x="519846" y="374606"/>
                  </a:cubicBezTo>
                  <a:cubicBezTo>
                    <a:pt x="472615" y="432944"/>
                    <a:pt x="441454" y="505271"/>
                    <a:pt x="434305" y="584317"/>
                  </a:cubicBezTo>
                  <a:cubicBezTo>
                    <a:pt x="433938" y="587555"/>
                    <a:pt x="443226" y="600444"/>
                    <a:pt x="443226" y="625489"/>
                  </a:cubicBezTo>
                  <a:cubicBezTo>
                    <a:pt x="443226" y="738622"/>
                    <a:pt x="493328" y="844546"/>
                    <a:pt x="579297" y="915774"/>
                  </a:cubicBezTo>
                  <a:lnTo>
                    <a:pt x="579297" y="915774"/>
                  </a:lnTo>
                  <a:close/>
                  <a:moveTo>
                    <a:pt x="1082952" y="945462"/>
                  </a:moveTo>
                  <a:cubicBezTo>
                    <a:pt x="1106964" y="962627"/>
                    <a:pt x="1117657" y="987673"/>
                    <a:pt x="1110508" y="1018460"/>
                  </a:cubicBezTo>
                  <a:lnTo>
                    <a:pt x="1236193" y="955846"/>
                  </a:lnTo>
                  <a:cubicBezTo>
                    <a:pt x="1272364" y="910398"/>
                    <a:pt x="1301326" y="858474"/>
                    <a:pt x="1321428" y="802641"/>
                  </a:cubicBezTo>
                  <a:cubicBezTo>
                    <a:pt x="1415218" y="536669"/>
                    <a:pt x="1283851" y="243575"/>
                    <a:pt x="1023928" y="135818"/>
                  </a:cubicBezTo>
                  <a:cubicBezTo>
                    <a:pt x="961300" y="109673"/>
                    <a:pt x="892867" y="95379"/>
                    <a:pt x="820951" y="95379"/>
                  </a:cubicBezTo>
                  <a:lnTo>
                    <a:pt x="479764" y="95379"/>
                  </a:lnTo>
                  <a:cubicBezTo>
                    <a:pt x="469743" y="95379"/>
                    <a:pt x="461861" y="87499"/>
                    <a:pt x="461861" y="77481"/>
                  </a:cubicBezTo>
                  <a:lnTo>
                    <a:pt x="461861" y="49198"/>
                  </a:lnTo>
                  <a:lnTo>
                    <a:pt x="271043" y="159459"/>
                  </a:lnTo>
                  <a:lnTo>
                    <a:pt x="461861" y="269721"/>
                  </a:lnTo>
                  <a:lnTo>
                    <a:pt x="461861" y="230320"/>
                  </a:lnTo>
                  <a:cubicBezTo>
                    <a:pt x="461861" y="220301"/>
                    <a:pt x="469743" y="212421"/>
                    <a:pt x="479764" y="212421"/>
                  </a:cubicBezTo>
                  <a:lnTo>
                    <a:pt x="820951" y="212421"/>
                  </a:lnTo>
                  <a:cubicBezTo>
                    <a:pt x="1049346" y="212421"/>
                    <a:pt x="1234482" y="397453"/>
                    <a:pt x="1234482" y="625856"/>
                  </a:cubicBezTo>
                  <a:cubicBezTo>
                    <a:pt x="1234482" y="750412"/>
                    <a:pt x="1178269" y="867454"/>
                    <a:pt x="1083013" y="945462"/>
                  </a:cubicBezTo>
                  <a:lnTo>
                    <a:pt x="1083013" y="945462"/>
                  </a:lnTo>
                  <a:close/>
                </a:path>
              </a:pathLst>
            </a:custGeom>
            <a:grpFill/>
            <a:ln w="6099" cap="flat">
              <a:noFill/>
              <a:prstDash val="solid"/>
              <a:miter/>
            </a:ln>
          </p:spPr>
          <p:txBody>
            <a:bodyPr rtlCol="0" anchor="ctr"/>
            <a:lstStyle/>
            <a:p>
              <a:pPr defTabSz="1828800">
                <a:buClr>
                  <a:srgbClr val="000000"/>
                </a:buClr>
              </a:pPr>
              <a:endParaRPr lang="fr-FR" sz="2800" kern="0">
                <a:solidFill>
                  <a:srgbClr val="000000"/>
                </a:solidFill>
                <a:latin typeface="Arial"/>
                <a:cs typeface="Arial"/>
                <a:sym typeface="Arial"/>
              </a:endParaRPr>
            </a:p>
          </p:txBody>
        </p:sp>
        <p:sp>
          <p:nvSpPr>
            <p:cNvPr id="1066" name="Forme libre 1065">
              <a:extLst>
                <a:ext uri="{FF2B5EF4-FFF2-40B4-BE49-F238E27FC236}">
                  <a16:creationId xmlns:a16="http://schemas.microsoft.com/office/drawing/2014/main" id="{43F4CDFC-0F78-39B5-146D-4856E63E1357}"/>
                </a:ext>
              </a:extLst>
            </p:cNvPr>
            <p:cNvSpPr/>
            <p:nvPr/>
          </p:nvSpPr>
          <p:spPr>
            <a:xfrm>
              <a:off x="4300650" y="1990082"/>
              <a:ext cx="320964" cy="321132"/>
            </a:xfrm>
            <a:custGeom>
              <a:avLst/>
              <a:gdLst>
                <a:gd name="connsiteX0" fmla="*/ 198456 w 320964"/>
                <a:gd name="connsiteY0" fmla="*/ 61 h 321132"/>
                <a:gd name="connsiteX1" fmla="*/ 45215 w 320964"/>
                <a:gd name="connsiteY1" fmla="*/ 113377 h 321132"/>
                <a:gd name="connsiteX2" fmla="*/ 18941 w 320964"/>
                <a:gd name="connsiteY2" fmla="*/ 113377 h 321132"/>
                <a:gd name="connsiteX3" fmla="*/ 61 w 320964"/>
                <a:gd name="connsiteY3" fmla="*/ 132253 h 321132"/>
                <a:gd name="connsiteX4" fmla="*/ 18941 w 320964"/>
                <a:gd name="connsiteY4" fmla="*/ 151128 h 321132"/>
                <a:gd name="connsiteX5" fmla="*/ 38432 w 320964"/>
                <a:gd name="connsiteY5" fmla="*/ 151128 h 321132"/>
                <a:gd name="connsiteX6" fmla="*/ 37821 w 320964"/>
                <a:gd name="connsiteY6" fmla="*/ 160597 h 321132"/>
                <a:gd name="connsiteX7" fmla="*/ 38982 w 320964"/>
                <a:gd name="connsiteY7" fmla="*/ 179473 h 321132"/>
                <a:gd name="connsiteX8" fmla="*/ 18880 w 320964"/>
                <a:gd name="connsiteY8" fmla="*/ 179473 h 321132"/>
                <a:gd name="connsiteX9" fmla="*/ 0 w 320964"/>
                <a:gd name="connsiteY9" fmla="*/ 198349 h 321132"/>
                <a:gd name="connsiteX10" fmla="*/ 18880 w 320964"/>
                <a:gd name="connsiteY10" fmla="*/ 217224 h 321132"/>
                <a:gd name="connsiteX11" fmla="*/ 48392 w 320964"/>
                <a:gd name="connsiteY11" fmla="*/ 217224 h 321132"/>
                <a:gd name="connsiteX12" fmla="*/ 198394 w 320964"/>
                <a:gd name="connsiteY12" fmla="*/ 321133 h 321132"/>
                <a:gd name="connsiteX13" fmla="*/ 315280 w 320964"/>
                <a:gd name="connsiteY13" fmla="*/ 268293 h 321132"/>
                <a:gd name="connsiteX14" fmla="*/ 320902 w 320964"/>
                <a:gd name="connsiteY14" fmla="*/ 254915 h 321132"/>
                <a:gd name="connsiteX15" fmla="*/ 315464 w 320964"/>
                <a:gd name="connsiteY15" fmla="*/ 241537 h 321132"/>
                <a:gd name="connsiteX16" fmla="*/ 302144 w 320964"/>
                <a:gd name="connsiteY16" fmla="*/ 235978 h 321132"/>
                <a:gd name="connsiteX17" fmla="*/ 288763 w 320964"/>
                <a:gd name="connsiteY17" fmla="*/ 241415 h 321132"/>
                <a:gd name="connsiteX18" fmla="*/ 198394 w 320964"/>
                <a:gd name="connsiteY18" fmla="*/ 283320 h 321132"/>
                <a:gd name="connsiteX19" fmla="*/ 89452 w 320964"/>
                <a:gd name="connsiteY19" fmla="*/ 217224 h 321132"/>
                <a:gd name="connsiteX20" fmla="*/ 207560 w 320964"/>
                <a:gd name="connsiteY20" fmla="*/ 217224 h 321132"/>
                <a:gd name="connsiteX21" fmla="*/ 226440 w 320964"/>
                <a:gd name="connsiteY21" fmla="*/ 198349 h 321132"/>
                <a:gd name="connsiteX22" fmla="*/ 207560 w 320964"/>
                <a:gd name="connsiteY22" fmla="*/ 179473 h 321132"/>
                <a:gd name="connsiteX23" fmla="*/ 77048 w 320964"/>
                <a:gd name="connsiteY23" fmla="*/ 179473 h 321132"/>
                <a:gd name="connsiteX24" fmla="*/ 75582 w 320964"/>
                <a:gd name="connsiteY24" fmla="*/ 160597 h 321132"/>
                <a:gd name="connsiteX25" fmla="*/ 76193 w 320964"/>
                <a:gd name="connsiteY25" fmla="*/ 151128 h 321132"/>
                <a:gd name="connsiteX26" fmla="*/ 207560 w 320964"/>
                <a:gd name="connsiteY26" fmla="*/ 151128 h 321132"/>
                <a:gd name="connsiteX27" fmla="*/ 226440 w 320964"/>
                <a:gd name="connsiteY27" fmla="*/ 132253 h 321132"/>
                <a:gd name="connsiteX28" fmla="*/ 207560 w 320964"/>
                <a:gd name="connsiteY28" fmla="*/ 113377 h 321132"/>
                <a:gd name="connsiteX29" fmla="*/ 85052 w 320964"/>
                <a:gd name="connsiteY29" fmla="*/ 113377 h 321132"/>
                <a:gd name="connsiteX30" fmla="*/ 198394 w 320964"/>
                <a:gd name="connsiteY30" fmla="*/ 37813 h 321132"/>
                <a:gd name="connsiteX31" fmla="*/ 288763 w 320964"/>
                <a:gd name="connsiteY31" fmla="*/ 79413 h 321132"/>
                <a:gd name="connsiteX32" fmla="*/ 302144 w 320964"/>
                <a:gd name="connsiteY32" fmla="*/ 84910 h 321132"/>
                <a:gd name="connsiteX33" fmla="*/ 315525 w 320964"/>
                <a:gd name="connsiteY33" fmla="*/ 79352 h 321132"/>
                <a:gd name="connsiteX34" fmla="*/ 320963 w 320964"/>
                <a:gd name="connsiteY34" fmla="*/ 65913 h 321132"/>
                <a:gd name="connsiteX35" fmla="*/ 315342 w 320964"/>
                <a:gd name="connsiteY35" fmla="*/ 52535 h 321132"/>
                <a:gd name="connsiteX36" fmla="*/ 198456 w 320964"/>
                <a:gd name="connsiteY36" fmla="*/ 0 h 321132"/>
                <a:gd name="connsiteX37" fmla="*/ 198456 w 320964"/>
                <a:gd name="connsiteY37" fmla="*/ 0 h 32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0964" h="321132">
                  <a:moveTo>
                    <a:pt x="198456" y="61"/>
                  </a:moveTo>
                  <a:cubicBezTo>
                    <a:pt x="126479" y="61"/>
                    <a:pt x="65561" y="47953"/>
                    <a:pt x="45215" y="113377"/>
                  </a:cubicBezTo>
                  <a:lnTo>
                    <a:pt x="18941" y="113377"/>
                  </a:lnTo>
                  <a:cubicBezTo>
                    <a:pt x="8493" y="113377"/>
                    <a:pt x="61" y="121807"/>
                    <a:pt x="61" y="132253"/>
                  </a:cubicBezTo>
                  <a:cubicBezTo>
                    <a:pt x="61" y="142699"/>
                    <a:pt x="8493" y="151128"/>
                    <a:pt x="18941" y="151128"/>
                  </a:cubicBezTo>
                  <a:lnTo>
                    <a:pt x="38432" y="151128"/>
                  </a:lnTo>
                  <a:cubicBezTo>
                    <a:pt x="38249" y="154305"/>
                    <a:pt x="37821" y="157359"/>
                    <a:pt x="37821" y="160597"/>
                  </a:cubicBezTo>
                  <a:cubicBezTo>
                    <a:pt x="37821" y="166950"/>
                    <a:pt x="38249" y="173303"/>
                    <a:pt x="38982" y="179473"/>
                  </a:cubicBezTo>
                  <a:lnTo>
                    <a:pt x="18880" y="179473"/>
                  </a:lnTo>
                  <a:cubicBezTo>
                    <a:pt x="8432" y="179473"/>
                    <a:pt x="0" y="187903"/>
                    <a:pt x="0" y="198349"/>
                  </a:cubicBezTo>
                  <a:cubicBezTo>
                    <a:pt x="0" y="208794"/>
                    <a:pt x="8432" y="217224"/>
                    <a:pt x="18880" y="217224"/>
                  </a:cubicBezTo>
                  <a:lnTo>
                    <a:pt x="48392" y="217224"/>
                  </a:lnTo>
                  <a:cubicBezTo>
                    <a:pt x="71427" y="277883"/>
                    <a:pt x="129778" y="321133"/>
                    <a:pt x="198394" y="321133"/>
                  </a:cubicBezTo>
                  <a:cubicBezTo>
                    <a:pt x="249842" y="321133"/>
                    <a:pt x="285402" y="298225"/>
                    <a:pt x="315280" y="268293"/>
                  </a:cubicBezTo>
                  <a:cubicBezTo>
                    <a:pt x="318824" y="264750"/>
                    <a:pt x="320841" y="259924"/>
                    <a:pt x="320902" y="254915"/>
                  </a:cubicBezTo>
                  <a:cubicBezTo>
                    <a:pt x="320902" y="249906"/>
                    <a:pt x="318947" y="245080"/>
                    <a:pt x="315464" y="241537"/>
                  </a:cubicBezTo>
                  <a:cubicBezTo>
                    <a:pt x="311920" y="237994"/>
                    <a:pt x="307093" y="235978"/>
                    <a:pt x="302144" y="235978"/>
                  </a:cubicBezTo>
                  <a:cubicBezTo>
                    <a:pt x="297134" y="235978"/>
                    <a:pt x="292306" y="237872"/>
                    <a:pt x="288763" y="241415"/>
                  </a:cubicBezTo>
                  <a:cubicBezTo>
                    <a:pt x="262062" y="268171"/>
                    <a:pt x="239576" y="283320"/>
                    <a:pt x="198394" y="283320"/>
                  </a:cubicBezTo>
                  <a:cubicBezTo>
                    <a:pt x="150736" y="283320"/>
                    <a:pt x="109920" y="256564"/>
                    <a:pt x="89452" y="217224"/>
                  </a:cubicBezTo>
                  <a:lnTo>
                    <a:pt x="207560" y="217224"/>
                  </a:lnTo>
                  <a:cubicBezTo>
                    <a:pt x="218008" y="217224"/>
                    <a:pt x="226440" y="208794"/>
                    <a:pt x="226440" y="198349"/>
                  </a:cubicBezTo>
                  <a:cubicBezTo>
                    <a:pt x="226440" y="187903"/>
                    <a:pt x="218008" y="179473"/>
                    <a:pt x="207560" y="179473"/>
                  </a:cubicBezTo>
                  <a:lnTo>
                    <a:pt x="77048" y="179473"/>
                  </a:lnTo>
                  <a:cubicBezTo>
                    <a:pt x="76071" y="173303"/>
                    <a:pt x="75582" y="167011"/>
                    <a:pt x="75582" y="160597"/>
                  </a:cubicBezTo>
                  <a:cubicBezTo>
                    <a:pt x="75582" y="157359"/>
                    <a:pt x="75887" y="154305"/>
                    <a:pt x="76193" y="151128"/>
                  </a:cubicBezTo>
                  <a:lnTo>
                    <a:pt x="207560" y="151128"/>
                  </a:lnTo>
                  <a:cubicBezTo>
                    <a:pt x="218008" y="151128"/>
                    <a:pt x="226440" y="142699"/>
                    <a:pt x="226440" y="132253"/>
                  </a:cubicBezTo>
                  <a:cubicBezTo>
                    <a:pt x="226440" y="121807"/>
                    <a:pt x="218008" y="113377"/>
                    <a:pt x="207560" y="113377"/>
                  </a:cubicBezTo>
                  <a:lnTo>
                    <a:pt x="85052" y="113377"/>
                  </a:lnTo>
                  <a:cubicBezTo>
                    <a:pt x="103566" y="68967"/>
                    <a:pt x="147131" y="37813"/>
                    <a:pt x="198394" y="37813"/>
                  </a:cubicBezTo>
                  <a:cubicBezTo>
                    <a:pt x="239515" y="37813"/>
                    <a:pt x="262001" y="52657"/>
                    <a:pt x="288763" y="79413"/>
                  </a:cubicBezTo>
                  <a:cubicBezTo>
                    <a:pt x="292306" y="82956"/>
                    <a:pt x="297134" y="84972"/>
                    <a:pt x="302144" y="84910"/>
                  </a:cubicBezTo>
                  <a:cubicBezTo>
                    <a:pt x="307154" y="84910"/>
                    <a:pt x="311981" y="82895"/>
                    <a:pt x="315525" y="79352"/>
                  </a:cubicBezTo>
                  <a:cubicBezTo>
                    <a:pt x="319069" y="75747"/>
                    <a:pt x="321024" y="70922"/>
                    <a:pt x="320963" y="65913"/>
                  </a:cubicBezTo>
                  <a:cubicBezTo>
                    <a:pt x="320963" y="60842"/>
                    <a:pt x="318885" y="56078"/>
                    <a:pt x="315342" y="52535"/>
                  </a:cubicBezTo>
                  <a:cubicBezTo>
                    <a:pt x="285402" y="22602"/>
                    <a:pt x="249902" y="0"/>
                    <a:pt x="198456" y="0"/>
                  </a:cubicBezTo>
                  <a:lnTo>
                    <a:pt x="198456" y="0"/>
                  </a:lnTo>
                  <a:close/>
                </a:path>
              </a:pathLst>
            </a:custGeom>
            <a:solidFill>
              <a:schemeClr val="accent3"/>
            </a:solidFill>
            <a:ln w="6099" cap="flat">
              <a:noFill/>
              <a:prstDash val="solid"/>
              <a:miter/>
            </a:ln>
          </p:spPr>
          <p:txBody>
            <a:bodyPr rtlCol="0" anchor="ctr"/>
            <a:lstStyle/>
            <a:p>
              <a:pPr defTabSz="1828800">
                <a:buClr>
                  <a:srgbClr val="000000"/>
                </a:buClr>
              </a:pPr>
              <a:endParaRPr lang="fr-FR" sz="2800" kern="0">
                <a:solidFill>
                  <a:srgbClr val="000000"/>
                </a:solidFill>
                <a:latin typeface="Arial"/>
                <a:cs typeface="Arial"/>
                <a:sym typeface="Arial"/>
              </a:endParaRPr>
            </a:p>
          </p:txBody>
        </p:sp>
      </p:grpSp>
      <p:grpSp>
        <p:nvGrpSpPr>
          <p:cNvPr id="1068" name="Groupe 1067">
            <a:extLst>
              <a:ext uri="{FF2B5EF4-FFF2-40B4-BE49-F238E27FC236}">
                <a16:creationId xmlns:a16="http://schemas.microsoft.com/office/drawing/2014/main" id="{F18A011E-236B-F21C-38F3-DF06712B6742}"/>
              </a:ext>
            </a:extLst>
          </p:cNvPr>
          <p:cNvGrpSpPr/>
          <p:nvPr/>
        </p:nvGrpSpPr>
        <p:grpSpPr>
          <a:xfrm>
            <a:off x="8123716" y="1204144"/>
            <a:ext cx="1121884" cy="1310456"/>
            <a:chOff x="4061858" y="602072"/>
            <a:chExt cx="560942" cy="655228"/>
          </a:xfrm>
        </p:grpSpPr>
        <p:sp>
          <p:nvSpPr>
            <p:cNvPr id="31" name="Forme libre 30">
              <a:extLst>
                <a:ext uri="{FF2B5EF4-FFF2-40B4-BE49-F238E27FC236}">
                  <a16:creationId xmlns:a16="http://schemas.microsoft.com/office/drawing/2014/main" id="{3199D634-A47C-B30B-D124-656C07A3B11A}"/>
                </a:ext>
              </a:extLst>
            </p:cNvPr>
            <p:cNvSpPr/>
            <p:nvPr/>
          </p:nvSpPr>
          <p:spPr>
            <a:xfrm>
              <a:off x="4061858" y="1055861"/>
              <a:ext cx="106716" cy="160110"/>
            </a:xfrm>
            <a:custGeom>
              <a:avLst/>
              <a:gdLst>
                <a:gd name="connsiteX0" fmla="*/ 146520 w 179392"/>
                <a:gd name="connsiteY0" fmla="*/ 0 h 269147"/>
                <a:gd name="connsiteX1" fmla="*/ 32872 w 179392"/>
                <a:gd name="connsiteY1" fmla="*/ 0 h 269147"/>
                <a:gd name="connsiteX2" fmla="*/ 9654 w 179392"/>
                <a:gd name="connsiteY2" fmla="*/ 8857 h 269147"/>
                <a:gd name="connsiteX3" fmla="*/ 0 w 179392"/>
                <a:gd name="connsiteY3" fmla="*/ 30177 h 269147"/>
                <a:gd name="connsiteX4" fmla="*/ 0 w 179392"/>
                <a:gd name="connsiteY4" fmla="*/ 238971 h 269147"/>
                <a:gd name="connsiteX5" fmla="*/ 9654 w 179392"/>
                <a:gd name="connsiteY5" fmla="*/ 260290 h 269147"/>
                <a:gd name="connsiteX6" fmla="*/ 32872 w 179392"/>
                <a:gd name="connsiteY6" fmla="*/ 269148 h 269147"/>
                <a:gd name="connsiteX7" fmla="*/ 146520 w 179392"/>
                <a:gd name="connsiteY7" fmla="*/ 269148 h 269147"/>
                <a:gd name="connsiteX8" fmla="*/ 169738 w 179392"/>
                <a:gd name="connsiteY8" fmla="*/ 260290 h 269147"/>
                <a:gd name="connsiteX9" fmla="*/ 179392 w 179392"/>
                <a:gd name="connsiteY9" fmla="*/ 238971 h 269147"/>
                <a:gd name="connsiteX10" fmla="*/ 179392 w 179392"/>
                <a:gd name="connsiteY10" fmla="*/ 30177 h 269147"/>
                <a:gd name="connsiteX11" fmla="*/ 169738 w 179392"/>
                <a:gd name="connsiteY11" fmla="*/ 8857 h 269147"/>
                <a:gd name="connsiteX12" fmla="*/ 146520 w 179392"/>
                <a:gd name="connsiteY12" fmla="*/ 0 h 26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9392" h="269147">
                  <a:moveTo>
                    <a:pt x="146520" y="0"/>
                  </a:moveTo>
                  <a:lnTo>
                    <a:pt x="32872" y="0"/>
                  </a:lnTo>
                  <a:cubicBezTo>
                    <a:pt x="23829" y="0"/>
                    <a:pt x="15581" y="3360"/>
                    <a:pt x="9654" y="8857"/>
                  </a:cubicBezTo>
                  <a:cubicBezTo>
                    <a:pt x="3727" y="14355"/>
                    <a:pt x="0" y="21869"/>
                    <a:pt x="0" y="30177"/>
                  </a:cubicBezTo>
                  <a:lnTo>
                    <a:pt x="0" y="238971"/>
                  </a:lnTo>
                  <a:cubicBezTo>
                    <a:pt x="0" y="247279"/>
                    <a:pt x="3666" y="254793"/>
                    <a:pt x="9654" y="260290"/>
                  </a:cubicBezTo>
                  <a:cubicBezTo>
                    <a:pt x="15642" y="265727"/>
                    <a:pt x="23829" y="269148"/>
                    <a:pt x="32872" y="269148"/>
                  </a:cubicBezTo>
                  <a:lnTo>
                    <a:pt x="146520" y="269148"/>
                  </a:lnTo>
                  <a:cubicBezTo>
                    <a:pt x="155563" y="269148"/>
                    <a:pt x="163811" y="265788"/>
                    <a:pt x="169738" y="260290"/>
                  </a:cubicBezTo>
                  <a:cubicBezTo>
                    <a:pt x="175665" y="254793"/>
                    <a:pt x="179392" y="247279"/>
                    <a:pt x="179392" y="238971"/>
                  </a:cubicBezTo>
                  <a:lnTo>
                    <a:pt x="179392" y="30177"/>
                  </a:lnTo>
                  <a:cubicBezTo>
                    <a:pt x="179392" y="21869"/>
                    <a:pt x="175726" y="14355"/>
                    <a:pt x="169738" y="8857"/>
                  </a:cubicBezTo>
                  <a:cubicBezTo>
                    <a:pt x="163750" y="3421"/>
                    <a:pt x="155563" y="0"/>
                    <a:pt x="146520" y="0"/>
                  </a:cubicBezTo>
                  <a:close/>
                </a:path>
              </a:pathLst>
            </a:custGeom>
            <a:noFill/>
            <a:ln w="12700" cap="flat">
              <a:solidFill>
                <a:srgbClr val="132E59"/>
              </a:solidFill>
              <a:prstDash val="solid"/>
              <a:miter/>
            </a:ln>
          </p:spPr>
          <p:txBody>
            <a:bodyPr rtlCol="0" anchor="ctr"/>
            <a:lstStyle/>
            <a:p>
              <a:pPr defTabSz="1828800">
                <a:buClr>
                  <a:srgbClr val="000000"/>
                </a:buClr>
              </a:pPr>
              <a:endParaRPr lang="fr-FR" sz="2800" kern="0">
                <a:solidFill>
                  <a:srgbClr val="000000"/>
                </a:solidFill>
                <a:latin typeface="Arial"/>
                <a:cs typeface="Arial"/>
                <a:sym typeface="Arial"/>
              </a:endParaRPr>
            </a:p>
          </p:txBody>
        </p:sp>
        <p:sp>
          <p:nvSpPr>
            <p:cNvPr id="32" name="Forme libre 31">
              <a:extLst>
                <a:ext uri="{FF2B5EF4-FFF2-40B4-BE49-F238E27FC236}">
                  <a16:creationId xmlns:a16="http://schemas.microsoft.com/office/drawing/2014/main" id="{32942B63-AC87-AAB7-5D1E-0E0A708AE9DF}"/>
                </a:ext>
              </a:extLst>
            </p:cNvPr>
            <p:cNvSpPr/>
            <p:nvPr/>
          </p:nvSpPr>
          <p:spPr>
            <a:xfrm>
              <a:off x="4295313" y="749086"/>
              <a:ext cx="233540" cy="466886"/>
            </a:xfrm>
            <a:custGeom>
              <a:avLst/>
              <a:gdLst>
                <a:gd name="connsiteX0" fmla="*/ 388978 w 392585"/>
                <a:gd name="connsiteY0" fmla="*/ 271653 h 784841"/>
                <a:gd name="connsiteX1" fmla="*/ 215757 w 392585"/>
                <a:gd name="connsiteY1" fmla="*/ 10202 h 784841"/>
                <a:gd name="connsiteX2" fmla="*/ 207447 w 392585"/>
                <a:gd name="connsiteY2" fmla="*/ 2688 h 784841"/>
                <a:gd name="connsiteX3" fmla="*/ 196266 w 392585"/>
                <a:gd name="connsiteY3" fmla="*/ 0 h 784841"/>
                <a:gd name="connsiteX4" fmla="*/ 185145 w 392585"/>
                <a:gd name="connsiteY4" fmla="*/ 2688 h 784841"/>
                <a:gd name="connsiteX5" fmla="*/ 176836 w 392585"/>
                <a:gd name="connsiteY5" fmla="*/ 10202 h 784841"/>
                <a:gd name="connsiteX6" fmla="*/ 3615 w 392585"/>
                <a:gd name="connsiteY6" fmla="*/ 271653 h 784841"/>
                <a:gd name="connsiteX7" fmla="*/ 3492 w 392585"/>
                <a:gd name="connsiteY7" fmla="*/ 271653 h 784841"/>
                <a:gd name="connsiteX8" fmla="*/ 3065 w 392585"/>
                <a:gd name="connsiteY8" fmla="*/ 272447 h 784841"/>
                <a:gd name="connsiteX9" fmla="*/ 10 w 392585"/>
                <a:gd name="connsiteY9" fmla="*/ 282587 h 784841"/>
                <a:gd name="connsiteX10" fmla="*/ 2942 w 392585"/>
                <a:gd name="connsiteY10" fmla="*/ 293644 h 784841"/>
                <a:gd name="connsiteX11" fmla="*/ 11374 w 392585"/>
                <a:gd name="connsiteY11" fmla="*/ 301829 h 784841"/>
                <a:gd name="connsiteX12" fmla="*/ 23045 w 392585"/>
                <a:gd name="connsiteY12" fmla="*/ 304823 h 784841"/>
                <a:gd name="connsiteX13" fmla="*/ 99482 w 392585"/>
                <a:gd name="connsiteY13" fmla="*/ 304823 h 784841"/>
                <a:gd name="connsiteX14" fmla="*/ 102292 w 392585"/>
                <a:gd name="connsiteY14" fmla="*/ 305922 h 784841"/>
                <a:gd name="connsiteX15" fmla="*/ 103453 w 392585"/>
                <a:gd name="connsiteY15" fmla="*/ 308549 h 784841"/>
                <a:gd name="connsiteX16" fmla="*/ 103453 w 392585"/>
                <a:gd name="connsiteY16" fmla="*/ 757353 h 784841"/>
                <a:gd name="connsiteX17" fmla="*/ 112007 w 392585"/>
                <a:gd name="connsiteY17" fmla="*/ 776779 h 784841"/>
                <a:gd name="connsiteX18" fmla="*/ 112619 w 392585"/>
                <a:gd name="connsiteY18" fmla="*/ 777328 h 784841"/>
                <a:gd name="connsiteX19" fmla="*/ 132537 w 392585"/>
                <a:gd name="connsiteY19" fmla="*/ 784842 h 784841"/>
                <a:gd name="connsiteX20" fmla="*/ 260055 w 392585"/>
                <a:gd name="connsiteY20" fmla="*/ 784842 h 784841"/>
                <a:gd name="connsiteX21" fmla="*/ 280646 w 392585"/>
                <a:gd name="connsiteY21" fmla="*/ 776779 h 784841"/>
                <a:gd name="connsiteX22" fmla="*/ 289200 w 392585"/>
                <a:gd name="connsiteY22" fmla="*/ 757414 h 784841"/>
                <a:gd name="connsiteX23" fmla="*/ 289200 w 392585"/>
                <a:gd name="connsiteY23" fmla="*/ 308610 h 784841"/>
                <a:gd name="connsiteX24" fmla="*/ 290361 w 392585"/>
                <a:gd name="connsiteY24" fmla="*/ 305983 h 784841"/>
                <a:gd name="connsiteX25" fmla="*/ 293111 w 392585"/>
                <a:gd name="connsiteY25" fmla="*/ 304884 h 784841"/>
                <a:gd name="connsiteX26" fmla="*/ 369548 w 392585"/>
                <a:gd name="connsiteY26" fmla="*/ 304884 h 784841"/>
                <a:gd name="connsiteX27" fmla="*/ 381218 w 392585"/>
                <a:gd name="connsiteY27" fmla="*/ 301891 h 784841"/>
                <a:gd name="connsiteX28" fmla="*/ 389650 w 392585"/>
                <a:gd name="connsiteY28" fmla="*/ 293705 h 784841"/>
                <a:gd name="connsiteX29" fmla="*/ 392583 w 392585"/>
                <a:gd name="connsiteY29" fmla="*/ 282648 h 784841"/>
                <a:gd name="connsiteX30" fmla="*/ 389039 w 392585"/>
                <a:gd name="connsiteY30" fmla="*/ 271714 h 78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2585" h="784841">
                  <a:moveTo>
                    <a:pt x="388978" y="271653"/>
                  </a:moveTo>
                  <a:lnTo>
                    <a:pt x="215757" y="10202"/>
                  </a:lnTo>
                  <a:cubicBezTo>
                    <a:pt x="213679" y="6964"/>
                    <a:pt x="210808" y="4459"/>
                    <a:pt x="207447" y="2688"/>
                  </a:cubicBezTo>
                  <a:cubicBezTo>
                    <a:pt x="204025" y="916"/>
                    <a:pt x="200237" y="0"/>
                    <a:pt x="196266" y="0"/>
                  </a:cubicBezTo>
                  <a:cubicBezTo>
                    <a:pt x="192294" y="0"/>
                    <a:pt x="188506" y="916"/>
                    <a:pt x="185145" y="2688"/>
                  </a:cubicBezTo>
                  <a:cubicBezTo>
                    <a:pt x="181846" y="4459"/>
                    <a:pt x="179035" y="6964"/>
                    <a:pt x="176836" y="10202"/>
                  </a:cubicBezTo>
                  <a:lnTo>
                    <a:pt x="3615" y="271653"/>
                  </a:lnTo>
                  <a:lnTo>
                    <a:pt x="3492" y="271653"/>
                  </a:lnTo>
                  <a:cubicBezTo>
                    <a:pt x="3492" y="271653"/>
                    <a:pt x="3187" y="272202"/>
                    <a:pt x="3065" y="272447"/>
                  </a:cubicBezTo>
                  <a:cubicBezTo>
                    <a:pt x="1109" y="275623"/>
                    <a:pt x="71" y="279105"/>
                    <a:pt x="10" y="282587"/>
                  </a:cubicBezTo>
                  <a:cubicBezTo>
                    <a:pt x="-113" y="286374"/>
                    <a:pt x="926" y="290162"/>
                    <a:pt x="2942" y="293644"/>
                  </a:cubicBezTo>
                  <a:cubicBezTo>
                    <a:pt x="5020" y="297126"/>
                    <a:pt x="7892" y="299875"/>
                    <a:pt x="11374" y="301829"/>
                  </a:cubicBezTo>
                  <a:cubicBezTo>
                    <a:pt x="14918" y="303784"/>
                    <a:pt x="18829" y="304823"/>
                    <a:pt x="23045" y="304823"/>
                  </a:cubicBezTo>
                  <a:lnTo>
                    <a:pt x="99482" y="304823"/>
                  </a:lnTo>
                  <a:cubicBezTo>
                    <a:pt x="100582" y="304823"/>
                    <a:pt x="101559" y="305250"/>
                    <a:pt x="102292" y="305922"/>
                  </a:cubicBezTo>
                  <a:cubicBezTo>
                    <a:pt x="103026" y="306594"/>
                    <a:pt x="103453" y="307510"/>
                    <a:pt x="103453" y="308549"/>
                  </a:cubicBezTo>
                  <a:lnTo>
                    <a:pt x="103453" y="757353"/>
                  </a:lnTo>
                  <a:cubicBezTo>
                    <a:pt x="103453" y="764928"/>
                    <a:pt x="106753" y="771769"/>
                    <a:pt x="112007" y="776779"/>
                  </a:cubicBezTo>
                  <a:cubicBezTo>
                    <a:pt x="112252" y="776962"/>
                    <a:pt x="112435" y="777145"/>
                    <a:pt x="112619" y="777328"/>
                  </a:cubicBezTo>
                  <a:cubicBezTo>
                    <a:pt x="117873" y="781971"/>
                    <a:pt x="124900" y="784842"/>
                    <a:pt x="132537" y="784842"/>
                  </a:cubicBezTo>
                  <a:lnTo>
                    <a:pt x="260055" y="784842"/>
                  </a:lnTo>
                  <a:cubicBezTo>
                    <a:pt x="268059" y="784842"/>
                    <a:pt x="275330" y="781727"/>
                    <a:pt x="280646" y="776779"/>
                  </a:cubicBezTo>
                  <a:cubicBezTo>
                    <a:pt x="285901" y="771769"/>
                    <a:pt x="289200" y="764928"/>
                    <a:pt x="289200" y="757414"/>
                  </a:cubicBezTo>
                  <a:lnTo>
                    <a:pt x="289200" y="308610"/>
                  </a:lnTo>
                  <a:cubicBezTo>
                    <a:pt x="289200" y="307572"/>
                    <a:pt x="289628" y="306655"/>
                    <a:pt x="290361" y="305983"/>
                  </a:cubicBezTo>
                  <a:cubicBezTo>
                    <a:pt x="291033" y="305311"/>
                    <a:pt x="292011" y="304884"/>
                    <a:pt x="293111" y="304884"/>
                  </a:cubicBezTo>
                  <a:lnTo>
                    <a:pt x="369548" y="304884"/>
                  </a:lnTo>
                  <a:cubicBezTo>
                    <a:pt x="373764" y="304884"/>
                    <a:pt x="377735" y="303845"/>
                    <a:pt x="381218" y="301891"/>
                  </a:cubicBezTo>
                  <a:cubicBezTo>
                    <a:pt x="384701" y="299936"/>
                    <a:pt x="387572" y="297187"/>
                    <a:pt x="389650" y="293705"/>
                  </a:cubicBezTo>
                  <a:cubicBezTo>
                    <a:pt x="391727" y="290223"/>
                    <a:pt x="392644" y="286436"/>
                    <a:pt x="392583" y="282648"/>
                  </a:cubicBezTo>
                  <a:cubicBezTo>
                    <a:pt x="392460" y="278800"/>
                    <a:pt x="391300" y="275073"/>
                    <a:pt x="389039" y="271714"/>
                  </a:cubicBezTo>
                  <a:close/>
                </a:path>
              </a:pathLst>
            </a:custGeom>
            <a:noFill/>
            <a:ln w="12700" cap="flat">
              <a:solidFill>
                <a:schemeClr val="bg2"/>
              </a:solidFill>
              <a:prstDash val="solid"/>
              <a:miter/>
            </a:ln>
          </p:spPr>
          <p:txBody>
            <a:bodyPr rtlCol="0" anchor="ctr"/>
            <a:lstStyle/>
            <a:p>
              <a:pPr defTabSz="1828800">
                <a:buClr>
                  <a:srgbClr val="000000"/>
                </a:buClr>
              </a:pPr>
              <a:endParaRPr lang="fr-FR" sz="2800" kern="0">
                <a:solidFill>
                  <a:srgbClr val="000000"/>
                </a:solidFill>
                <a:latin typeface="Arial"/>
                <a:cs typeface="Arial"/>
                <a:sym typeface="Arial"/>
              </a:endParaRPr>
            </a:p>
          </p:txBody>
        </p:sp>
        <p:sp>
          <p:nvSpPr>
            <p:cNvPr id="33" name="Forme libre 32">
              <a:extLst>
                <a:ext uri="{FF2B5EF4-FFF2-40B4-BE49-F238E27FC236}">
                  <a16:creationId xmlns:a16="http://schemas.microsoft.com/office/drawing/2014/main" id="{C17C373B-6864-9EE2-E81C-6BF070D07F84}"/>
                </a:ext>
              </a:extLst>
            </p:cNvPr>
            <p:cNvSpPr/>
            <p:nvPr/>
          </p:nvSpPr>
          <p:spPr>
            <a:xfrm>
              <a:off x="4201907" y="969157"/>
              <a:ext cx="113440" cy="246743"/>
            </a:xfrm>
            <a:custGeom>
              <a:avLst/>
              <a:gdLst>
                <a:gd name="connsiteX0" fmla="*/ 155746 w 190695"/>
                <a:gd name="connsiteY0" fmla="*/ 0 h 414778"/>
                <a:gd name="connsiteX1" fmla="*/ 34950 w 190695"/>
                <a:gd name="connsiteY1" fmla="*/ 0 h 414778"/>
                <a:gd name="connsiteX2" fmla="*/ 10265 w 190695"/>
                <a:gd name="connsiteY2" fmla="*/ 8858 h 414778"/>
                <a:gd name="connsiteX3" fmla="*/ 0 w 190695"/>
                <a:gd name="connsiteY3" fmla="*/ 30238 h 414778"/>
                <a:gd name="connsiteX4" fmla="*/ 0 w 190695"/>
                <a:gd name="connsiteY4" fmla="*/ 384541 h 414778"/>
                <a:gd name="connsiteX5" fmla="*/ 10265 w 190695"/>
                <a:gd name="connsiteY5" fmla="*/ 405921 h 414778"/>
                <a:gd name="connsiteX6" fmla="*/ 34950 w 190695"/>
                <a:gd name="connsiteY6" fmla="*/ 414779 h 414778"/>
                <a:gd name="connsiteX7" fmla="*/ 155746 w 190695"/>
                <a:gd name="connsiteY7" fmla="*/ 414779 h 414778"/>
                <a:gd name="connsiteX8" fmla="*/ 180431 w 190695"/>
                <a:gd name="connsiteY8" fmla="*/ 405921 h 414778"/>
                <a:gd name="connsiteX9" fmla="*/ 190696 w 190695"/>
                <a:gd name="connsiteY9" fmla="*/ 384541 h 414778"/>
                <a:gd name="connsiteX10" fmla="*/ 190696 w 190695"/>
                <a:gd name="connsiteY10" fmla="*/ 30238 h 414778"/>
                <a:gd name="connsiteX11" fmla="*/ 180431 w 190695"/>
                <a:gd name="connsiteY11" fmla="*/ 8858 h 414778"/>
                <a:gd name="connsiteX12" fmla="*/ 155746 w 190695"/>
                <a:gd name="connsiteY12" fmla="*/ 0 h 41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695" h="414778">
                  <a:moveTo>
                    <a:pt x="155746" y="0"/>
                  </a:moveTo>
                  <a:lnTo>
                    <a:pt x="34950" y="0"/>
                  </a:lnTo>
                  <a:cubicBezTo>
                    <a:pt x="25357" y="0"/>
                    <a:pt x="16558" y="3360"/>
                    <a:pt x="10265" y="8858"/>
                  </a:cubicBezTo>
                  <a:cubicBezTo>
                    <a:pt x="3972" y="14355"/>
                    <a:pt x="0" y="21930"/>
                    <a:pt x="0" y="30238"/>
                  </a:cubicBezTo>
                  <a:lnTo>
                    <a:pt x="0" y="384541"/>
                  </a:lnTo>
                  <a:cubicBezTo>
                    <a:pt x="0" y="392910"/>
                    <a:pt x="3911" y="400484"/>
                    <a:pt x="10265" y="405921"/>
                  </a:cubicBezTo>
                  <a:cubicBezTo>
                    <a:pt x="16619" y="411358"/>
                    <a:pt x="25357" y="414779"/>
                    <a:pt x="34950" y="414779"/>
                  </a:cubicBezTo>
                  <a:lnTo>
                    <a:pt x="155746" y="414779"/>
                  </a:lnTo>
                  <a:cubicBezTo>
                    <a:pt x="165339" y="414779"/>
                    <a:pt x="174137" y="411419"/>
                    <a:pt x="180431" y="405921"/>
                  </a:cubicBezTo>
                  <a:cubicBezTo>
                    <a:pt x="186724" y="400423"/>
                    <a:pt x="190696" y="392849"/>
                    <a:pt x="190696" y="384541"/>
                  </a:cubicBezTo>
                  <a:lnTo>
                    <a:pt x="190696" y="30238"/>
                  </a:lnTo>
                  <a:cubicBezTo>
                    <a:pt x="190696" y="21869"/>
                    <a:pt x="186785" y="14355"/>
                    <a:pt x="180431" y="8858"/>
                  </a:cubicBezTo>
                  <a:cubicBezTo>
                    <a:pt x="174076" y="3421"/>
                    <a:pt x="165339" y="0"/>
                    <a:pt x="155746" y="0"/>
                  </a:cubicBezTo>
                  <a:close/>
                </a:path>
              </a:pathLst>
            </a:custGeom>
            <a:noFill/>
            <a:ln w="12700" cap="flat">
              <a:solidFill>
                <a:srgbClr val="132E59"/>
              </a:solidFill>
              <a:prstDash val="solid"/>
              <a:miter/>
            </a:ln>
          </p:spPr>
          <p:txBody>
            <a:bodyPr rtlCol="0" anchor="ctr"/>
            <a:lstStyle/>
            <a:p>
              <a:pPr defTabSz="1828800">
                <a:buClr>
                  <a:srgbClr val="000000"/>
                </a:buClr>
              </a:pPr>
              <a:endParaRPr lang="fr-FR" sz="2800" kern="0">
                <a:solidFill>
                  <a:srgbClr val="000000"/>
                </a:solidFill>
                <a:latin typeface="Arial"/>
                <a:cs typeface="Arial"/>
                <a:sym typeface="Arial"/>
              </a:endParaRPr>
            </a:p>
          </p:txBody>
        </p:sp>
        <p:sp>
          <p:nvSpPr>
            <p:cNvPr id="34" name="Forme libre 33">
              <a:extLst>
                <a:ext uri="{FF2B5EF4-FFF2-40B4-BE49-F238E27FC236}">
                  <a16:creationId xmlns:a16="http://schemas.microsoft.com/office/drawing/2014/main" id="{967C00C1-9A16-AE72-FC3F-318D93FA7DFA}"/>
                </a:ext>
              </a:extLst>
            </p:cNvPr>
            <p:cNvSpPr/>
            <p:nvPr/>
          </p:nvSpPr>
          <p:spPr>
            <a:xfrm>
              <a:off x="4350830" y="602072"/>
              <a:ext cx="123250" cy="111923"/>
            </a:xfrm>
            <a:custGeom>
              <a:avLst/>
              <a:gdLst>
                <a:gd name="connsiteX0" fmla="*/ 91651 w 141509"/>
                <a:gd name="connsiteY0" fmla="*/ 45754 h 141354"/>
                <a:gd name="connsiteX1" fmla="*/ 95684 w 141509"/>
                <a:gd name="connsiteY1" fmla="*/ 49786 h 141354"/>
                <a:gd name="connsiteX2" fmla="*/ 137232 w 141509"/>
                <a:gd name="connsiteY2" fmla="*/ 49786 h 141354"/>
                <a:gd name="connsiteX3" fmla="*/ 140227 w 141509"/>
                <a:gd name="connsiteY3" fmla="*/ 51007 h 141354"/>
                <a:gd name="connsiteX4" fmla="*/ 141510 w 141509"/>
                <a:gd name="connsiteY4" fmla="*/ 54001 h 141354"/>
                <a:gd name="connsiteX5" fmla="*/ 141510 w 141509"/>
                <a:gd name="connsiteY5" fmla="*/ 87354 h 141354"/>
                <a:gd name="connsiteX6" fmla="*/ 140227 w 141509"/>
                <a:gd name="connsiteY6" fmla="*/ 90347 h 141354"/>
                <a:gd name="connsiteX7" fmla="*/ 137232 w 141509"/>
                <a:gd name="connsiteY7" fmla="*/ 91569 h 141354"/>
                <a:gd name="connsiteX8" fmla="*/ 95684 w 141509"/>
                <a:gd name="connsiteY8" fmla="*/ 91569 h 141354"/>
                <a:gd name="connsiteX9" fmla="*/ 91651 w 141509"/>
                <a:gd name="connsiteY9" fmla="*/ 95601 h 141354"/>
                <a:gd name="connsiteX10" fmla="*/ 91651 w 141509"/>
                <a:gd name="connsiteY10" fmla="*/ 137140 h 141354"/>
                <a:gd name="connsiteX11" fmla="*/ 90368 w 141509"/>
                <a:gd name="connsiteY11" fmla="*/ 140133 h 141354"/>
                <a:gd name="connsiteX12" fmla="*/ 87374 w 141509"/>
                <a:gd name="connsiteY12" fmla="*/ 141355 h 141354"/>
                <a:gd name="connsiteX13" fmla="*/ 54013 w 141509"/>
                <a:gd name="connsiteY13" fmla="*/ 141355 h 141354"/>
                <a:gd name="connsiteX14" fmla="*/ 51019 w 141509"/>
                <a:gd name="connsiteY14" fmla="*/ 140133 h 141354"/>
                <a:gd name="connsiteX15" fmla="*/ 49797 w 141509"/>
                <a:gd name="connsiteY15" fmla="*/ 137140 h 141354"/>
                <a:gd name="connsiteX16" fmla="*/ 49797 w 141509"/>
                <a:gd name="connsiteY16" fmla="*/ 95601 h 141354"/>
                <a:gd name="connsiteX17" fmla="*/ 45765 w 141509"/>
                <a:gd name="connsiteY17" fmla="*/ 91569 h 141354"/>
                <a:gd name="connsiteX18" fmla="*/ 4216 w 141509"/>
                <a:gd name="connsiteY18" fmla="*/ 91569 h 141354"/>
                <a:gd name="connsiteX19" fmla="*/ 1222 w 141509"/>
                <a:gd name="connsiteY19" fmla="*/ 90347 h 141354"/>
                <a:gd name="connsiteX20" fmla="*/ 0 w 141509"/>
                <a:gd name="connsiteY20" fmla="*/ 87354 h 141354"/>
                <a:gd name="connsiteX21" fmla="*/ 0 w 141509"/>
                <a:gd name="connsiteY21" fmla="*/ 54001 h 141354"/>
                <a:gd name="connsiteX22" fmla="*/ 1222 w 141509"/>
                <a:gd name="connsiteY22" fmla="*/ 51007 h 141354"/>
                <a:gd name="connsiteX23" fmla="*/ 4216 w 141509"/>
                <a:gd name="connsiteY23" fmla="*/ 49786 h 141354"/>
                <a:gd name="connsiteX24" fmla="*/ 45765 w 141509"/>
                <a:gd name="connsiteY24" fmla="*/ 49786 h 141354"/>
                <a:gd name="connsiteX25" fmla="*/ 49797 w 141509"/>
                <a:gd name="connsiteY25" fmla="*/ 45754 h 141354"/>
                <a:gd name="connsiteX26" fmla="*/ 49797 w 141509"/>
                <a:gd name="connsiteY26" fmla="*/ 4215 h 141354"/>
                <a:gd name="connsiteX27" fmla="*/ 51019 w 141509"/>
                <a:gd name="connsiteY27" fmla="*/ 1222 h 141354"/>
                <a:gd name="connsiteX28" fmla="*/ 54013 w 141509"/>
                <a:gd name="connsiteY28" fmla="*/ 0 h 141354"/>
                <a:gd name="connsiteX29" fmla="*/ 87374 w 141509"/>
                <a:gd name="connsiteY29" fmla="*/ 0 h 141354"/>
                <a:gd name="connsiteX30" fmla="*/ 90368 w 141509"/>
                <a:gd name="connsiteY30" fmla="*/ 1222 h 141354"/>
                <a:gd name="connsiteX31" fmla="*/ 91651 w 141509"/>
                <a:gd name="connsiteY31" fmla="*/ 4215 h 141354"/>
                <a:gd name="connsiteX32" fmla="*/ 91651 w 141509"/>
                <a:gd name="connsiteY32" fmla="*/ 45754 h 141354"/>
                <a:gd name="connsiteX33" fmla="*/ 91651 w 141509"/>
                <a:gd name="connsiteY33" fmla="*/ 45754 h 14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1509" h="141354">
                  <a:moveTo>
                    <a:pt x="91651" y="45754"/>
                  </a:moveTo>
                  <a:cubicBezTo>
                    <a:pt x="91651" y="48014"/>
                    <a:pt x="93484" y="49786"/>
                    <a:pt x="95684" y="49786"/>
                  </a:cubicBezTo>
                  <a:lnTo>
                    <a:pt x="137232" y="49786"/>
                  </a:lnTo>
                  <a:cubicBezTo>
                    <a:pt x="138332" y="49786"/>
                    <a:pt x="139432" y="50213"/>
                    <a:pt x="140227" y="51007"/>
                  </a:cubicBezTo>
                  <a:cubicBezTo>
                    <a:pt x="141021" y="51801"/>
                    <a:pt x="141510" y="52901"/>
                    <a:pt x="141510" y="54001"/>
                  </a:cubicBezTo>
                  <a:lnTo>
                    <a:pt x="141510" y="87354"/>
                  </a:lnTo>
                  <a:cubicBezTo>
                    <a:pt x="141510" y="88453"/>
                    <a:pt x="141082" y="89553"/>
                    <a:pt x="140227" y="90347"/>
                  </a:cubicBezTo>
                  <a:cubicBezTo>
                    <a:pt x="139371" y="91141"/>
                    <a:pt x="138332" y="91569"/>
                    <a:pt x="137232" y="91569"/>
                  </a:cubicBezTo>
                  <a:lnTo>
                    <a:pt x="95684" y="91569"/>
                  </a:lnTo>
                  <a:cubicBezTo>
                    <a:pt x="93423" y="91569"/>
                    <a:pt x="91651" y="93402"/>
                    <a:pt x="91651" y="95601"/>
                  </a:cubicBezTo>
                  <a:lnTo>
                    <a:pt x="91651" y="137140"/>
                  </a:lnTo>
                  <a:cubicBezTo>
                    <a:pt x="91651" y="138239"/>
                    <a:pt x="91224" y="139339"/>
                    <a:pt x="90368" y="140133"/>
                  </a:cubicBezTo>
                  <a:cubicBezTo>
                    <a:pt x="89574" y="140927"/>
                    <a:pt x="88474" y="141355"/>
                    <a:pt x="87374" y="141355"/>
                  </a:cubicBezTo>
                  <a:lnTo>
                    <a:pt x="54013" y="141355"/>
                  </a:lnTo>
                  <a:cubicBezTo>
                    <a:pt x="52913" y="141355"/>
                    <a:pt x="51814" y="140927"/>
                    <a:pt x="51019" y="140133"/>
                  </a:cubicBezTo>
                  <a:cubicBezTo>
                    <a:pt x="50225" y="139339"/>
                    <a:pt x="49797" y="138239"/>
                    <a:pt x="49797" y="137140"/>
                  </a:cubicBezTo>
                  <a:lnTo>
                    <a:pt x="49797" y="95601"/>
                  </a:lnTo>
                  <a:cubicBezTo>
                    <a:pt x="49797" y="93340"/>
                    <a:pt x="47964" y="91569"/>
                    <a:pt x="45765" y="91569"/>
                  </a:cubicBezTo>
                  <a:lnTo>
                    <a:pt x="4216" y="91569"/>
                  </a:lnTo>
                  <a:cubicBezTo>
                    <a:pt x="3116" y="91569"/>
                    <a:pt x="2016" y="91141"/>
                    <a:pt x="1222" y="90347"/>
                  </a:cubicBezTo>
                  <a:cubicBezTo>
                    <a:pt x="428" y="89553"/>
                    <a:pt x="0" y="88453"/>
                    <a:pt x="0" y="87354"/>
                  </a:cubicBezTo>
                  <a:lnTo>
                    <a:pt x="0" y="54001"/>
                  </a:lnTo>
                  <a:cubicBezTo>
                    <a:pt x="0" y="52901"/>
                    <a:pt x="428" y="51801"/>
                    <a:pt x="1222" y="51007"/>
                  </a:cubicBezTo>
                  <a:cubicBezTo>
                    <a:pt x="2016" y="50213"/>
                    <a:pt x="3116" y="49786"/>
                    <a:pt x="4216" y="49786"/>
                  </a:cubicBezTo>
                  <a:lnTo>
                    <a:pt x="45765" y="49786"/>
                  </a:lnTo>
                  <a:cubicBezTo>
                    <a:pt x="48025" y="49786"/>
                    <a:pt x="49797" y="47953"/>
                    <a:pt x="49797" y="45754"/>
                  </a:cubicBezTo>
                  <a:lnTo>
                    <a:pt x="49797" y="4215"/>
                  </a:lnTo>
                  <a:cubicBezTo>
                    <a:pt x="49797" y="3115"/>
                    <a:pt x="50225" y="2016"/>
                    <a:pt x="51019" y="1222"/>
                  </a:cubicBezTo>
                  <a:cubicBezTo>
                    <a:pt x="51814" y="428"/>
                    <a:pt x="52913" y="0"/>
                    <a:pt x="54013" y="0"/>
                  </a:cubicBezTo>
                  <a:lnTo>
                    <a:pt x="87374" y="0"/>
                  </a:lnTo>
                  <a:cubicBezTo>
                    <a:pt x="88474" y="0"/>
                    <a:pt x="89574" y="428"/>
                    <a:pt x="90368" y="1222"/>
                  </a:cubicBezTo>
                  <a:cubicBezTo>
                    <a:pt x="91163" y="2016"/>
                    <a:pt x="91651" y="3115"/>
                    <a:pt x="91651" y="4215"/>
                  </a:cubicBezTo>
                  <a:lnTo>
                    <a:pt x="91651" y="45754"/>
                  </a:lnTo>
                  <a:lnTo>
                    <a:pt x="91651" y="45754"/>
                  </a:lnTo>
                  <a:close/>
                </a:path>
              </a:pathLst>
            </a:custGeom>
            <a:noFill/>
            <a:ln w="9525" cap="flat">
              <a:solidFill>
                <a:schemeClr val="accent3"/>
              </a:solidFill>
              <a:prstDash val="solid"/>
              <a:miter/>
            </a:ln>
          </p:spPr>
          <p:txBody>
            <a:bodyPr rtlCol="0" anchor="ctr"/>
            <a:lstStyle/>
            <a:p>
              <a:pPr defTabSz="1828800">
                <a:buClr>
                  <a:srgbClr val="000000"/>
                </a:buClr>
              </a:pPr>
              <a:endParaRPr lang="fr-FR" sz="2800" kern="0">
                <a:solidFill>
                  <a:srgbClr val="000000"/>
                </a:solidFill>
                <a:latin typeface="Arial"/>
                <a:cs typeface="Arial"/>
                <a:sym typeface="Arial"/>
              </a:endParaRPr>
            </a:p>
          </p:txBody>
        </p:sp>
        <p:sp>
          <p:nvSpPr>
            <p:cNvPr id="1067" name="Rectangle 1066">
              <a:extLst>
                <a:ext uri="{FF2B5EF4-FFF2-40B4-BE49-F238E27FC236}">
                  <a16:creationId xmlns:a16="http://schemas.microsoft.com/office/drawing/2014/main" id="{2BC4B770-4636-4330-215B-8B18B79BBE5A}"/>
                </a:ext>
              </a:extLst>
            </p:cNvPr>
            <p:cNvSpPr/>
            <p:nvPr/>
          </p:nvSpPr>
          <p:spPr>
            <a:xfrm>
              <a:off x="4419600" y="857250"/>
              <a:ext cx="146050" cy="4000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fr-FR" sz="2800" kern="0">
                <a:solidFill>
                  <a:srgbClr val="FFFFFF"/>
                </a:solidFill>
                <a:latin typeface="Arial"/>
                <a:sym typeface="Arial"/>
              </a:endParaRPr>
            </a:p>
          </p:txBody>
        </p:sp>
        <p:sp>
          <p:nvSpPr>
            <p:cNvPr id="35" name="Forme libre 34">
              <a:extLst>
                <a:ext uri="{FF2B5EF4-FFF2-40B4-BE49-F238E27FC236}">
                  <a16:creationId xmlns:a16="http://schemas.microsoft.com/office/drawing/2014/main" id="{7B01F522-3212-AA3E-B50D-81D88047C9A9}"/>
                </a:ext>
              </a:extLst>
            </p:cNvPr>
            <p:cNvSpPr/>
            <p:nvPr/>
          </p:nvSpPr>
          <p:spPr>
            <a:xfrm>
              <a:off x="4359484" y="876578"/>
              <a:ext cx="263316" cy="345967"/>
            </a:xfrm>
            <a:custGeom>
              <a:avLst/>
              <a:gdLst>
                <a:gd name="connsiteX0" fmla="*/ 387444 w 390256"/>
                <a:gd name="connsiteY0" fmla="*/ 14661 h 512750"/>
                <a:gd name="connsiteX1" fmla="*/ 375835 w 390256"/>
                <a:gd name="connsiteY1" fmla="*/ 15211 h 512750"/>
                <a:gd name="connsiteX2" fmla="*/ 370030 w 390256"/>
                <a:gd name="connsiteY2" fmla="*/ 21441 h 512750"/>
                <a:gd name="connsiteX3" fmla="*/ 353166 w 390256"/>
                <a:gd name="connsiteY3" fmla="*/ 21441 h 512750"/>
                <a:gd name="connsiteX4" fmla="*/ 346751 w 390256"/>
                <a:gd name="connsiteY4" fmla="*/ 24435 h 512750"/>
                <a:gd name="connsiteX5" fmla="*/ 258277 w 390256"/>
                <a:gd name="connsiteY5" fmla="*/ 132497 h 512750"/>
                <a:gd name="connsiteX6" fmla="*/ 237136 w 390256"/>
                <a:gd name="connsiteY6" fmla="*/ 117958 h 512750"/>
                <a:gd name="connsiteX7" fmla="*/ 259193 w 390256"/>
                <a:gd name="connsiteY7" fmla="*/ 44410 h 512750"/>
                <a:gd name="connsiteX8" fmla="*/ 195099 w 390256"/>
                <a:gd name="connsiteY8" fmla="*/ 0 h 512750"/>
                <a:gd name="connsiteX9" fmla="*/ 131004 w 390256"/>
                <a:gd name="connsiteY9" fmla="*/ 44410 h 512750"/>
                <a:gd name="connsiteX10" fmla="*/ 153061 w 390256"/>
                <a:gd name="connsiteY10" fmla="*/ 117958 h 512750"/>
                <a:gd name="connsiteX11" fmla="*/ 131920 w 390256"/>
                <a:gd name="connsiteY11" fmla="*/ 132497 h 512750"/>
                <a:gd name="connsiteX12" fmla="*/ 43446 w 390256"/>
                <a:gd name="connsiteY12" fmla="*/ 24435 h 512750"/>
                <a:gd name="connsiteX13" fmla="*/ 37031 w 390256"/>
                <a:gd name="connsiteY13" fmla="*/ 21441 h 512750"/>
                <a:gd name="connsiteX14" fmla="*/ 20167 w 390256"/>
                <a:gd name="connsiteY14" fmla="*/ 21441 h 512750"/>
                <a:gd name="connsiteX15" fmla="*/ 14362 w 390256"/>
                <a:gd name="connsiteY15" fmla="*/ 15211 h 512750"/>
                <a:gd name="connsiteX16" fmla="*/ 8619 w 390256"/>
                <a:gd name="connsiteY16" fmla="*/ 12584 h 512750"/>
                <a:gd name="connsiteX17" fmla="*/ 2692 w 390256"/>
                <a:gd name="connsiteY17" fmla="*/ 14661 h 512750"/>
                <a:gd name="connsiteX18" fmla="*/ 4 w 390256"/>
                <a:gd name="connsiteY18" fmla="*/ 20220 h 512750"/>
                <a:gd name="connsiteX19" fmla="*/ 2142 w 390256"/>
                <a:gd name="connsiteY19" fmla="*/ 25962 h 512750"/>
                <a:gd name="connsiteX20" fmla="*/ 10391 w 390256"/>
                <a:gd name="connsiteY20" fmla="*/ 34819 h 512750"/>
                <a:gd name="connsiteX21" fmla="*/ 10391 w 390256"/>
                <a:gd name="connsiteY21" fmla="*/ 34819 h 512750"/>
                <a:gd name="connsiteX22" fmla="*/ 16440 w 390256"/>
                <a:gd name="connsiteY22" fmla="*/ 37446 h 512750"/>
                <a:gd name="connsiteX23" fmla="*/ 32998 w 390256"/>
                <a:gd name="connsiteY23" fmla="*/ 37446 h 512750"/>
                <a:gd name="connsiteX24" fmla="*/ 124466 w 390256"/>
                <a:gd name="connsiteY24" fmla="*/ 149113 h 512750"/>
                <a:gd name="connsiteX25" fmla="*/ 123794 w 390256"/>
                <a:gd name="connsiteY25" fmla="*/ 156199 h 512750"/>
                <a:gd name="connsiteX26" fmla="*/ 123794 w 390256"/>
                <a:gd name="connsiteY26" fmla="*/ 288574 h 512750"/>
                <a:gd name="connsiteX27" fmla="*/ 153489 w 390256"/>
                <a:gd name="connsiteY27" fmla="*/ 326997 h 512750"/>
                <a:gd name="connsiteX28" fmla="*/ 153489 w 390256"/>
                <a:gd name="connsiteY28" fmla="*/ 488022 h 512750"/>
                <a:gd name="connsiteX29" fmla="*/ 125932 w 390256"/>
                <a:gd name="connsiteY29" fmla="*/ 496940 h 512750"/>
                <a:gd name="connsiteX30" fmla="*/ 120678 w 390256"/>
                <a:gd name="connsiteY30" fmla="*/ 507203 h 512750"/>
                <a:gd name="connsiteX31" fmla="*/ 131187 w 390256"/>
                <a:gd name="connsiteY31" fmla="*/ 512334 h 512750"/>
                <a:gd name="connsiteX32" fmla="*/ 164487 w 390256"/>
                <a:gd name="connsiteY32" fmla="*/ 501522 h 512750"/>
                <a:gd name="connsiteX33" fmla="*/ 170169 w 390256"/>
                <a:gd name="connsiteY33" fmla="*/ 493825 h 512750"/>
                <a:gd name="connsiteX34" fmla="*/ 170169 w 390256"/>
                <a:gd name="connsiteY34" fmla="*/ 328524 h 512750"/>
                <a:gd name="connsiteX35" fmla="*/ 220089 w 390256"/>
                <a:gd name="connsiteY35" fmla="*/ 328524 h 512750"/>
                <a:gd name="connsiteX36" fmla="*/ 220089 w 390256"/>
                <a:gd name="connsiteY36" fmla="*/ 493825 h 512750"/>
                <a:gd name="connsiteX37" fmla="*/ 220089 w 390256"/>
                <a:gd name="connsiteY37" fmla="*/ 493825 h 512750"/>
                <a:gd name="connsiteX38" fmla="*/ 225771 w 390256"/>
                <a:gd name="connsiteY38" fmla="*/ 501522 h 512750"/>
                <a:gd name="connsiteX39" fmla="*/ 259071 w 390256"/>
                <a:gd name="connsiteY39" fmla="*/ 512334 h 512750"/>
                <a:gd name="connsiteX40" fmla="*/ 259071 w 390256"/>
                <a:gd name="connsiteY40" fmla="*/ 512334 h 512750"/>
                <a:gd name="connsiteX41" fmla="*/ 269581 w 390256"/>
                <a:gd name="connsiteY41" fmla="*/ 507203 h 512750"/>
                <a:gd name="connsiteX42" fmla="*/ 264326 w 390256"/>
                <a:gd name="connsiteY42" fmla="*/ 496940 h 512750"/>
                <a:gd name="connsiteX43" fmla="*/ 236769 w 390256"/>
                <a:gd name="connsiteY43" fmla="*/ 488022 h 512750"/>
                <a:gd name="connsiteX44" fmla="*/ 236769 w 390256"/>
                <a:gd name="connsiteY44" fmla="*/ 326997 h 512750"/>
                <a:gd name="connsiteX45" fmla="*/ 266464 w 390256"/>
                <a:gd name="connsiteY45" fmla="*/ 288574 h 512750"/>
                <a:gd name="connsiteX46" fmla="*/ 266464 w 390256"/>
                <a:gd name="connsiteY46" fmla="*/ 156199 h 512750"/>
                <a:gd name="connsiteX47" fmla="*/ 265792 w 390256"/>
                <a:gd name="connsiteY47" fmla="*/ 149113 h 512750"/>
                <a:gd name="connsiteX48" fmla="*/ 357260 w 390256"/>
                <a:gd name="connsiteY48" fmla="*/ 37446 h 512750"/>
                <a:gd name="connsiteX49" fmla="*/ 373819 w 390256"/>
                <a:gd name="connsiteY49" fmla="*/ 37446 h 512750"/>
                <a:gd name="connsiteX50" fmla="*/ 379867 w 390256"/>
                <a:gd name="connsiteY50" fmla="*/ 34819 h 512750"/>
                <a:gd name="connsiteX51" fmla="*/ 388116 w 390256"/>
                <a:gd name="connsiteY51" fmla="*/ 25962 h 512750"/>
                <a:gd name="connsiteX52" fmla="*/ 387566 w 390256"/>
                <a:gd name="connsiteY52" fmla="*/ 14661 h 512750"/>
                <a:gd name="connsiteX53" fmla="*/ 387566 w 390256"/>
                <a:gd name="connsiteY53" fmla="*/ 14661 h 512750"/>
                <a:gd name="connsiteX54" fmla="*/ 143652 w 390256"/>
                <a:gd name="connsiteY54" fmla="*/ 66157 h 512750"/>
                <a:gd name="connsiteX55" fmla="*/ 175363 w 390256"/>
                <a:gd name="connsiteY55" fmla="*/ 19914 h 512750"/>
                <a:gd name="connsiteX56" fmla="*/ 231331 w 390256"/>
                <a:gd name="connsiteY56" fmla="*/ 30788 h 512750"/>
                <a:gd name="connsiteX57" fmla="*/ 242452 w 390256"/>
                <a:gd name="connsiteY57" fmla="*/ 85338 h 512750"/>
                <a:gd name="connsiteX58" fmla="*/ 194976 w 390256"/>
                <a:gd name="connsiteY58" fmla="*/ 116248 h 512750"/>
                <a:gd name="connsiteX59" fmla="*/ 143591 w 390256"/>
                <a:gd name="connsiteY59" fmla="*/ 66157 h 512750"/>
                <a:gd name="connsiteX60" fmla="*/ 143591 w 390256"/>
                <a:gd name="connsiteY60" fmla="*/ 66157 h 512750"/>
                <a:gd name="connsiteX61" fmla="*/ 249845 w 390256"/>
                <a:gd name="connsiteY61" fmla="*/ 288574 h 512750"/>
                <a:gd name="connsiteX62" fmla="*/ 225221 w 390256"/>
                <a:gd name="connsiteY62" fmla="*/ 312520 h 512750"/>
                <a:gd name="connsiteX63" fmla="*/ 164731 w 390256"/>
                <a:gd name="connsiteY63" fmla="*/ 312520 h 512750"/>
                <a:gd name="connsiteX64" fmla="*/ 140108 w 390256"/>
                <a:gd name="connsiteY64" fmla="*/ 288574 h 512750"/>
                <a:gd name="connsiteX65" fmla="*/ 140108 w 390256"/>
                <a:gd name="connsiteY65" fmla="*/ 156199 h 512750"/>
                <a:gd name="connsiteX66" fmla="*/ 164731 w 390256"/>
                <a:gd name="connsiteY66" fmla="*/ 132253 h 512750"/>
                <a:gd name="connsiteX67" fmla="*/ 225221 w 390256"/>
                <a:gd name="connsiteY67" fmla="*/ 132253 h 512750"/>
                <a:gd name="connsiteX68" fmla="*/ 249845 w 390256"/>
                <a:gd name="connsiteY68" fmla="*/ 156199 h 512750"/>
                <a:gd name="connsiteX69" fmla="*/ 249845 w 390256"/>
                <a:gd name="connsiteY69" fmla="*/ 288574 h 51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90256" h="512750">
                  <a:moveTo>
                    <a:pt x="387444" y="14661"/>
                  </a:moveTo>
                  <a:cubicBezTo>
                    <a:pt x="384083" y="11729"/>
                    <a:pt x="378890" y="11912"/>
                    <a:pt x="375835" y="15211"/>
                  </a:cubicBezTo>
                  <a:lnTo>
                    <a:pt x="370030" y="21441"/>
                  </a:lnTo>
                  <a:lnTo>
                    <a:pt x="353166" y="21441"/>
                  </a:lnTo>
                  <a:cubicBezTo>
                    <a:pt x="350661" y="21441"/>
                    <a:pt x="348278" y="22541"/>
                    <a:pt x="346751" y="24435"/>
                  </a:cubicBezTo>
                  <a:lnTo>
                    <a:pt x="258277" y="132497"/>
                  </a:lnTo>
                  <a:cubicBezTo>
                    <a:pt x="253022" y="125533"/>
                    <a:pt x="245568" y="120463"/>
                    <a:pt x="237136" y="117958"/>
                  </a:cubicBezTo>
                  <a:cubicBezTo>
                    <a:pt x="259804" y="100488"/>
                    <a:pt x="268664" y="71044"/>
                    <a:pt x="259193" y="44410"/>
                  </a:cubicBezTo>
                  <a:cubicBezTo>
                    <a:pt x="249723" y="17837"/>
                    <a:pt x="223999" y="0"/>
                    <a:pt x="195099" y="0"/>
                  </a:cubicBezTo>
                  <a:cubicBezTo>
                    <a:pt x="166198" y="0"/>
                    <a:pt x="140474" y="17837"/>
                    <a:pt x="131004" y="44410"/>
                  </a:cubicBezTo>
                  <a:cubicBezTo>
                    <a:pt x="121533" y="70983"/>
                    <a:pt x="130393" y="100488"/>
                    <a:pt x="153061" y="117958"/>
                  </a:cubicBezTo>
                  <a:cubicBezTo>
                    <a:pt x="144568" y="120463"/>
                    <a:pt x="137175" y="125594"/>
                    <a:pt x="131920" y="132497"/>
                  </a:cubicBezTo>
                  <a:lnTo>
                    <a:pt x="43446" y="24435"/>
                  </a:lnTo>
                  <a:cubicBezTo>
                    <a:pt x="41919" y="22541"/>
                    <a:pt x="39536" y="21441"/>
                    <a:pt x="37031" y="21441"/>
                  </a:cubicBezTo>
                  <a:lnTo>
                    <a:pt x="20167" y="21441"/>
                  </a:lnTo>
                  <a:lnTo>
                    <a:pt x="14362" y="15211"/>
                  </a:lnTo>
                  <a:cubicBezTo>
                    <a:pt x="12896" y="13622"/>
                    <a:pt x="10818" y="12706"/>
                    <a:pt x="8619" y="12584"/>
                  </a:cubicBezTo>
                  <a:cubicBezTo>
                    <a:pt x="6419" y="12462"/>
                    <a:pt x="4281" y="13256"/>
                    <a:pt x="2692" y="14661"/>
                  </a:cubicBezTo>
                  <a:cubicBezTo>
                    <a:pt x="1042" y="16127"/>
                    <a:pt x="126" y="18082"/>
                    <a:pt x="4" y="20220"/>
                  </a:cubicBezTo>
                  <a:cubicBezTo>
                    <a:pt x="-58" y="22358"/>
                    <a:pt x="676" y="24435"/>
                    <a:pt x="2142" y="25962"/>
                  </a:cubicBezTo>
                  <a:lnTo>
                    <a:pt x="10391" y="34819"/>
                  </a:lnTo>
                  <a:lnTo>
                    <a:pt x="10391" y="34819"/>
                  </a:lnTo>
                  <a:cubicBezTo>
                    <a:pt x="11918" y="36530"/>
                    <a:pt x="14179" y="37446"/>
                    <a:pt x="16440" y="37446"/>
                  </a:cubicBezTo>
                  <a:lnTo>
                    <a:pt x="32998" y="37446"/>
                  </a:lnTo>
                  <a:lnTo>
                    <a:pt x="124466" y="149113"/>
                  </a:lnTo>
                  <a:cubicBezTo>
                    <a:pt x="124038" y="151434"/>
                    <a:pt x="123794" y="153816"/>
                    <a:pt x="123794" y="156199"/>
                  </a:cubicBezTo>
                  <a:lnTo>
                    <a:pt x="123794" y="288574"/>
                  </a:lnTo>
                  <a:cubicBezTo>
                    <a:pt x="123794" y="306411"/>
                    <a:pt x="135953" y="322049"/>
                    <a:pt x="153489" y="326997"/>
                  </a:cubicBezTo>
                  <a:lnTo>
                    <a:pt x="153489" y="488022"/>
                  </a:lnTo>
                  <a:lnTo>
                    <a:pt x="125932" y="496940"/>
                  </a:lnTo>
                  <a:cubicBezTo>
                    <a:pt x="121594" y="498345"/>
                    <a:pt x="119211" y="502927"/>
                    <a:pt x="120678" y="507203"/>
                  </a:cubicBezTo>
                  <a:cubicBezTo>
                    <a:pt x="122144" y="511479"/>
                    <a:pt x="126849" y="513739"/>
                    <a:pt x="131187" y="512334"/>
                  </a:cubicBezTo>
                  <a:lnTo>
                    <a:pt x="164487" y="501522"/>
                  </a:lnTo>
                  <a:cubicBezTo>
                    <a:pt x="167848" y="500422"/>
                    <a:pt x="170169" y="497307"/>
                    <a:pt x="170169" y="493825"/>
                  </a:cubicBezTo>
                  <a:lnTo>
                    <a:pt x="170169" y="328524"/>
                  </a:lnTo>
                  <a:lnTo>
                    <a:pt x="220089" y="328524"/>
                  </a:lnTo>
                  <a:lnTo>
                    <a:pt x="220089" y="493825"/>
                  </a:lnTo>
                  <a:lnTo>
                    <a:pt x="220089" y="493825"/>
                  </a:lnTo>
                  <a:cubicBezTo>
                    <a:pt x="220089" y="497307"/>
                    <a:pt x="222411" y="500422"/>
                    <a:pt x="225771" y="501522"/>
                  </a:cubicBezTo>
                  <a:lnTo>
                    <a:pt x="259071" y="512334"/>
                  </a:lnTo>
                  <a:lnTo>
                    <a:pt x="259071" y="512334"/>
                  </a:lnTo>
                  <a:cubicBezTo>
                    <a:pt x="263409" y="513739"/>
                    <a:pt x="268114" y="511479"/>
                    <a:pt x="269581" y="507203"/>
                  </a:cubicBezTo>
                  <a:cubicBezTo>
                    <a:pt x="271047" y="502927"/>
                    <a:pt x="268664" y="498345"/>
                    <a:pt x="264326" y="496940"/>
                  </a:cubicBezTo>
                  <a:lnTo>
                    <a:pt x="236769" y="488022"/>
                  </a:lnTo>
                  <a:lnTo>
                    <a:pt x="236769" y="326997"/>
                  </a:lnTo>
                  <a:cubicBezTo>
                    <a:pt x="254305" y="322049"/>
                    <a:pt x="266403" y="306411"/>
                    <a:pt x="266464" y="288574"/>
                  </a:cubicBezTo>
                  <a:lnTo>
                    <a:pt x="266464" y="156199"/>
                  </a:lnTo>
                  <a:cubicBezTo>
                    <a:pt x="266464" y="153816"/>
                    <a:pt x="266220" y="151434"/>
                    <a:pt x="265792" y="149113"/>
                  </a:cubicBezTo>
                  <a:lnTo>
                    <a:pt x="357260" y="37446"/>
                  </a:lnTo>
                  <a:lnTo>
                    <a:pt x="373819" y="37446"/>
                  </a:lnTo>
                  <a:cubicBezTo>
                    <a:pt x="376140" y="37446"/>
                    <a:pt x="378340" y="36469"/>
                    <a:pt x="379867" y="34819"/>
                  </a:cubicBezTo>
                  <a:lnTo>
                    <a:pt x="388116" y="25962"/>
                  </a:lnTo>
                  <a:cubicBezTo>
                    <a:pt x="391171" y="22663"/>
                    <a:pt x="390927" y="17654"/>
                    <a:pt x="387566" y="14661"/>
                  </a:cubicBezTo>
                  <a:lnTo>
                    <a:pt x="387566" y="14661"/>
                  </a:lnTo>
                  <a:close/>
                  <a:moveTo>
                    <a:pt x="143652" y="66157"/>
                  </a:moveTo>
                  <a:cubicBezTo>
                    <a:pt x="143652" y="45937"/>
                    <a:pt x="156177" y="27672"/>
                    <a:pt x="175363" y="19914"/>
                  </a:cubicBezTo>
                  <a:cubicBezTo>
                    <a:pt x="194549" y="12156"/>
                    <a:pt x="216667" y="16493"/>
                    <a:pt x="231331" y="30788"/>
                  </a:cubicBezTo>
                  <a:cubicBezTo>
                    <a:pt x="245995" y="45082"/>
                    <a:pt x="250395" y="66646"/>
                    <a:pt x="242452" y="85338"/>
                  </a:cubicBezTo>
                  <a:cubicBezTo>
                    <a:pt x="234509" y="104031"/>
                    <a:pt x="215751" y="116248"/>
                    <a:pt x="194976" y="116248"/>
                  </a:cubicBezTo>
                  <a:cubicBezTo>
                    <a:pt x="166626" y="116248"/>
                    <a:pt x="143652" y="93829"/>
                    <a:pt x="143591" y="66157"/>
                  </a:cubicBezTo>
                  <a:lnTo>
                    <a:pt x="143591" y="66157"/>
                  </a:lnTo>
                  <a:close/>
                  <a:moveTo>
                    <a:pt x="249845" y="288574"/>
                  </a:moveTo>
                  <a:cubicBezTo>
                    <a:pt x="249845" y="301768"/>
                    <a:pt x="238786" y="312520"/>
                    <a:pt x="225221" y="312520"/>
                  </a:cubicBezTo>
                  <a:lnTo>
                    <a:pt x="164731" y="312520"/>
                  </a:lnTo>
                  <a:cubicBezTo>
                    <a:pt x="151167" y="312520"/>
                    <a:pt x="140169" y="301768"/>
                    <a:pt x="140108" y="288574"/>
                  </a:cubicBezTo>
                  <a:lnTo>
                    <a:pt x="140108" y="156199"/>
                  </a:lnTo>
                  <a:cubicBezTo>
                    <a:pt x="140108" y="143004"/>
                    <a:pt x="151167" y="132253"/>
                    <a:pt x="164731" y="132253"/>
                  </a:cubicBezTo>
                  <a:lnTo>
                    <a:pt x="225221" y="132253"/>
                  </a:lnTo>
                  <a:cubicBezTo>
                    <a:pt x="238786" y="132253"/>
                    <a:pt x="249784" y="143004"/>
                    <a:pt x="249845" y="156199"/>
                  </a:cubicBezTo>
                  <a:lnTo>
                    <a:pt x="249845" y="288574"/>
                  </a:lnTo>
                  <a:close/>
                </a:path>
              </a:pathLst>
            </a:custGeom>
            <a:solidFill>
              <a:schemeClr val="accent3"/>
            </a:solidFill>
            <a:ln w="6099" cap="flat">
              <a:noFill/>
              <a:prstDash val="solid"/>
              <a:miter/>
            </a:ln>
          </p:spPr>
          <p:txBody>
            <a:bodyPr rtlCol="0" anchor="ctr"/>
            <a:lstStyle/>
            <a:p>
              <a:pPr defTabSz="1828800">
                <a:buClr>
                  <a:srgbClr val="000000"/>
                </a:buClr>
              </a:pPr>
              <a:endParaRPr lang="fr-FR" sz="2800" kern="0">
                <a:solidFill>
                  <a:srgbClr val="000000"/>
                </a:solidFill>
                <a:latin typeface="Arial"/>
                <a:cs typeface="Arial"/>
                <a:sym typeface="Arial"/>
              </a:endParaRPr>
            </a:p>
          </p:txBody>
        </p:sp>
      </p:grpSp>
      <p:grpSp>
        <p:nvGrpSpPr>
          <p:cNvPr id="3" name="Groupe 2">
            <a:extLst>
              <a:ext uri="{FF2B5EF4-FFF2-40B4-BE49-F238E27FC236}">
                <a16:creationId xmlns:a16="http://schemas.microsoft.com/office/drawing/2014/main" id="{B97B2927-27F5-1F7E-C0BB-D03091EA17F5}"/>
              </a:ext>
            </a:extLst>
          </p:cNvPr>
          <p:cNvGrpSpPr/>
          <p:nvPr/>
        </p:nvGrpSpPr>
        <p:grpSpPr>
          <a:xfrm>
            <a:off x="0" y="-513984"/>
            <a:ext cx="18288000" cy="947538"/>
            <a:chOff x="0" y="-256992"/>
            <a:chExt cx="9144000" cy="473769"/>
          </a:xfrm>
        </p:grpSpPr>
        <p:sp>
          <p:nvSpPr>
            <p:cNvPr id="5" name="Forme libre 4">
              <a:extLst>
                <a:ext uri="{FF2B5EF4-FFF2-40B4-BE49-F238E27FC236}">
                  <a16:creationId xmlns:a16="http://schemas.microsoft.com/office/drawing/2014/main" id="{3E5813CD-21C8-FB43-D3EF-3523BEBA13AC}"/>
                </a:ext>
              </a:extLst>
            </p:cNvPr>
            <p:cNvSpPr/>
            <p:nvPr userDrawn="1"/>
          </p:nvSpPr>
          <p:spPr>
            <a:xfrm>
              <a:off x="739775" y="-50782"/>
              <a:ext cx="7664451" cy="101562"/>
            </a:xfrm>
            <a:custGeom>
              <a:avLst/>
              <a:gdLst>
                <a:gd name="connsiteX0" fmla="*/ 3293116 w 7664451"/>
                <a:gd name="connsiteY0" fmla="*/ 50780 h 101562"/>
                <a:gd name="connsiteX1" fmla="*/ 3293116 w 7664451"/>
                <a:gd name="connsiteY1" fmla="*/ 50781 h 101562"/>
                <a:gd name="connsiteX2" fmla="*/ 3293116 w 7664451"/>
                <a:gd name="connsiteY2" fmla="*/ 50781 h 101562"/>
                <a:gd name="connsiteX3" fmla="*/ 2798734 w 7664451"/>
                <a:gd name="connsiteY3" fmla="*/ 50780 h 101562"/>
                <a:gd name="connsiteX4" fmla="*/ 2798734 w 7664451"/>
                <a:gd name="connsiteY4" fmla="*/ 50781 h 101562"/>
                <a:gd name="connsiteX5" fmla="*/ 2798734 w 7664451"/>
                <a:gd name="connsiteY5" fmla="*/ 50781 h 101562"/>
                <a:gd name="connsiteX6" fmla="*/ 0 w 7664451"/>
                <a:gd name="connsiteY6" fmla="*/ 50780 h 101562"/>
                <a:gd name="connsiteX7" fmla="*/ 0 w 7664451"/>
                <a:gd name="connsiteY7" fmla="*/ 50781 h 101562"/>
                <a:gd name="connsiteX8" fmla="*/ 0 w 7664451"/>
                <a:gd name="connsiteY8" fmla="*/ 50781 h 101562"/>
                <a:gd name="connsiteX9" fmla="*/ 7298935 w 7664451"/>
                <a:gd name="connsiteY9" fmla="*/ 0 h 101562"/>
                <a:gd name="connsiteX10" fmla="*/ 7613670 w 7664451"/>
                <a:gd name="connsiteY10" fmla="*/ 0 h 101562"/>
                <a:gd name="connsiteX11" fmla="*/ 7664451 w 7664451"/>
                <a:gd name="connsiteY11" fmla="*/ 50781 h 101562"/>
                <a:gd name="connsiteX12" fmla="*/ 7664450 w 7664451"/>
                <a:gd name="connsiteY12" fmla="*/ 50781 h 101562"/>
                <a:gd name="connsiteX13" fmla="*/ 7613669 w 7664451"/>
                <a:gd name="connsiteY13" fmla="*/ 101562 h 101562"/>
                <a:gd name="connsiteX14" fmla="*/ 7298935 w 7664451"/>
                <a:gd name="connsiteY14" fmla="*/ 101561 h 101562"/>
                <a:gd name="connsiteX15" fmla="*/ 7263028 w 7664451"/>
                <a:gd name="connsiteY15" fmla="*/ 86688 h 101562"/>
                <a:gd name="connsiteX16" fmla="*/ 7248154 w 7664451"/>
                <a:gd name="connsiteY16" fmla="*/ 50781 h 101562"/>
                <a:gd name="connsiteX17" fmla="*/ 7263028 w 7664451"/>
                <a:gd name="connsiteY17" fmla="*/ 14873 h 101562"/>
                <a:gd name="connsiteX18" fmla="*/ 7298935 w 7664451"/>
                <a:gd name="connsiteY18" fmla="*/ 0 h 101562"/>
                <a:gd name="connsiteX19" fmla="*/ 6804558 w 7664451"/>
                <a:gd name="connsiteY19" fmla="*/ 0 h 101562"/>
                <a:gd name="connsiteX20" fmla="*/ 7119293 w 7664451"/>
                <a:gd name="connsiteY20" fmla="*/ 0 h 101562"/>
                <a:gd name="connsiteX21" fmla="*/ 7170074 w 7664451"/>
                <a:gd name="connsiteY21" fmla="*/ 50781 h 101562"/>
                <a:gd name="connsiteX22" fmla="*/ 7170073 w 7664451"/>
                <a:gd name="connsiteY22" fmla="*/ 50781 h 101562"/>
                <a:gd name="connsiteX23" fmla="*/ 7119292 w 7664451"/>
                <a:gd name="connsiteY23" fmla="*/ 101562 h 101562"/>
                <a:gd name="connsiteX24" fmla="*/ 6804558 w 7664451"/>
                <a:gd name="connsiteY24" fmla="*/ 101561 h 101562"/>
                <a:gd name="connsiteX25" fmla="*/ 6768650 w 7664451"/>
                <a:gd name="connsiteY25" fmla="*/ 86688 h 101562"/>
                <a:gd name="connsiteX26" fmla="*/ 6753777 w 7664451"/>
                <a:gd name="connsiteY26" fmla="*/ 50781 h 101562"/>
                <a:gd name="connsiteX27" fmla="*/ 6768650 w 7664451"/>
                <a:gd name="connsiteY27" fmla="*/ 14873 h 101562"/>
                <a:gd name="connsiteX28" fmla="*/ 6804558 w 7664451"/>
                <a:gd name="connsiteY28" fmla="*/ 0 h 101562"/>
                <a:gd name="connsiteX29" fmla="*/ 6310180 w 7664451"/>
                <a:gd name="connsiteY29" fmla="*/ 0 h 101562"/>
                <a:gd name="connsiteX30" fmla="*/ 6624915 w 7664451"/>
                <a:gd name="connsiteY30" fmla="*/ 0 h 101562"/>
                <a:gd name="connsiteX31" fmla="*/ 6675696 w 7664451"/>
                <a:gd name="connsiteY31" fmla="*/ 50781 h 101562"/>
                <a:gd name="connsiteX32" fmla="*/ 6675695 w 7664451"/>
                <a:gd name="connsiteY32" fmla="*/ 50781 h 101562"/>
                <a:gd name="connsiteX33" fmla="*/ 6624914 w 7664451"/>
                <a:gd name="connsiteY33" fmla="*/ 101562 h 101562"/>
                <a:gd name="connsiteX34" fmla="*/ 6310180 w 7664451"/>
                <a:gd name="connsiteY34" fmla="*/ 101561 h 101562"/>
                <a:gd name="connsiteX35" fmla="*/ 6274273 w 7664451"/>
                <a:gd name="connsiteY35" fmla="*/ 86688 h 101562"/>
                <a:gd name="connsiteX36" fmla="*/ 6259399 w 7664451"/>
                <a:gd name="connsiteY36" fmla="*/ 50781 h 101562"/>
                <a:gd name="connsiteX37" fmla="*/ 6274273 w 7664451"/>
                <a:gd name="connsiteY37" fmla="*/ 14873 h 101562"/>
                <a:gd name="connsiteX38" fmla="*/ 6310180 w 7664451"/>
                <a:gd name="connsiteY38" fmla="*/ 0 h 101562"/>
                <a:gd name="connsiteX39" fmla="*/ 5815798 w 7664451"/>
                <a:gd name="connsiteY39" fmla="*/ 0 h 101562"/>
                <a:gd name="connsiteX40" fmla="*/ 6130533 w 7664451"/>
                <a:gd name="connsiteY40" fmla="*/ 0 h 101562"/>
                <a:gd name="connsiteX41" fmla="*/ 6181314 w 7664451"/>
                <a:gd name="connsiteY41" fmla="*/ 50781 h 101562"/>
                <a:gd name="connsiteX42" fmla="*/ 6181313 w 7664451"/>
                <a:gd name="connsiteY42" fmla="*/ 50781 h 101562"/>
                <a:gd name="connsiteX43" fmla="*/ 6130532 w 7664451"/>
                <a:gd name="connsiteY43" fmla="*/ 101562 h 101562"/>
                <a:gd name="connsiteX44" fmla="*/ 5815798 w 7664451"/>
                <a:gd name="connsiteY44" fmla="*/ 101561 h 101562"/>
                <a:gd name="connsiteX45" fmla="*/ 5779891 w 7664451"/>
                <a:gd name="connsiteY45" fmla="*/ 86688 h 101562"/>
                <a:gd name="connsiteX46" fmla="*/ 5765017 w 7664451"/>
                <a:gd name="connsiteY46" fmla="*/ 50781 h 101562"/>
                <a:gd name="connsiteX47" fmla="*/ 5779891 w 7664451"/>
                <a:gd name="connsiteY47" fmla="*/ 14873 h 101562"/>
                <a:gd name="connsiteX48" fmla="*/ 5815798 w 7664451"/>
                <a:gd name="connsiteY48" fmla="*/ 0 h 101562"/>
                <a:gd name="connsiteX49" fmla="*/ 5321419 w 7664451"/>
                <a:gd name="connsiteY49" fmla="*/ 0 h 101562"/>
                <a:gd name="connsiteX50" fmla="*/ 5636154 w 7664451"/>
                <a:gd name="connsiteY50" fmla="*/ 0 h 101562"/>
                <a:gd name="connsiteX51" fmla="*/ 5686935 w 7664451"/>
                <a:gd name="connsiteY51" fmla="*/ 50781 h 101562"/>
                <a:gd name="connsiteX52" fmla="*/ 5686934 w 7664451"/>
                <a:gd name="connsiteY52" fmla="*/ 50781 h 101562"/>
                <a:gd name="connsiteX53" fmla="*/ 5636153 w 7664451"/>
                <a:gd name="connsiteY53" fmla="*/ 101562 h 101562"/>
                <a:gd name="connsiteX54" fmla="*/ 5321419 w 7664451"/>
                <a:gd name="connsiteY54" fmla="*/ 101561 h 101562"/>
                <a:gd name="connsiteX55" fmla="*/ 5285512 w 7664451"/>
                <a:gd name="connsiteY55" fmla="*/ 86688 h 101562"/>
                <a:gd name="connsiteX56" fmla="*/ 5270638 w 7664451"/>
                <a:gd name="connsiteY56" fmla="*/ 50781 h 101562"/>
                <a:gd name="connsiteX57" fmla="*/ 5285512 w 7664451"/>
                <a:gd name="connsiteY57" fmla="*/ 14873 h 101562"/>
                <a:gd name="connsiteX58" fmla="*/ 5321419 w 7664451"/>
                <a:gd name="connsiteY58" fmla="*/ 0 h 101562"/>
                <a:gd name="connsiteX59" fmla="*/ 4827036 w 7664451"/>
                <a:gd name="connsiteY59" fmla="*/ 0 h 101562"/>
                <a:gd name="connsiteX60" fmla="*/ 5141771 w 7664451"/>
                <a:gd name="connsiteY60" fmla="*/ 0 h 101562"/>
                <a:gd name="connsiteX61" fmla="*/ 5192552 w 7664451"/>
                <a:gd name="connsiteY61" fmla="*/ 50781 h 101562"/>
                <a:gd name="connsiteX62" fmla="*/ 5192551 w 7664451"/>
                <a:gd name="connsiteY62" fmla="*/ 50781 h 101562"/>
                <a:gd name="connsiteX63" fmla="*/ 5141770 w 7664451"/>
                <a:gd name="connsiteY63" fmla="*/ 101562 h 101562"/>
                <a:gd name="connsiteX64" fmla="*/ 4827036 w 7664451"/>
                <a:gd name="connsiteY64" fmla="*/ 101561 h 101562"/>
                <a:gd name="connsiteX65" fmla="*/ 4791128 w 7664451"/>
                <a:gd name="connsiteY65" fmla="*/ 86688 h 101562"/>
                <a:gd name="connsiteX66" fmla="*/ 4776255 w 7664451"/>
                <a:gd name="connsiteY66" fmla="*/ 50781 h 101562"/>
                <a:gd name="connsiteX67" fmla="*/ 4791128 w 7664451"/>
                <a:gd name="connsiteY67" fmla="*/ 14873 h 101562"/>
                <a:gd name="connsiteX68" fmla="*/ 4827036 w 7664451"/>
                <a:gd name="connsiteY68" fmla="*/ 0 h 101562"/>
                <a:gd name="connsiteX69" fmla="*/ 4332657 w 7664451"/>
                <a:gd name="connsiteY69" fmla="*/ 0 h 101562"/>
                <a:gd name="connsiteX70" fmla="*/ 4647392 w 7664451"/>
                <a:gd name="connsiteY70" fmla="*/ 0 h 101562"/>
                <a:gd name="connsiteX71" fmla="*/ 4698173 w 7664451"/>
                <a:gd name="connsiteY71" fmla="*/ 50781 h 101562"/>
                <a:gd name="connsiteX72" fmla="*/ 4698172 w 7664451"/>
                <a:gd name="connsiteY72" fmla="*/ 50781 h 101562"/>
                <a:gd name="connsiteX73" fmla="*/ 4647391 w 7664451"/>
                <a:gd name="connsiteY73" fmla="*/ 101562 h 101562"/>
                <a:gd name="connsiteX74" fmla="*/ 4332657 w 7664451"/>
                <a:gd name="connsiteY74" fmla="*/ 101561 h 101562"/>
                <a:gd name="connsiteX75" fmla="*/ 4296749 w 7664451"/>
                <a:gd name="connsiteY75" fmla="*/ 86688 h 101562"/>
                <a:gd name="connsiteX76" fmla="*/ 4281876 w 7664451"/>
                <a:gd name="connsiteY76" fmla="*/ 50781 h 101562"/>
                <a:gd name="connsiteX77" fmla="*/ 4296749 w 7664451"/>
                <a:gd name="connsiteY77" fmla="*/ 14873 h 101562"/>
                <a:gd name="connsiteX78" fmla="*/ 4332657 w 7664451"/>
                <a:gd name="connsiteY78" fmla="*/ 0 h 101562"/>
                <a:gd name="connsiteX79" fmla="*/ 3838276 w 7664451"/>
                <a:gd name="connsiteY79" fmla="*/ 0 h 101562"/>
                <a:gd name="connsiteX80" fmla="*/ 4153011 w 7664451"/>
                <a:gd name="connsiteY80" fmla="*/ 0 h 101562"/>
                <a:gd name="connsiteX81" fmla="*/ 4203792 w 7664451"/>
                <a:gd name="connsiteY81" fmla="*/ 50781 h 101562"/>
                <a:gd name="connsiteX82" fmla="*/ 4203791 w 7664451"/>
                <a:gd name="connsiteY82" fmla="*/ 50781 h 101562"/>
                <a:gd name="connsiteX83" fmla="*/ 4153010 w 7664451"/>
                <a:gd name="connsiteY83" fmla="*/ 101562 h 101562"/>
                <a:gd name="connsiteX84" fmla="*/ 3838276 w 7664451"/>
                <a:gd name="connsiteY84" fmla="*/ 101561 h 101562"/>
                <a:gd name="connsiteX85" fmla="*/ 3802369 w 7664451"/>
                <a:gd name="connsiteY85" fmla="*/ 86688 h 101562"/>
                <a:gd name="connsiteX86" fmla="*/ 3787495 w 7664451"/>
                <a:gd name="connsiteY86" fmla="*/ 50781 h 101562"/>
                <a:gd name="connsiteX87" fmla="*/ 3802369 w 7664451"/>
                <a:gd name="connsiteY87" fmla="*/ 14873 h 101562"/>
                <a:gd name="connsiteX88" fmla="*/ 3838276 w 7664451"/>
                <a:gd name="connsiteY88" fmla="*/ 0 h 101562"/>
                <a:gd name="connsiteX89" fmla="*/ 3343897 w 7664451"/>
                <a:gd name="connsiteY89" fmla="*/ 0 h 101562"/>
                <a:gd name="connsiteX90" fmla="*/ 3658632 w 7664451"/>
                <a:gd name="connsiteY90" fmla="*/ 0 h 101562"/>
                <a:gd name="connsiteX91" fmla="*/ 3709413 w 7664451"/>
                <a:gd name="connsiteY91" fmla="*/ 50781 h 101562"/>
                <a:gd name="connsiteX92" fmla="*/ 3709412 w 7664451"/>
                <a:gd name="connsiteY92" fmla="*/ 50781 h 101562"/>
                <a:gd name="connsiteX93" fmla="*/ 3658631 w 7664451"/>
                <a:gd name="connsiteY93" fmla="*/ 101562 h 101562"/>
                <a:gd name="connsiteX94" fmla="*/ 3343897 w 7664451"/>
                <a:gd name="connsiteY94" fmla="*/ 101561 h 101562"/>
                <a:gd name="connsiteX95" fmla="*/ 3307989 w 7664451"/>
                <a:gd name="connsiteY95" fmla="*/ 86688 h 101562"/>
                <a:gd name="connsiteX96" fmla="*/ 3293116 w 7664451"/>
                <a:gd name="connsiteY96" fmla="*/ 50781 h 101562"/>
                <a:gd name="connsiteX97" fmla="*/ 3307989 w 7664451"/>
                <a:gd name="connsiteY97" fmla="*/ 14873 h 101562"/>
                <a:gd name="connsiteX98" fmla="*/ 3343897 w 7664451"/>
                <a:gd name="connsiteY98" fmla="*/ 0 h 101562"/>
                <a:gd name="connsiteX99" fmla="*/ 2849515 w 7664451"/>
                <a:gd name="connsiteY99" fmla="*/ 0 h 101562"/>
                <a:gd name="connsiteX100" fmla="*/ 3164250 w 7664451"/>
                <a:gd name="connsiteY100" fmla="*/ 0 h 101562"/>
                <a:gd name="connsiteX101" fmla="*/ 3215031 w 7664451"/>
                <a:gd name="connsiteY101" fmla="*/ 50781 h 101562"/>
                <a:gd name="connsiteX102" fmla="*/ 3215030 w 7664451"/>
                <a:gd name="connsiteY102" fmla="*/ 50781 h 101562"/>
                <a:gd name="connsiteX103" fmla="*/ 3164249 w 7664451"/>
                <a:gd name="connsiteY103" fmla="*/ 101562 h 101562"/>
                <a:gd name="connsiteX104" fmla="*/ 2849515 w 7664451"/>
                <a:gd name="connsiteY104" fmla="*/ 101561 h 101562"/>
                <a:gd name="connsiteX105" fmla="*/ 2813607 w 7664451"/>
                <a:gd name="connsiteY105" fmla="*/ 86688 h 101562"/>
                <a:gd name="connsiteX106" fmla="*/ 2798734 w 7664451"/>
                <a:gd name="connsiteY106" fmla="*/ 50781 h 101562"/>
                <a:gd name="connsiteX107" fmla="*/ 2813607 w 7664451"/>
                <a:gd name="connsiteY107" fmla="*/ 14873 h 101562"/>
                <a:gd name="connsiteX108" fmla="*/ 2849515 w 7664451"/>
                <a:gd name="connsiteY108" fmla="*/ 0 h 101562"/>
                <a:gd name="connsiteX109" fmla="*/ 50781 w 7664451"/>
                <a:gd name="connsiteY109" fmla="*/ 0 h 101562"/>
                <a:gd name="connsiteX110" fmla="*/ 2663505 w 7664451"/>
                <a:gd name="connsiteY110" fmla="*/ 0 h 101562"/>
                <a:gd name="connsiteX111" fmla="*/ 2714286 w 7664451"/>
                <a:gd name="connsiteY111" fmla="*/ 50781 h 101562"/>
                <a:gd name="connsiteX112" fmla="*/ 2714285 w 7664451"/>
                <a:gd name="connsiteY112" fmla="*/ 50781 h 101562"/>
                <a:gd name="connsiteX113" fmla="*/ 2663504 w 7664451"/>
                <a:gd name="connsiteY113" fmla="*/ 101562 h 101562"/>
                <a:gd name="connsiteX114" fmla="*/ 50781 w 7664451"/>
                <a:gd name="connsiteY114" fmla="*/ 101561 h 101562"/>
                <a:gd name="connsiteX115" fmla="*/ 14873 w 7664451"/>
                <a:gd name="connsiteY115" fmla="*/ 86688 h 101562"/>
                <a:gd name="connsiteX116" fmla="*/ 0 w 7664451"/>
                <a:gd name="connsiteY116" fmla="*/ 50781 h 101562"/>
                <a:gd name="connsiteX117" fmla="*/ 14873 w 7664451"/>
                <a:gd name="connsiteY117" fmla="*/ 14873 h 101562"/>
                <a:gd name="connsiteX118" fmla="*/ 50781 w 7664451"/>
                <a:gd name="connsiteY118" fmla="*/ 0 h 10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7664451" h="101562">
                  <a:moveTo>
                    <a:pt x="3293116" y="50780"/>
                  </a:moveTo>
                  <a:lnTo>
                    <a:pt x="3293116" y="50781"/>
                  </a:lnTo>
                  <a:lnTo>
                    <a:pt x="3293116" y="50781"/>
                  </a:lnTo>
                  <a:close/>
                  <a:moveTo>
                    <a:pt x="2798734" y="50780"/>
                  </a:moveTo>
                  <a:lnTo>
                    <a:pt x="2798734" y="50781"/>
                  </a:lnTo>
                  <a:lnTo>
                    <a:pt x="2798734" y="50781"/>
                  </a:lnTo>
                  <a:close/>
                  <a:moveTo>
                    <a:pt x="0" y="50780"/>
                  </a:moveTo>
                  <a:lnTo>
                    <a:pt x="0" y="50781"/>
                  </a:lnTo>
                  <a:lnTo>
                    <a:pt x="0" y="50781"/>
                  </a:lnTo>
                  <a:close/>
                  <a:moveTo>
                    <a:pt x="7298935" y="0"/>
                  </a:moveTo>
                  <a:lnTo>
                    <a:pt x="7613670" y="0"/>
                  </a:lnTo>
                  <a:cubicBezTo>
                    <a:pt x="7641716" y="0"/>
                    <a:pt x="7664451" y="22735"/>
                    <a:pt x="7664451" y="50781"/>
                  </a:cubicBezTo>
                  <a:lnTo>
                    <a:pt x="7664450" y="50781"/>
                  </a:lnTo>
                  <a:cubicBezTo>
                    <a:pt x="7664450" y="78827"/>
                    <a:pt x="7641715" y="101562"/>
                    <a:pt x="7613669" y="101562"/>
                  </a:cubicBezTo>
                  <a:lnTo>
                    <a:pt x="7298935" y="101561"/>
                  </a:lnTo>
                  <a:cubicBezTo>
                    <a:pt x="7284912" y="101561"/>
                    <a:pt x="7272217" y="95877"/>
                    <a:pt x="7263028" y="86688"/>
                  </a:cubicBezTo>
                  <a:lnTo>
                    <a:pt x="7248154" y="50781"/>
                  </a:lnTo>
                  <a:lnTo>
                    <a:pt x="7263028" y="14873"/>
                  </a:lnTo>
                  <a:cubicBezTo>
                    <a:pt x="7272217" y="5684"/>
                    <a:pt x="7284912" y="0"/>
                    <a:pt x="7298935" y="0"/>
                  </a:cubicBezTo>
                  <a:close/>
                  <a:moveTo>
                    <a:pt x="6804558" y="0"/>
                  </a:moveTo>
                  <a:lnTo>
                    <a:pt x="7119293" y="0"/>
                  </a:lnTo>
                  <a:cubicBezTo>
                    <a:pt x="7147339" y="0"/>
                    <a:pt x="7170074" y="22735"/>
                    <a:pt x="7170074" y="50781"/>
                  </a:cubicBezTo>
                  <a:lnTo>
                    <a:pt x="7170073" y="50781"/>
                  </a:lnTo>
                  <a:cubicBezTo>
                    <a:pt x="7170073" y="78827"/>
                    <a:pt x="7147338" y="101562"/>
                    <a:pt x="7119292" y="101562"/>
                  </a:cubicBezTo>
                  <a:lnTo>
                    <a:pt x="6804558" y="101561"/>
                  </a:lnTo>
                  <a:cubicBezTo>
                    <a:pt x="6790535" y="101561"/>
                    <a:pt x="6777840" y="95877"/>
                    <a:pt x="6768650" y="86688"/>
                  </a:cubicBezTo>
                  <a:lnTo>
                    <a:pt x="6753777" y="50781"/>
                  </a:lnTo>
                  <a:lnTo>
                    <a:pt x="6768650" y="14873"/>
                  </a:lnTo>
                  <a:cubicBezTo>
                    <a:pt x="6777840" y="5684"/>
                    <a:pt x="6790535" y="0"/>
                    <a:pt x="6804558" y="0"/>
                  </a:cubicBezTo>
                  <a:close/>
                  <a:moveTo>
                    <a:pt x="6310180" y="0"/>
                  </a:moveTo>
                  <a:lnTo>
                    <a:pt x="6624915" y="0"/>
                  </a:lnTo>
                  <a:cubicBezTo>
                    <a:pt x="6652961" y="0"/>
                    <a:pt x="6675696" y="22735"/>
                    <a:pt x="6675696" y="50781"/>
                  </a:cubicBezTo>
                  <a:lnTo>
                    <a:pt x="6675695" y="50781"/>
                  </a:lnTo>
                  <a:cubicBezTo>
                    <a:pt x="6675695" y="78827"/>
                    <a:pt x="6652960" y="101562"/>
                    <a:pt x="6624914" y="101562"/>
                  </a:cubicBezTo>
                  <a:lnTo>
                    <a:pt x="6310180" y="101561"/>
                  </a:lnTo>
                  <a:cubicBezTo>
                    <a:pt x="6296157" y="101561"/>
                    <a:pt x="6283462" y="95877"/>
                    <a:pt x="6274273" y="86688"/>
                  </a:cubicBezTo>
                  <a:lnTo>
                    <a:pt x="6259399" y="50781"/>
                  </a:lnTo>
                  <a:lnTo>
                    <a:pt x="6274273" y="14873"/>
                  </a:lnTo>
                  <a:cubicBezTo>
                    <a:pt x="6283462" y="5684"/>
                    <a:pt x="6296157" y="0"/>
                    <a:pt x="6310180" y="0"/>
                  </a:cubicBezTo>
                  <a:close/>
                  <a:moveTo>
                    <a:pt x="5815798" y="0"/>
                  </a:moveTo>
                  <a:lnTo>
                    <a:pt x="6130533" y="0"/>
                  </a:lnTo>
                  <a:cubicBezTo>
                    <a:pt x="6158579" y="0"/>
                    <a:pt x="6181314" y="22735"/>
                    <a:pt x="6181314" y="50781"/>
                  </a:cubicBezTo>
                  <a:lnTo>
                    <a:pt x="6181313" y="50781"/>
                  </a:lnTo>
                  <a:cubicBezTo>
                    <a:pt x="6181313" y="78827"/>
                    <a:pt x="6158578" y="101562"/>
                    <a:pt x="6130532" y="101562"/>
                  </a:cubicBezTo>
                  <a:lnTo>
                    <a:pt x="5815798" y="101561"/>
                  </a:lnTo>
                  <a:cubicBezTo>
                    <a:pt x="5801775" y="101561"/>
                    <a:pt x="5789080" y="95877"/>
                    <a:pt x="5779891" y="86688"/>
                  </a:cubicBezTo>
                  <a:lnTo>
                    <a:pt x="5765017" y="50781"/>
                  </a:lnTo>
                  <a:lnTo>
                    <a:pt x="5779891" y="14873"/>
                  </a:lnTo>
                  <a:cubicBezTo>
                    <a:pt x="5789080" y="5684"/>
                    <a:pt x="5801775" y="0"/>
                    <a:pt x="5815798" y="0"/>
                  </a:cubicBezTo>
                  <a:close/>
                  <a:moveTo>
                    <a:pt x="5321419" y="0"/>
                  </a:moveTo>
                  <a:lnTo>
                    <a:pt x="5636154" y="0"/>
                  </a:lnTo>
                  <a:cubicBezTo>
                    <a:pt x="5664200" y="0"/>
                    <a:pt x="5686935" y="22735"/>
                    <a:pt x="5686935" y="50781"/>
                  </a:cubicBezTo>
                  <a:lnTo>
                    <a:pt x="5686934" y="50781"/>
                  </a:lnTo>
                  <a:cubicBezTo>
                    <a:pt x="5686934" y="78827"/>
                    <a:pt x="5664199" y="101562"/>
                    <a:pt x="5636153" y="101562"/>
                  </a:cubicBezTo>
                  <a:lnTo>
                    <a:pt x="5321419" y="101561"/>
                  </a:lnTo>
                  <a:cubicBezTo>
                    <a:pt x="5307396" y="101561"/>
                    <a:pt x="5294701" y="95877"/>
                    <a:pt x="5285512" y="86688"/>
                  </a:cubicBezTo>
                  <a:lnTo>
                    <a:pt x="5270638" y="50781"/>
                  </a:lnTo>
                  <a:lnTo>
                    <a:pt x="5285512" y="14873"/>
                  </a:lnTo>
                  <a:cubicBezTo>
                    <a:pt x="5294701" y="5684"/>
                    <a:pt x="5307396" y="0"/>
                    <a:pt x="5321419" y="0"/>
                  </a:cubicBezTo>
                  <a:close/>
                  <a:moveTo>
                    <a:pt x="4827036" y="0"/>
                  </a:moveTo>
                  <a:lnTo>
                    <a:pt x="5141771" y="0"/>
                  </a:lnTo>
                  <a:cubicBezTo>
                    <a:pt x="5169817" y="0"/>
                    <a:pt x="5192552" y="22735"/>
                    <a:pt x="5192552" y="50781"/>
                  </a:cubicBezTo>
                  <a:lnTo>
                    <a:pt x="5192551" y="50781"/>
                  </a:lnTo>
                  <a:cubicBezTo>
                    <a:pt x="5192551" y="78827"/>
                    <a:pt x="5169816" y="101562"/>
                    <a:pt x="5141770" y="101562"/>
                  </a:cubicBezTo>
                  <a:lnTo>
                    <a:pt x="4827036" y="101561"/>
                  </a:lnTo>
                  <a:cubicBezTo>
                    <a:pt x="4813013" y="101561"/>
                    <a:pt x="4800318" y="95877"/>
                    <a:pt x="4791128" y="86688"/>
                  </a:cubicBezTo>
                  <a:lnTo>
                    <a:pt x="4776255" y="50781"/>
                  </a:lnTo>
                  <a:lnTo>
                    <a:pt x="4791128" y="14873"/>
                  </a:lnTo>
                  <a:cubicBezTo>
                    <a:pt x="4800318" y="5684"/>
                    <a:pt x="4813013" y="0"/>
                    <a:pt x="4827036" y="0"/>
                  </a:cubicBezTo>
                  <a:close/>
                  <a:moveTo>
                    <a:pt x="4332657" y="0"/>
                  </a:moveTo>
                  <a:lnTo>
                    <a:pt x="4647392" y="0"/>
                  </a:lnTo>
                  <a:cubicBezTo>
                    <a:pt x="4675438" y="0"/>
                    <a:pt x="4698173" y="22735"/>
                    <a:pt x="4698173" y="50781"/>
                  </a:cubicBezTo>
                  <a:lnTo>
                    <a:pt x="4698172" y="50781"/>
                  </a:lnTo>
                  <a:cubicBezTo>
                    <a:pt x="4698172" y="78827"/>
                    <a:pt x="4675437" y="101562"/>
                    <a:pt x="4647391" y="101562"/>
                  </a:cubicBezTo>
                  <a:lnTo>
                    <a:pt x="4332657" y="101561"/>
                  </a:lnTo>
                  <a:cubicBezTo>
                    <a:pt x="4318634" y="101561"/>
                    <a:pt x="4305939" y="95877"/>
                    <a:pt x="4296749" y="86688"/>
                  </a:cubicBezTo>
                  <a:lnTo>
                    <a:pt x="4281876" y="50781"/>
                  </a:lnTo>
                  <a:lnTo>
                    <a:pt x="4296749" y="14873"/>
                  </a:lnTo>
                  <a:cubicBezTo>
                    <a:pt x="4305939" y="5684"/>
                    <a:pt x="4318634" y="0"/>
                    <a:pt x="4332657" y="0"/>
                  </a:cubicBezTo>
                  <a:close/>
                  <a:moveTo>
                    <a:pt x="3838276" y="0"/>
                  </a:moveTo>
                  <a:lnTo>
                    <a:pt x="4153011" y="0"/>
                  </a:lnTo>
                  <a:cubicBezTo>
                    <a:pt x="4181057" y="0"/>
                    <a:pt x="4203792" y="22735"/>
                    <a:pt x="4203792" y="50781"/>
                  </a:cubicBezTo>
                  <a:lnTo>
                    <a:pt x="4203791" y="50781"/>
                  </a:lnTo>
                  <a:cubicBezTo>
                    <a:pt x="4203791" y="78827"/>
                    <a:pt x="4181056" y="101562"/>
                    <a:pt x="4153010" y="101562"/>
                  </a:cubicBezTo>
                  <a:lnTo>
                    <a:pt x="3838276" y="101561"/>
                  </a:lnTo>
                  <a:cubicBezTo>
                    <a:pt x="3824253" y="101561"/>
                    <a:pt x="3811558" y="95877"/>
                    <a:pt x="3802369" y="86688"/>
                  </a:cubicBezTo>
                  <a:lnTo>
                    <a:pt x="3787495" y="50781"/>
                  </a:lnTo>
                  <a:lnTo>
                    <a:pt x="3802369" y="14873"/>
                  </a:lnTo>
                  <a:cubicBezTo>
                    <a:pt x="3811558" y="5684"/>
                    <a:pt x="3824253" y="0"/>
                    <a:pt x="3838276" y="0"/>
                  </a:cubicBezTo>
                  <a:close/>
                  <a:moveTo>
                    <a:pt x="3343897" y="0"/>
                  </a:moveTo>
                  <a:lnTo>
                    <a:pt x="3658632" y="0"/>
                  </a:lnTo>
                  <a:cubicBezTo>
                    <a:pt x="3686678" y="0"/>
                    <a:pt x="3709413" y="22735"/>
                    <a:pt x="3709413" y="50781"/>
                  </a:cubicBezTo>
                  <a:lnTo>
                    <a:pt x="3709412" y="50781"/>
                  </a:lnTo>
                  <a:cubicBezTo>
                    <a:pt x="3709412" y="78827"/>
                    <a:pt x="3686677" y="101562"/>
                    <a:pt x="3658631" y="101562"/>
                  </a:cubicBezTo>
                  <a:lnTo>
                    <a:pt x="3343897" y="101561"/>
                  </a:lnTo>
                  <a:cubicBezTo>
                    <a:pt x="3329874" y="101561"/>
                    <a:pt x="3317179" y="95877"/>
                    <a:pt x="3307989" y="86688"/>
                  </a:cubicBezTo>
                  <a:lnTo>
                    <a:pt x="3293116" y="50781"/>
                  </a:lnTo>
                  <a:lnTo>
                    <a:pt x="3307989" y="14873"/>
                  </a:lnTo>
                  <a:cubicBezTo>
                    <a:pt x="3317179" y="5684"/>
                    <a:pt x="3329874" y="0"/>
                    <a:pt x="3343897" y="0"/>
                  </a:cubicBezTo>
                  <a:close/>
                  <a:moveTo>
                    <a:pt x="2849515" y="0"/>
                  </a:moveTo>
                  <a:lnTo>
                    <a:pt x="3164250" y="0"/>
                  </a:lnTo>
                  <a:cubicBezTo>
                    <a:pt x="3192296" y="0"/>
                    <a:pt x="3215031" y="22735"/>
                    <a:pt x="3215031" y="50781"/>
                  </a:cubicBezTo>
                  <a:lnTo>
                    <a:pt x="3215030" y="50781"/>
                  </a:lnTo>
                  <a:cubicBezTo>
                    <a:pt x="3215030" y="78827"/>
                    <a:pt x="3192295" y="101562"/>
                    <a:pt x="3164249" y="101562"/>
                  </a:cubicBezTo>
                  <a:lnTo>
                    <a:pt x="2849515" y="101561"/>
                  </a:lnTo>
                  <a:cubicBezTo>
                    <a:pt x="2835492" y="101561"/>
                    <a:pt x="2822797" y="95877"/>
                    <a:pt x="2813607" y="86688"/>
                  </a:cubicBezTo>
                  <a:lnTo>
                    <a:pt x="2798734" y="50781"/>
                  </a:lnTo>
                  <a:lnTo>
                    <a:pt x="2813607" y="14873"/>
                  </a:lnTo>
                  <a:cubicBezTo>
                    <a:pt x="2822797" y="5684"/>
                    <a:pt x="2835492" y="0"/>
                    <a:pt x="2849515" y="0"/>
                  </a:cubicBezTo>
                  <a:close/>
                  <a:moveTo>
                    <a:pt x="50781" y="0"/>
                  </a:moveTo>
                  <a:lnTo>
                    <a:pt x="2663505" y="0"/>
                  </a:lnTo>
                  <a:cubicBezTo>
                    <a:pt x="2691551" y="0"/>
                    <a:pt x="2714286" y="22735"/>
                    <a:pt x="2714286" y="50781"/>
                  </a:cubicBezTo>
                  <a:lnTo>
                    <a:pt x="2714285" y="50781"/>
                  </a:lnTo>
                  <a:cubicBezTo>
                    <a:pt x="2714285" y="78827"/>
                    <a:pt x="2691550" y="101562"/>
                    <a:pt x="2663504" y="101562"/>
                  </a:cubicBezTo>
                  <a:lnTo>
                    <a:pt x="50781" y="101561"/>
                  </a:lnTo>
                  <a:cubicBezTo>
                    <a:pt x="36758" y="101561"/>
                    <a:pt x="24063" y="95877"/>
                    <a:pt x="14873" y="86688"/>
                  </a:cubicBezTo>
                  <a:lnTo>
                    <a:pt x="0" y="50781"/>
                  </a:lnTo>
                  <a:lnTo>
                    <a:pt x="14873" y="14873"/>
                  </a:lnTo>
                  <a:cubicBezTo>
                    <a:pt x="24063" y="5684"/>
                    <a:pt x="36758" y="0"/>
                    <a:pt x="50781" y="0"/>
                  </a:cubicBezTo>
                  <a:close/>
                </a:path>
              </a:pathLst>
            </a:custGeom>
            <a:gradFill>
              <a:gsLst>
                <a:gs pos="36000">
                  <a:schemeClr val="bg2"/>
                </a:gs>
                <a:gs pos="100000">
                  <a:schemeClr val="accent3"/>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1828800">
                <a:buClr>
                  <a:srgbClr val="000000"/>
                </a:buClr>
              </a:pPr>
              <a:endParaRPr lang="fr-FR" sz="2800" kern="0">
                <a:solidFill>
                  <a:srgbClr val="FFFFFF"/>
                </a:solidFill>
                <a:latin typeface="Arial"/>
                <a:sym typeface="Arial"/>
              </a:endParaRPr>
            </a:p>
          </p:txBody>
        </p:sp>
        <p:sp>
          <p:nvSpPr>
            <p:cNvPr id="6" name="ZoneTexte 5">
              <a:extLst>
                <a:ext uri="{FF2B5EF4-FFF2-40B4-BE49-F238E27FC236}">
                  <a16:creationId xmlns:a16="http://schemas.microsoft.com/office/drawing/2014/main" id="{418C5C7E-DB33-7513-2E12-228C01583058}"/>
                </a:ext>
              </a:extLst>
            </p:cNvPr>
            <p:cNvSpPr txBox="1"/>
            <p:nvPr/>
          </p:nvSpPr>
          <p:spPr>
            <a:xfrm>
              <a:off x="6728114" y="47500"/>
              <a:ext cx="1660526" cy="169277"/>
            </a:xfrm>
            <a:prstGeom prst="rect">
              <a:avLst/>
            </a:prstGeom>
            <a:noFill/>
          </p:spPr>
          <p:txBody>
            <a:bodyPr wrap="square" lIns="0" rIns="0" rtlCol="0">
              <a:spAutoFit/>
            </a:bodyPr>
            <a:lstStyle/>
            <a:p>
              <a:pPr algn="r" defTabSz="1828800">
                <a:buClr>
                  <a:srgbClr val="000000"/>
                </a:buClr>
              </a:pPr>
              <a:r>
                <a:rPr lang="fr-FR" sz="1600" kern="0">
                  <a:solidFill>
                    <a:srgbClr val="41BFE0"/>
                  </a:solidFill>
                  <a:latin typeface="Montserrat" pitchFamily="2" charset="77"/>
                  <a:cs typeface="Arial"/>
                  <a:sym typeface="Arial"/>
                </a:rPr>
                <a:t>Take away</a:t>
              </a:r>
            </a:p>
          </p:txBody>
        </p:sp>
        <p:sp>
          <p:nvSpPr>
            <p:cNvPr id="7" name="Rectangle 6">
              <a:extLst>
                <a:ext uri="{FF2B5EF4-FFF2-40B4-BE49-F238E27FC236}">
                  <a16:creationId xmlns:a16="http://schemas.microsoft.com/office/drawing/2014/main" id="{E04C2BD7-17D5-9E1F-7A80-A452EEBEB5BF}"/>
                </a:ext>
              </a:extLst>
            </p:cNvPr>
            <p:cNvSpPr/>
            <p:nvPr/>
          </p:nvSpPr>
          <p:spPr>
            <a:xfrm>
              <a:off x="0" y="-256992"/>
              <a:ext cx="9144000" cy="243067"/>
            </a:xfrm>
            <a:prstGeom prst="rect">
              <a:avLst/>
            </a:pr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fr-FR" sz="2800" kern="0">
                <a:solidFill>
                  <a:srgbClr val="FFFFFF"/>
                </a:solidFill>
                <a:latin typeface="Arial"/>
                <a:sym typeface="Arial"/>
              </a:endParaRPr>
            </a:p>
          </p:txBody>
        </p:sp>
      </p:grpSp>
      <p:sp>
        <p:nvSpPr>
          <p:cNvPr id="2" name="Espace réservé du numéro de diapositive 1">
            <a:extLst>
              <a:ext uri="{FF2B5EF4-FFF2-40B4-BE49-F238E27FC236}">
                <a16:creationId xmlns:a16="http://schemas.microsoft.com/office/drawing/2014/main" id="{5F2F8918-28E9-0105-384B-E8B7398B62A8}"/>
              </a:ext>
            </a:extLst>
          </p:cNvPr>
          <p:cNvSpPr>
            <a:spLocks noGrp="1"/>
          </p:cNvSpPr>
          <p:nvPr>
            <p:ph type="sldNum" sz="quarter" idx="4"/>
          </p:nvPr>
        </p:nvSpPr>
        <p:spPr/>
        <p:txBody>
          <a:bodyPr/>
          <a:lstStyle/>
          <a:p>
            <a:pPr defTabSz="1828800"/>
            <a:fld id="{57B9237A-31CA-7F41-944F-20ECD28CAEC9}" type="slidenum">
              <a:rPr lang="fr-FR" kern="0">
                <a:solidFill>
                  <a:srgbClr val="FFFFFF">
                    <a:lumMod val="75000"/>
                  </a:srgbClr>
                </a:solidFill>
              </a:rPr>
              <a:pPr defTabSz="1828800"/>
              <a:t>12</a:t>
            </a:fld>
            <a:endParaRPr lang="fr-FR" kern="0">
              <a:solidFill>
                <a:srgbClr val="FFFFFF">
                  <a:lumMod val="75000"/>
                </a:srgbClr>
              </a:solidFill>
            </a:endParaRPr>
          </a:p>
        </p:txBody>
      </p:sp>
      <p:sp>
        <p:nvSpPr>
          <p:cNvPr id="4" name="ZoneTexte 3"/>
          <p:cNvSpPr txBox="1"/>
          <p:nvPr/>
        </p:nvSpPr>
        <p:spPr>
          <a:xfrm>
            <a:off x="7682412" y="9403023"/>
            <a:ext cx="6923690" cy="646331"/>
          </a:xfrm>
          <a:prstGeom prst="rect">
            <a:avLst/>
          </a:prstGeom>
          <a:noFill/>
        </p:spPr>
        <p:txBody>
          <a:bodyPr wrap="none" rtlCol="0">
            <a:spAutoFit/>
          </a:bodyPr>
          <a:lstStyle/>
          <a:p>
            <a:pPr defTabSz="1828800">
              <a:buClr>
                <a:srgbClr val="000000"/>
              </a:buClr>
            </a:pPr>
            <a:r>
              <a:rPr lang="fr-FR" sz="3600" b="1" kern="0" dirty="0">
                <a:solidFill>
                  <a:srgbClr val="000000"/>
                </a:solidFill>
                <a:latin typeface="Calibri" panose="020F0502020204030204" pitchFamily="34" charset="0"/>
                <a:cs typeface="Calibri" panose="020F0502020204030204" pitchFamily="34" charset="0"/>
                <a:sym typeface="Arial"/>
              </a:rPr>
              <a:t>Morgane.rousselot@seabelife.com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499795" y="5986513"/>
            <a:ext cx="9156066" cy="815224"/>
          </a:xfrm>
          <a:prstGeom prst="rect">
            <a:avLst/>
          </a:prstGeom>
        </p:spPr>
        <p:txBody>
          <a:bodyPr vert="horz" wrap="square" lIns="0" tIns="12066" rIns="0" bIns="0" rtlCol="0">
            <a:spAutoFit/>
          </a:bodyPr>
          <a:lstStyle/>
          <a:p>
            <a:pPr marL="12700" marR="5080" defTabSz="1828800">
              <a:lnSpc>
                <a:spcPct val="117000"/>
              </a:lnSpc>
              <a:spcBef>
                <a:spcPts val="96"/>
              </a:spcBef>
              <a:buClr>
                <a:srgbClr val="000000"/>
              </a:buClr>
              <a:tabLst>
                <a:tab pos="766446" algn="l"/>
                <a:tab pos="2139316" algn="l"/>
                <a:tab pos="3666490" algn="l"/>
                <a:tab pos="6253480" algn="l"/>
                <a:tab pos="8731250" algn="l"/>
              </a:tabLst>
            </a:pPr>
            <a:r>
              <a:rPr sz="2350" b="1" i="1" kern="0" spc="-26" dirty="0">
                <a:solidFill>
                  <a:srgbClr val="01416A"/>
                </a:solidFill>
                <a:latin typeface="Verdana"/>
                <a:cs typeface="Verdana"/>
                <a:sym typeface="Arial"/>
              </a:rPr>
              <a:t>Un</a:t>
            </a:r>
            <a:r>
              <a:rPr sz="2350" b="1" i="1" kern="0" dirty="0">
                <a:solidFill>
                  <a:srgbClr val="01416A"/>
                </a:solidFill>
                <a:latin typeface="Verdana"/>
                <a:cs typeface="Verdana"/>
                <a:sym typeface="Arial"/>
              </a:rPr>
              <a:t>	</a:t>
            </a:r>
            <a:r>
              <a:rPr sz="2350" b="1" i="1" kern="0" spc="-10" dirty="0">
                <a:solidFill>
                  <a:srgbClr val="01416A"/>
                </a:solidFill>
                <a:latin typeface="Verdana"/>
                <a:cs typeface="Verdana"/>
                <a:sym typeface="Arial"/>
              </a:rPr>
              <a:t>réseau</a:t>
            </a:r>
            <a:r>
              <a:rPr sz="2350" b="1" i="1" kern="0" dirty="0">
                <a:solidFill>
                  <a:srgbClr val="01416A"/>
                </a:solidFill>
                <a:latin typeface="Verdana"/>
                <a:cs typeface="Verdana"/>
                <a:sym typeface="Arial"/>
              </a:rPr>
              <a:t>	</a:t>
            </a:r>
            <a:r>
              <a:rPr sz="2350" b="1" i="1" kern="0" spc="-10" dirty="0">
                <a:solidFill>
                  <a:srgbClr val="01416A"/>
                </a:solidFill>
                <a:latin typeface="Verdana"/>
                <a:cs typeface="Verdana"/>
                <a:sym typeface="Arial"/>
              </a:rPr>
              <a:t>engagé</a:t>
            </a:r>
            <a:r>
              <a:rPr sz="2350" b="1" i="1" kern="0" dirty="0">
                <a:solidFill>
                  <a:srgbClr val="01416A"/>
                </a:solidFill>
                <a:latin typeface="Verdana"/>
                <a:cs typeface="Verdana"/>
                <a:sym typeface="Arial"/>
              </a:rPr>
              <a:t>	</a:t>
            </a:r>
            <a:r>
              <a:rPr sz="2350" b="1" i="1" kern="0" spc="-10" dirty="0">
                <a:solidFill>
                  <a:srgbClr val="01416A"/>
                </a:solidFill>
                <a:latin typeface="Verdana"/>
                <a:cs typeface="Verdana"/>
                <a:sym typeface="Arial"/>
              </a:rPr>
              <a:t>d’investisseurs</a:t>
            </a:r>
            <a:r>
              <a:rPr sz="2350" b="1" i="1" kern="0" dirty="0">
                <a:solidFill>
                  <a:srgbClr val="01416A"/>
                </a:solidFill>
                <a:latin typeface="Verdana"/>
                <a:cs typeface="Verdana"/>
                <a:sym typeface="Arial"/>
              </a:rPr>
              <a:t>	</a:t>
            </a:r>
            <a:r>
              <a:rPr sz="2350" b="1" i="1" kern="0" spc="-10" dirty="0">
                <a:solidFill>
                  <a:srgbClr val="01416A"/>
                </a:solidFill>
                <a:latin typeface="Verdana"/>
                <a:cs typeface="Verdana"/>
                <a:sym typeface="Arial"/>
              </a:rPr>
              <a:t>expérimentés</a:t>
            </a:r>
            <a:r>
              <a:rPr sz="2350" b="1" i="1" kern="0" dirty="0">
                <a:solidFill>
                  <a:srgbClr val="01416A"/>
                </a:solidFill>
                <a:latin typeface="Verdana"/>
                <a:cs typeface="Verdana"/>
                <a:sym typeface="Arial"/>
              </a:rPr>
              <a:t>	</a:t>
            </a:r>
            <a:r>
              <a:rPr sz="2350" b="1" i="1" kern="0" spc="-26" dirty="0">
                <a:solidFill>
                  <a:srgbClr val="01416A"/>
                </a:solidFill>
                <a:latin typeface="Verdana"/>
                <a:cs typeface="Verdana"/>
                <a:sym typeface="Arial"/>
              </a:rPr>
              <a:t>au </a:t>
            </a:r>
            <a:r>
              <a:rPr sz="2350" b="1" i="1" kern="0" spc="-136" dirty="0">
                <a:solidFill>
                  <a:srgbClr val="01416A"/>
                </a:solidFill>
                <a:latin typeface="Verdana"/>
                <a:cs typeface="Verdana"/>
                <a:sym typeface="Arial"/>
              </a:rPr>
              <a:t>service</a:t>
            </a:r>
            <a:r>
              <a:rPr sz="2350" b="1" i="1" kern="0" spc="-110" dirty="0">
                <a:solidFill>
                  <a:srgbClr val="01416A"/>
                </a:solidFill>
                <a:latin typeface="Verdana"/>
                <a:cs typeface="Verdana"/>
                <a:sym typeface="Arial"/>
              </a:rPr>
              <a:t> </a:t>
            </a:r>
            <a:r>
              <a:rPr sz="2350" b="1" i="1" kern="0" spc="-114" dirty="0">
                <a:solidFill>
                  <a:srgbClr val="01416A"/>
                </a:solidFill>
                <a:latin typeface="Verdana"/>
                <a:cs typeface="Verdana"/>
                <a:sym typeface="Arial"/>
              </a:rPr>
              <a:t>des </a:t>
            </a:r>
            <a:r>
              <a:rPr sz="2350" b="1" i="1" kern="0" spc="-136" dirty="0">
                <a:solidFill>
                  <a:srgbClr val="01416A"/>
                </a:solidFill>
                <a:latin typeface="Verdana"/>
                <a:cs typeface="Verdana"/>
                <a:sym typeface="Arial"/>
              </a:rPr>
              <a:t>entrepreneurs,</a:t>
            </a:r>
            <a:r>
              <a:rPr sz="2350" b="1" i="1" kern="0" spc="-110" dirty="0">
                <a:solidFill>
                  <a:srgbClr val="01416A"/>
                </a:solidFill>
                <a:latin typeface="Verdana"/>
                <a:cs typeface="Verdana"/>
                <a:sym typeface="Arial"/>
              </a:rPr>
              <a:t> </a:t>
            </a:r>
            <a:r>
              <a:rPr sz="2350" b="1" i="1" kern="0" spc="-100" dirty="0">
                <a:solidFill>
                  <a:srgbClr val="01416A"/>
                </a:solidFill>
                <a:latin typeface="Verdana"/>
                <a:cs typeface="Verdana"/>
                <a:sym typeface="Arial"/>
              </a:rPr>
              <a:t>et</a:t>
            </a:r>
            <a:r>
              <a:rPr sz="2350" b="1" i="1" kern="0" spc="-110" dirty="0">
                <a:solidFill>
                  <a:srgbClr val="01416A"/>
                </a:solidFill>
                <a:latin typeface="Verdana"/>
                <a:cs typeface="Verdana"/>
                <a:sym typeface="Arial"/>
              </a:rPr>
              <a:t> </a:t>
            </a:r>
            <a:r>
              <a:rPr sz="2350" b="1" i="1" kern="0" spc="-70" dirty="0">
                <a:solidFill>
                  <a:srgbClr val="01416A"/>
                </a:solidFill>
                <a:latin typeface="Verdana"/>
                <a:cs typeface="Verdana"/>
                <a:sym typeface="Arial"/>
              </a:rPr>
              <a:t>de</a:t>
            </a:r>
            <a:r>
              <a:rPr sz="2350" b="1" i="1" kern="0" spc="-114" dirty="0">
                <a:solidFill>
                  <a:srgbClr val="01416A"/>
                </a:solidFill>
                <a:latin typeface="Verdana"/>
                <a:cs typeface="Verdana"/>
                <a:sym typeface="Arial"/>
              </a:rPr>
              <a:t> </a:t>
            </a:r>
            <a:r>
              <a:rPr sz="2350" b="1" i="1" kern="0" spc="-20" dirty="0">
                <a:solidFill>
                  <a:srgbClr val="01416A"/>
                </a:solidFill>
                <a:latin typeface="Verdana"/>
                <a:cs typeface="Verdana"/>
                <a:sym typeface="Arial"/>
              </a:rPr>
              <a:t>l’innovation.</a:t>
            </a:r>
            <a:endParaRPr sz="2350" kern="0" dirty="0">
              <a:solidFill>
                <a:srgbClr val="000000"/>
              </a:solidFill>
              <a:latin typeface="Verdana"/>
              <a:cs typeface="Verdana"/>
              <a:sym typeface="Arial"/>
            </a:endParaRPr>
          </a:p>
        </p:txBody>
      </p:sp>
    </p:spTree>
    <p:extLst>
      <p:ext uri="{BB962C8B-B14F-4D97-AF65-F5344CB8AC3E}">
        <p14:creationId xmlns:p14="http://schemas.microsoft.com/office/powerpoint/2010/main" val="2438152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210845" y="0"/>
            <a:ext cx="6076950" cy="10287000"/>
          </a:xfrm>
          <a:prstGeom prst="rect">
            <a:avLst/>
          </a:prstGeom>
        </p:spPr>
      </p:pic>
      <p:sp>
        <p:nvSpPr>
          <p:cNvPr id="3" name="object 3"/>
          <p:cNvSpPr/>
          <p:nvPr/>
        </p:nvSpPr>
        <p:spPr>
          <a:xfrm>
            <a:off x="1487384" y="9599490"/>
            <a:ext cx="9613900" cy="0"/>
          </a:xfrm>
          <a:custGeom>
            <a:avLst/>
            <a:gdLst/>
            <a:ahLst/>
            <a:cxnLst/>
            <a:rect l="l" t="t" r="r" b="b"/>
            <a:pathLst>
              <a:path w="9613900">
                <a:moveTo>
                  <a:pt x="9613603" y="0"/>
                </a:moveTo>
                <a:lnTo>
                  <a:pt x="0" y="0"/>
                </a:lnTo>
              </a:path>
            </a:pathLst>
          </a:custGeom>
          <a:ln w="28574">
            <a:solidFill>
              <a:srgbClr val="000000"/>
            </a:solidFill>
          </a:ln>
        </p:spPr>
        <p:txBody>
          <a:bodyPr wrap="square" lIns="0" tIns="0" rIns="0" bIns="0" rtlCol="0"/>
          <a:lstStyle/>
          <a:p>
            <a:pPr defTabSz="1828800">
              <a:buClr>
                <a:srgbClr val="000000"/>
              </a:buClr>
            </a:pPr>
            <a:endParaRPr sz="1400" kern="0">
              <a:solidFill>
                <a:srgbClr val="000000"/>
              </a:solidFill>
              <a:latin typeface="Arial"/>
              <a:cs typeface="Arial"/>
              <a:sym typeface="Arial"/>
            </a:endParaRPr>
          </a:p>
        </p:txBody>
      </p:sp>
      <p:grpSp>
        <p:nvGrpSpPr>
          <p:cNvPr id="4" name="object 4"/>
          <p:cNvGrpSpPr/>
          <p:nvPr/>
        </p:nvGrpSpPr>
        <p:grpSpPr>
          <a:xfrm>
            <a:off x="8767913" y="1446865"/>
            <a:ext cx="7372350" cy="2544446"/>
            <a:chOff x="8767912" y="1446863"/>
            <a:chExt cx="7372350" cy="2544445"/>
          </a:xfrm>
        </p:grpSpPr>
        <p:pic>
          <p:nvPicPr>
            <p:cNvPr id="5" name="object 5"/>
            <p:cNvPicPr/>
            <p:nvPr/>
          </p:nvPicPr>
          <p:blipFill>
            <a:blip r:embed="rId3" cstate="print"/>
            <a:stretch>
              <a:fillRect/>
            </a:stretch>
          </p:blipFill>
          <p:spPr>
            <a:xfrm>
              <a:off x="8767912" y="2893317"/>
              <a:ext cx="7371723" cy="1097584"/>
            </a:xfrm>
            <a:prstGeom prst="rect">
              <a:avLst/>
            </a:prstGeom>
          </p:spPr>
        </p:pic>
        <p:sp>
          <p:nvSpPr>
            <p:cNvPr id="6" name="object 6"/>
            <p:cNvSpPr/>
            <p:nvPr/>
          </p:nvSpPr>
          <p:spPr>
            <a:xfrm>
              <a:off x="9017225" y="1446863"/>
              <a:ext cx="6873875" cy="2089785"/>
            </a:xfrm>
            <a:custGeom>
              <a:avLst/>
              <a:gdLst/>
              <a:ahLst/>
              <a:cxnLst/>
              <a:rect l="l" t="t" r="r" b="b"/>
              <a:pathLst>
                <a:path w="6873875" h="2089785">
                  <a:moveTo>
                    <a:pt x="6341379" y="2089750"/>
                  </a:moveTo>
                  <a:lnTo>
                    <a:pt x="533400" y="2089750"/>
                  </a:lnTo>
                  <a:lnTo>
                    <a:pt x="480679" y="2087140"/>
                  </a:lnTo>
                  <a:lnTo>
                    <a:pt x="428852" y="2079407"/>
                  </a:lnTo>
                  <a:lnTo>
                    <a:pt x="378268" y="2066694"/>
                  </a:lnTo>
                  <a:lnTo>
                    <a:pt x="329276" y="2049148"/>
                  </a:lnTo>
                  <a:lnTo>
                    <a:pt x="282227" y="2026912"/>
                  </a:lnTo>
                  <a:lnTo>
                    <a:pt x="237469" y="2000133"/>
                  </a:lnTo>
                  <a:lnTo>
                    <a:pt x="195353" y="1968954"/>
                  </a:lnTo>
                  <a:lnTo>
                    <a:pt x="156229" y="1933521"/>
                  </a:lnTo>
                  <a:lnTo>
                    <a:pt x="120796" y="1894397"/>
                  </a:lnTo>
                  <a:lnTo>
                    <a:pt x="89617" y="1852281"/>
                  </a:lnTo>
                  <a:lnTo>
                    <a:pt x="62838" y="1807523"/>
                  </a:lnTo>
                  <a:lnTo>
                    <a:pt x="40602" y="1760474"/>
                  </a:lnTo>
                  <a:lnTo>
                    <a:pt x="23056" y="1711482"/>
                  </a:lnTo>
                  <a:lnTo>
                    <a:pt x="10343" y="1660898"/>
                  </a:lnTo>
                  <a:lnTo>
                    <a:pt x="2610" y="1609070"/>
                  </a:lnTo>
                  <a:lnTo>
                    <a:pt x="0" y="1556350"/>
                  </a:lnTo>
                  <a:lnTo>
                    <a:pt x="0" y="533399"/>
                  </a:lnTo>
                  <a:lnTo>
                    <a:pt x="2610" y="480679"/>
                  </a:lnTo>
                  <a:lnTo>
                    <a:pt x="10343" y="428852"/>
                  </a:lnTo>
                  <a:lnTo>
                    <a:pt x="23056" y="378268"/>
                  </a:lnTo>
                  <a:lnTo>
                    <a:pt x="40602" y="329276"/>
                  </a:lnTo>
                  <a:lnTo>
                    <a:pt x="62838" y="282227"/>
                  </a:lnTo>
                  <a:lnTo>
                    <a:pt x="89617" y="237469"/>
                  </a:lnTo>
                  <a:lnTo>
                    <a:pt x="120796" y="195353"/>
                  </a:lnTo>
                  <a:lnTo>
                    <a:pt x="156229" y="156229"/>
                  </a:lnTo>
                  <a:lnTo>
                    <a:pt x="195353" y="120796"/>
                  </a:lnTo>
                  <a:lnTo>
                    <a:pt x="237469" y="89617"/>
                  </a:lnTo>
                  <a:lnTo>
                    <a:pt x="282227" y="62837"/>
                  </a:lnTo>
                  <a:lnTo>
                    <a:pt x="329276" y="40602"/>
                  </a:lnTo>
                  <a:lnTo>
                    <a:pt x="378268" y="23056"/>
                  </a:lnTo>
                  <a:lnTo>
                    <a:pt x="428852" y="10343"/>
                  </a:lnTo>
                  <a:lnTo>
                    <a:pt x="480679" y="2610"/>
                  </a:lnTo>
                  <a:lnTo>
                    <a:pt x="533400" y="0"/>
                  </a:lnTo>
                  <a:lnTo>
                    <a:pt x="6341379" y="0"/>
                  </a:lnTo>
                  <a:lnTo>
                    <a:pt x="6394099" y="2610"/>
                  </a:lnTo>
                  <a:lnTo>
                    <a:pt x="6445926" y="10343"/>
                  </a:lnTo>
                  <a:lnTo>
                    <a:pt x="6496510" y="23056"/>
                  </a:lnTo>
                  <a:lnTo>
                    <a:pt x="6545502" y="40602"/>
                  </a:lnTo>
                  <a:lnTo>
                    <a:pt x="6592552" y="62837"/>
                  </a:lnTo>
                  <a:lnTo>
                    <a:pt x="6637310" y="89617"/>
                  </a:lnTo>
                  <a:lnTo>
                    <a:pt x="6679426" y="120796"/>
                  </a:lnTo>
                  <a:lnTo>
                    <a:pt x="6718550" y="156229"/>
                  </a:lnTo>
                  <a:lnTo>
                    <a:pt x="6753983" y="195353"/>
                  </a:lnTo>
                  <a:lnTo>
                    <a:pt x="6785162" y="237469"/>
                  </a:lnTo>
                  <a:lnTo>
                    <a:pt x="6811941" y="282227"/>
                  </a:lnTo>
                  <a:lnTo>
                    <a:pt x="6834176" y="329276"/>
                  </a:lnTo>
                  <a:lnTo>
                    <a:pt x="6851723" y="378268"/>
                  </a:lnTo>
                  <a:lnTo>
                    <a:pt x="6864435" y="428852"/>
                  </a:lnTo>
                  <a:lnTo>
                    <a:pt x="6872169" y="480679"/>
                  </a:lnTo>
                  <a:lnTo>
                    <a:pt x="6873321" y="503949"/>
                  </a:lnTo>
                  <a:lnTo>
                    <a:pt x="6873321" y="1585801"/>
                  </a:lnTo>
                  <a:lnTo>
                    <a:pt x="6864435" y="1660898"/>
                  </a:lnTo>
                  <a:lnTo>
                    <a:pt x="6851723" y="1711482"/>
                  </a:lnTo>
                  <a:lnTo>
                    <a:pt x="6834176" y="1760474"/>
                  </a:lnTo>
                  <a:lnTo>
                    <a:pt x="6811941" y="1807523"/>
                  </a:lnTo>
                  <a:lnTo>
                    <a:pt x="6785162" y="1852281"/>
                  </a:lnTo>
                  <a:lnTo>
                    <a:pt x="6753983" y="1894397"/>
                  </a:lnTo>
                  <a:lnTo>
                    <a:pt x="6718550" y="1933521"/>
                  </a:lnTo>
                  <a:lnTo>
                    <a:pt x="6679426" y="1968954"/>
                  </a:lnTo>
                  <a:lnTo>
                    <a:pt x="6637310" y="2000133"/>
                  </a:lnTo>
                  <a:lnTo>
                    <a:pt x="6592552" y="2026912"/>
                  </a:lnTo>
                  <a:lnTo>
                    <a:pt x="6545502" y="2049148"/>
                  </a:lnTo>
                  <a:lnTo>
                    <a:pt x="6496510" y="2066694"/>
                  </a:lnTo>
                  <a:lnTo>
                    <a:pt x="6445926" y="2079407"/>
                  </a:lnTo>
                  <a:lnTo>
                    <a:pt x="6394099" y="2087140"/>
                  </a:lnTo>
                  <a:lnTo>
                    <a:pt x="6341379" y="2089750"/>
                  </a:lnTo>
                  <a:close/>
                </a:path>
              </a:pathLst>
            </a:custGeom>
            <a:solidFill>
              <a:srgbClr val="FFFFFF"/>
            </a:solidFill>
          </p:spPr>
          <p:txBody>
            <a:bodyPr wrap="square" lIns="0" tIns="0" rIns="0" bIns="0" rtlCol="0"/>
            <a:lstStyle/>
            <a:p>
              <a:pPr defTabSz="1828800">
                <a:buClr>
                  <a:srgbClr val="000000"/>
                </a:buClr>
              </a:pPr>
              <a:endParaRPr sz="1400" kern="0">
                <a:solidFill>
                  <a:srgbClr val="000000"/>
                </a:solidFill>
                <a:latin typeface="Arial"/>
                <a:cs typeface="Arial"/>
                <a:sym typeface="Arial"/>
              </a:endParaRPr>
            </a:p>
          </p:txBody>
        </p:sp>
        <p:sp>
          <p:nvSpPr>
            <p:cNvPr id="7" name="object 7"/>
            <p:cNvSpPr/>
            <p:nvPr/>
          </p:nvSpPr>
          <p:spPr>
            <a:xfrm>
              <a:off x="9017225" y="1446863"/>
              <a:ext cx="2881630" cy="2089785"/>
            </a:xfrm>
            <a:custGeom>
              <a:avLst/>
              <a:gdLst/>
              <a:ahLst/>
              <a:cxnLst/>
              <a:rect l="l" t="t" r="r" b="b"/>
              <a:pathLst>
                <a:path w="2881629" h="2089785">
                  <a:moveTo>
                    <a:pt x="2398154" y="2089750"/>
                  </a:moveTo>
                  <a:lnTo>
                    <a:pt x="485775" y="2089750"/>
                  </a:lnTo>
                  <a:lnTo>
                    <a:pt x="437762" y="2087373"/>
                  </a:lnTo>
                  <a:lnTo>
                    <a:pt x="390562" y="2080330"/>
                  </a:lnTo>
                  <a:lnTo>
                    <a:pt x="344494" y="2068753"/>
                  </a:lnTo>
                  <a:lnTo>
                    <a:pt x="299876" y="2052773"/>
                  </a:lnTo>
                  <a:lnTo>
                    <a:pt x="257028" y="2032523"/>
                  </a:lnTo>
                  <a:lnTo>
                    <a:pt x="216266" y="2008135"/>
                  </a:lnTo>
                  <a:lnTo>
                    <a:pt x="177911" y="1979740"/>
                  </a:lnTo>
                  <a:lnTo>
                    <a:pt x="142280" y="1947470"/>
                  </a:lnTo>
                  <a:lnTo>
                    <a:pt x="110010" y="1911839"/>
                  </a:lnTo>
                  <a:lnTo>
                    <a:pt x="81615" y="1873484"/>
                  </a:lnTo>
                  <a:lnTo>
                    <a:pt x="57227" y="1832722"/>
                  </a:lnTo>
                  <a:lnTo>
                    <a:pt x="36977" y="1789873"/>
                  </a:lnTo>
                  <a:lnTo>
                    <a:pt x="20997" y="1745256"/>
                  </a:lnTo>
                  <a:lnTo>
                    <a:pt x="9420" y="1699188"/>
                  </a:lnTo>
                  <a:lnTo>
                    <a:pt x="2377" y="1651988"/>
                  </a:lnTo>
                  <a:lnTo>
                    <a:pt x="0" y="1603976"/>
                  </a:lnTo>
                  <a:lnTo>
                    <a:pt x="0" y="485775"/>
                  </a:lnTo>
                  <a:lnTo>
                    <a:pt x="2377" y="437762"/>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5" y="0"/>
                  </a:lnTo>
                  <a:lnTo>
                    <a:pt x="2398154" y="0"/>
                  </a:lnTo>
                  <a:lnTo>
                    <a:pt x="2446167" y="2377"/>
                  </a:lnTo>
                  <a:lnTo>
                    <a:pt x="2493367" y="9420"/>
                  </a:lnTo>
                  <a:lnTo>
                    <a:pt x="2539434" y="20997"/>
                  </a:lnTo>
                  <a:lnTo>
                    <a:pt x="2584052" y="36977"/>
                  </a:lnTo>
                  <a:lnTo>
                    <a:pt x="2626901" y="57227"/>
                  </a:lnTo>
                  <a:lnTo>
                    <a:pt x="2667662" y="81615"/>
                  </a:lnTo>
                  <a:lnTo>
                    <a:pt x="2706018" y="110010"/>
                  </a:lnTo>
                  <a:lnTo>
                    <a:pt x="2741649" y="142280"/>
                  </a:lnTo>
                  <a:lnTo>
                    <a:pt x="2773918" y="177911"/>
                  </a:lnTo>
                  <a:lnTo>
                    <a:pt x="2802313" y="216266"/>
                  </a:lnTo>
                  <a:lnTo>
                    <a:pt x="2826702" y="257028"/>
                  </a:lnTo>
                  <a:lnTo>
                    <a:pt x="2846952" y="299876"/>
                  </a:lnTo>
                  <a:lnTo>
                    <a:pt x="2862931" y="344494"/>
                  </a:lnTo>
                  <a:lnTo>
                    <a:pt x="2874509" y="390562"/>
                  </a:lnTo>
                  <a:lnTo>
                    <a:pt x="2881570" y="437762"/>
                  </a:lnTo>
                  <a:lnTo>
                    <a:pt x="2881570" y="1651988"/>
                  </a:lnTo>
                  <a:lnTo>
                    <a:pt x="2874509" y="1699188"/>
                  </a:lnTo>
                  <a:lnTo>
                    <a:pt x="2862931" y="1745256"/>
                  </a:lnTo>
                  <a:lnTo>
                    <a:pt x="2846952" y="1789873"/>
                  </a:lnTo>
                  <a:lnTo>
                    <a:pt x="2826702" y="1832722"/>
                  </a:lnTo>
                  <a:lnTo>
                    <a:pt x="2802313" y="1873484"/>
                  </a:lnTo>
                  <a:lnTo>
                    <a:pt x="2773918" y="1911839"/>
                  </a:lnTo>
                  <a:lnTo>
                    <a:pt x="2741649" y="1947470"/>
                  </a:lnTo>
                  <a:lnTo>
                    <a:pt x="2706018" y="1979740"/>
                  </a:lnTo>
                  <a:lnTo>
                    <a:pt x="2667662" y="2008135"/>
                  </a:lnTo>
                  <a:lnTo>
                    <a:pt x="2626901" y="2032523"/>
                  </a:lnTo>
                  <a:lnTo>
                    <a:pt x="2584052" y="2052773"/>
                  </a:lnTo>
                  <a:lnTo>
                    <a:pt x="2539434" y="2068753"/>
                  </a:lnTo>
                  <a:lnTo>
                    <a:pt x="2493367" y="2080330"/>
                  </a:lnTo>
                  <a:lnTo>
                    <a:pt x="2446167" y="2087373"/>
                  </a:lnTo>
                  <a:lnTo>
                    <a:pt x="2398154" y="2089750"/>
                  </a:lnTo>
                  <a:close/>
                </a:path>
              </a:pathLst>
            </a:custGeom>
            <a:solidFill>
              <a:srgbClr val="239EDB">
                <a:alpha val="63999"/>
              </a:srgbClr>
            </a:solidFill>
          </p:spPr>
          <p:txBody>
            <a:bodyPr wrap="square" lIns="0" tIns="0" rIns="0" bIns="0" rtlCol="0"/>
            <a:lstStyle/>
            <a:p>
              <a:pPr defTabSz="1828800">
                <a:buClr>
                  <a:srgbClr val="000000"/>
                </a:buClr>
              </a:pPr>
              <a:endParaRPr sz="1400" kern="0">
                <a:solidFill>
                  <a:srgbClr val="000000"/>
                </a:solidFill>
                <a:latin typeface="Arial"/>
                <a:cs typeface="Arial"/>
                <a:sym typeface="Arial"/>
              </a:endParaRPr>
            </a:p>
          </p:txBody>
        </p:sp>
        <p:sp>
          <p:nvSpPr>
            <p:cNvPr id="8" name="object 8"/>
            <p:cNvSpPr/>
            <p:nvPr/>
          </p:nvSpPr>
          <p:spPr>
            <a:xfrm>
              <a:off x="11423080" y="1446864"/>
              <a:ext cx="602615" cy="2089785"/>
            </a:xfrm>
            <a:custGeom>
              <a:avLst/>
              <a:gdLst/>
              <a:ahLst/>
              <a:cxnLst/>
              <a:rect l="l" t="t" r="r" b="b"/>
              <a:pathLst>
                <a:path w="602615" h="2089785">
                  <a:moveTo>
                    <a:pt x="602290" y="2089196"/>
                  </a:moveTo>
                  <a:lnTo>
                    <a:pt x="0" y="2089196"/>
                  </a:lnTo>
                  <a:lnTo>
                    <a:pt x="0" y="0"/>
                  </a:lnTo>
                  <a:lnTo>
                    <a:pt x="602290" y="0"/>
                  </a:lnTo>
                  <a:lnTo>
                    <a:pt x="602290" y="2089196"/>
                  </a:lnTo>
                  <a:close/>
                </a:path>
              </a:pathLst>
            </a:custGeom>
            <a:solidFill>
              <a:srgbClr val="FFFFFF"/>
            </a:solidFill>
          </p:spPr>
          <p:txBody>
            <a:bodyPr wrap="square" lIns="0" tIns="0" rIns="0" bIns="0" rtlCol="0"/>
            <a:lstStyle/>
            <a:p>
              <a:pPr defTabSz="1828800">
                <a:buClr>
                  <a:srgbClr val="000000"/>
                </a:buClr>
              </a:pPr>
              <a:endParaRPr sz="1400" kern="0">
                <a:solidFill>
                  <a:srgbClr val="000000"/>
                </a:solidFill>
                <a:latin typeface="Arial"/>
                <a:cs typeface="Arial"/>
                <a:sym typeface="Arial"/>
              </a:endParaRPr>
            </a:p>
          </p:txBody>
        </p:sp>
      </p:grpSp>
      <p:grpSp>
        <p:nvGrpSpPr>
          <p:cNvPr id="9" name="object 9"/>
          <p:cNvGrpSpPr/>
          <p:nvPr/>
        </p:nvGrpSpPr>
        <p:grpSpPr>
          <a:xfrm>
            <a:off x="8769721" y="3820305"/>
            <a:ext cx="7372350" cy="2544446"/>
            <a:chOff x="8769719" y="3820304"/>
            <a:chExt cx="7372350" cy="2544445"/>
          </a:xfrm>
        </p:grpSpPr>
        <p:pic>
          <p:nvPicPr>
            <p:cNvPr id="10" name="object 10"/>
            <p:cNvPicPr/>
            <p:nvPr/>
          </p:nvPicPr>
          <p:blipFill>
            <a:blip r:embed="rId3" cstate="print"/>
            <a:stretch>
              <a:fillRect/>
            </a:stretch>
          </p:blipFill>
          <p:spPr>
            <a:xfrm>
              <a:off x="8769719" y="5266758"/>
              <a:ext cx="7371723" cy="1097584"/>
            </a:xfrm>
            <a:prstGeom prst="rect">
              <a:avLst/>
            </a:prstGeom>
          </p:spPr>
        </p:pic>
        <p:sp>
          <p:nvSpPr>
            <p:cNvPr id="11" name="object 11"/>
            <p:cNvSpPr/>
            <p:nvPr/>
          </p:nvSpPr>
          <p:spPr>
            <a:xfrm>
              <a:off x="9019033" y="3820304"/>
              <a:ext cx="6873875" cy="2089785"/>
            </a:xfrm>
            <a:custGeom>
              <a:avLst/>
              <a:gdLst/>
              <a:ahLst/>
              <a:cxnLst/>
              <a:rect l="l" t="t" r="r" b="b"/>
              <a:pathLst>
                <a:path w="6873875" h="2089785">
                  <a:moveTo>
                    <a:pt x="6341379" y="2089750"/>
                  </a:moveTo>
                  <a:lnTo>
                    <a:pt x="533400" y="2089750"/>
                  </a:lnTo>
                  <a:lnTo>
                    <a:pt x="480679" y="2087140"/>
                  </a:lnTo>
                  <a:lnTo>
                    <a:pt x="428852" y="2079407"/>
                  </a:lnTo>
                  <a:lnTo>
                    <a:pt x="378268" y="2066694"/>
                  </a:lnTo>
                  <a:lnTo>
                    <a:pt x="329276" y="2049148"/>
                  </a:lnTo>
                  <a:lnTo>
                    <a:pt x="282227" y="2026912"/>
                  </a:lnTo>
                  <a:lnTo>
                    <a:pt x="237469" y="2000133"/>
                  </a:lnTo>
                  <a:lnTo>
                    <a:pt x="195353" y="1968954"/>
                  </a:lnTo>
                  <a:lnTo>
                    <a:pt x="156229" y="1933521"/>
                  </a:lnTo>
                  <a:lnTo>
                    <a:pt x="120796" y="1894397"/>
                  </a:lnTo>
                  <a:lnTo>
                    <a:pt x="89617" y="1852281"/>
                  </a:lnTo>
                  <a:lnTo>
                    <a:pt x="62838" y="1807523"/>
                  </a:lnTo>
                  <a:lnTo>
                    <a:pt x="40602" y="1760474"/>
                  </a:lnTo>
                  <a:lnTo>
                    <a:pt x="23056" y="1711482"/>
                  </a:lnTo>
                  <a:lnTo>
                    <a:pt x="10343" y="1660898"/>
                  </a:lnTo>
                  <a:lnTo>
                    <a:pt x="2610" y="1609071"/>
                  </a:lnTo>
                  <a:lnTo>
                    <a:pt x="0" y="1556350"/>
                  </a:lnTo>
                  <a:lnTo>
                    <a:pt x="0" y="533400"/>
                  </a:lnTo>
                  <a:lnTo>
                    <a:pt x="2610" y="480679"/>
                  </a:lnTo>
                  <a:lnTo>
                    <a:pt x="10343" y="428852"/>
                  </a:lnTo>
                  <a:lnTo>
                    <a:pt x="23056" y="378268"/>
                  </a:lnTo>
                  <a:lnTo>
                    <a:pt x="40602" y="329276"/>
                  </a:lnTo>
                  <a:lnTo>
                    <a:pt x="62838" y="282227"/>
                  </a:lnTo>
                  <a:lnTo>
                    <a:pt x="89617" y="237469"/>
                  </a:lnTo>
                  <a:lnTo>
                    <a:pt x="120796" y="195353"/>
                  </a:lnTo>
                  <a:lnTo>
                    <a:pt x="156229" y="156229"/>
                  </a:lnTo>
                  <a:lnTo>
                    <a:pt x="195353" y="120796"/>
                  </a:lnTo>
                  <a:lnTo>
                    <a:pt x="237469" y="89617"/>
                  </a:lnTo>
                  <a:lnTo>
                    <a:pt x="282227" y="62837"/>
                  </a:lnTo>
                  <a:lnTo>
                    <a:pt x="329276" y="40602"/>
                  </a:lnTo>
                  <a:lnTo>
                    <a:pt x="378268" y="23056"/>
                  </a:lnTo>
                  <a:lnTo>
                    <a:pt x="428852" y="10343"/>
                  </a:lnTo>
                  <a:lnTo>
                    <a:pt x="480679" y="2610"/>
                  </a:lnTo>
                  <a:lnTo>
                    <a:pt x="533400" y="0"/>
                  </a:lnTo>
                  <a:lnTo>
                    <a:pt x="6341379" y="0"/>
                  </a:lnTo>
                  <a:lnTo>
                    <a:pt x="6394099" y="2610"/>
                  </a:lnTo>
                  <a:lnTo>
                    <a:pt x="6445926" y="10343"/>
                  </a:lnTo>
                  <a:lnTo>
                    <a:pt x="6496511" y="23056"/>
                  </a:lnTo>
                  <a:lnTo>
                    <a:pt x="6545502" y="40602"/>
                  </a:lnTo>
                  <a:lnTo>
                    <a:pt x="6592552" y="62837"/>
                  </a:lnTo>
                  <a:lnTo>
                    <a:pt x="6637310" y="89617"/>
                  </a:lnTo>
                  <a:lnTo>
                    <a:pt x="6679426" y="120796"/>
                  </a:lnTo>
                  <a:lnTo>
                    <a:pt x="6718550" y="156229"/>
                  </a:lnTo>
                  <a:lnTo>
                    <a:pt x="6753983" y="195353"/>
                  </a:lnTo>
                  <a:lnTo>
                    <a:pt x="6785162" y="237469"/>
                  </a:lnTo>
                  <a:lnTo>
                    <a:pt x="6811941" y="282227"/>
                  </a:lnTo>
                  <a:lnTo>
                    <a:pt x="6834176" y="329276"/>
                  </a:lnTo>
                  <a:lnTo>
                    <a:pt x="6851723" y="378268"/>
                  </a:lnTo>
                  <a:lnTo>
                    <a:pt x="6864435" y="428852"/>
                  </a:lnTo>
                  <a:lnTo>
                    <a:pt x="6872169" y="480679"/>
                  </a:lnTo>
                  <a:lnTo>
                    <a:pt x="6873321" y="503950"/>
                  </a:lnTo>
                  <a:lnTo>
                    <a:pt x="6873321" y="1585800"/>
                  </a:lnTo>
                  <a:lnTo>
                    <a:pt x="6864435" y="1660898"/>
                  </a:lnTo>
                  <a:lnTo>
                    <a:pt x="6851723" y="1711482"/>
                  </a:lnTo>
                  <a:lnTo>
                    <a:pt x="6834176" y="1760474"/>
                  </a:lnTo>
                  <a:lnTo>
                    <a:pt x="6811941" y="1807523"/>
                  </a:lnTo>
                  <a:lnTo>
                    <a:pt x="6785162" y="1852281"/>
                  </a:lnTo>
                  <a:lnTo>
                    <a:pt x="6753983" y="1894397"/>
                  </a:lnTo>
                  <a:lnTo>
                    <a:pt x="6718550" y="1933521"/>
                  </a:lnTo>
                  <a:lnTo>
                    <a:pt x="6679426" y="1968954"/>
                  </a:lnTo>
                  <a:lnTo>
                    <a:pt x="6637310" y="2000133"/>
                  </a:lnTo>
                  <a:lnTo>
                    <a:pt x="6592552" y="2026912"/>
                  </a:lnTo>
                  <a:lnTo>
                    <a:pt x="6545502" y="2049148"/>
                  </a:lnTo>
                  <a:lnTo>
                    <a:pt x="6496511" y="2066694"/>
                  </a:lnTo>
                  <a:lnTo>
                    <a:pt x="6445926" y="2079407"/>
                  </a:lnTo>
                  <a:lnTo>
                    <a:pt x="6394099" y="2087140"/>
                  </a:lnTo>
                  <a:lnTo>
                    <a:pt x="6341379" y="2089750"/>
                  </a:lnTo>
                  <a:close/>
                </a:path>
              </a:pathLst>
            </a:custGeom>
            <a:solidFill>
              <a:srgbClr val="FFFFFF"/>
            </a:solidFill>
          </p:spPr>
          <p:txBody>
            <a:bodyPr wrap="square" lIns="0" tIns="0" rIns="0" bIns="0" rtlCol="0"/>
            <a:lstStyle/>
            <a:p>
              <a:pPr defTabSz="1828800">
                <a:buClr>
                  <a:srgbClr val="000000"/>
                </a:buClr>
              </a:pPr>
              <a:endParaRPr sz="1400" kern="0">
                <a:solidFill>
                  <a:srgbClr val="000000"/>
                </a:solidFill>
                <a:latin typeface="Arial"/>
                <a:cs typeface="Arial"/>
                <a:sym typeface="Arial"/>
              </a:endParaRPr>
            </a:p>
          </p:txBody>
        </p:sp>
        <p:sp>
          <p:nvSpPr>
            <p:cNvPr id="12" name="object 12"/>
            <p:cNvSpPr/>
            <p:nvPr/>
          </p:nvSpPr>
          <p:spPr>
            <a:xfrm>
              <a:off x="9019033" y="3820304"/>
              <a:ext cx="2881630" cy="2089785"/>
            </a:xfrm>
            <a:custGeom>
              <a:avLst/>
              <a:gdLst/>
              <a:ahLst/>
              <a:cxnLst/>
              <a:rect l="l" t="t" r="r" b="b"/>
              <a:pathLst>
                <a:path w="2881629" h="2089785">
                  <a:moveTo>
                    <a:pt x="2398154" y="2089750"/>
                  </a:moveTo>
                  <a:lnTo>
                    <a:pt x="485775" y="2089750"/>
                  </a:lnTo>
                  <a:lnTo>
                    <a:pt x="437762" y="2087373"/>
                  </a:lnTo>
                  <a:lnTo>
                    <a:pt x="390562" y="2080330"/>
                  </a:lnTo>
                  <a:lnTo>
                    <a:pt x="344494" y="2068753"/>
                  </a:lnTo>
                  <a:lnTo>
                    <a:pt x="299876" y="2052773"/>
                  </a:lnTo>
                  <a:lnTo>
                    <a:pt x="257028" y="2032523"/>
                  </a:lnTo>
                  <a:lnTo>
                    <a:pt x="216266" y="2008135"/>
                  </a:lnTo>
                  <a:lnTo>
                    <a:pt x="177911" y="1979740"/>
                  </a:lnTo>
                  <a:lnTo>
                    <a:pt x="142280" y="1947470"/>
                  </a:lnTo>
                  <a:lnTo>
                    <a:pt x="110010" y="1911839"/>
                  </a:lnTo>
                  <a:lnTo>
                    <a:pt x="81615" y="1873484"/>
                  </a:lnTo>
                  <a:lnTo>
                    <a:pt x="57227" y="1832722"/>
                  </a:lnTo>
                  <a:lnTo>
                    <a:pt x="36977" y="1789873"/>
                  </a:lnTo>
                  <a:lnTo>
                    <a:pt x="20997" y="1745256"/>
                  </a:lnTo>
                  <a:lnTo>
                    <a:pt x="9420" y="1699188"/>
                  </a:lnTo>
                  <a:lnTo>
                    <a:pt x="2377" y="1651988"/>
                  </a:lnTo>
                  <a:lnTo>
                    <a:pt x="0" y="1603975"/>
                  </a:lnTo>
                  <a:lnTo>
                    <a:pt x="0" y="485775"/>
                  </a:lnTo>
                  <a:lnTo>
                    <a:pt x="2377" y="437762"/>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5" y="0"/>
                  </a:lnTo>
                  <a:lnTo>
                    <a:pt x="2398154" y="0"/>
                  </a:lnTo>
                  <a:lnTo>
                    <a:pt x="2446167" y="2377"/>
                  </a:lnTo>
                  <a:lnTo>
                    <a:pt x="2493367" y="9420"/>
                  </a:lnTo>
                  <a:lnTo>
                    <a:pt x="2539434" y="20997"/>
                  </a:lnTo>
                  <a:lnTo>
                    <a:pt x="2584052" y="36977"/>
                  </a:lnTo>
                  <a:lnTo>
                    <a:pt x="2626901" y="57227"/>
                  </a:lnTo>
                  <a:lnTo>
                    <a:pt x="2667662" y="81615"/>
                  </a:lnTo>
                  <a:lnTo>
                    <a:pt x="2706018" y="110010"/>
                  </a:lnTo>
                  <a:lnTo>
                    <a:pt x="2741649" y="142280"/>
                  </a:lnTo>
                  <a:lnTo>
                    <a:pt x="2773918" y="177911"/>
                  </a:lnTo>
                  <a:lnTo>
                    <a:pt x="2802313" y="216266"/>
                  </a:lnTo>
                  <a:lnTo>
                    <a:pt x="2826702" y="257028"/>
                  </a:lnTo>
                  <a:lnTo>
                    <a:pt x="2846952" y="299876"/>
                  </a:lnTo>
                  <a:lnTo>
                    <a:pt x="2862931" y="344494"/>
                  </a:lnTo>
                  <a:lnTo>
                    <a:pt x="2874509" y="390562"/>
                  </a:lnTo>
                  <a:lnTo>
                    <a:pt x="2881570" y="437762"/>
                  </a:lnTo>
                  <a:lnTo>
                    <a:pt x="2881570" y="1651988"/>
                  </a:lnTo>
                  <a:lnTo>
                    <a:pt x="2874509" y="1699188"/>
                  </a:lnTo>
                  <a:lnTo>
                    <a:pt x="2862931" y="1745256"/>
                  </a:lnTo>
                  <a:lnTo>
                    <a:pt x="2846952" y="1789873"/>
                  </a:lnTo>
                  <a:lnTo>
                    <a:pt x="2826702" y="1832722"/>
                  </a:lnTo>
                  <a:lnTo>
                    <a:pt x="2802313" y="1873484"/>
                  </a:lnTo>
                  <a:lnTo>
                    <a:pt x="2773918" y="1911839"/>
                  </a:lnTo>
                  <a:lnTo>
                    <a:pt x="2741649" y="1947470"/>
                  </a:lnTo>
                  <a:lnTo>
                    <a:pt x="2706018" y="1979740"/>
                  </a:lnTo>
                  <a:lnTo>
                    <a:pt x="2667662" y="2008135"/>
                  </a:lnTo>
                  <a:lnTo>
                    <a:pt x="2626901" y="2032523"/>
                  </a:lnTo>
                  <a:lnTo>
                    <a:pt x="2584052" y="2052773"/>
                  </a:lnTo>
                  <a:lnTo>
                    <a:pt x="2539434" y="2068753"/>
                  </a:lnTo>
                  <a:lnTo>
                    <a:pt x="2493367" y="2080330"/>
                  </a:lnTo>
                  <a:lnTo>
                    <a:pt x="2446167" y="2087373"/>
                  </a:lnTo>
                  <a:lnTo>
                    <a:pt x="2398154" y="2089750"/>
                  </a:lnTo>
                  <a:close/>
                </a:path>
              </a:pathLst>
            </a:custGeom>
            <a:solidFill>
              <a:srgbClr val="239EDB">
                <a:alpha val="63999"/>
              </a:srgbClr>
            </a:solidFill>
          </p:spPr>
          <p:txBody>
            <a:bodyPr wrap="square" lIns="0" tIns="0" rIns="0" bIns="0" rtlCol="0"/>
            <a:lstStyle/>
            <a:p>
              <a:pPr defTabSz="1828800">
                <a:buClr>
                  <a:srgbClr val="000000"/>
                </a:buClr>
              </a:pPr>
              <a:endParaRPr sz="1400" kern="0">
                <a:solidFill>
                  <a:srgbClr val="000000"/>
                </a:solidFill>
                <a:latin typeface="Arial"/>
                <a:cs typeface="Arial"/>
                <a:sym typeface="Arial"/>
              </a:endParaRPr>
            </a:p>
          </p:txBody>
        </p:sp>
        <p:sp>
          <p:nvSpPr>
            <p:cNvPr id="13" name="object 13"/>
            <p:cNvSpPr/>
            <p:nvPr/>
          </p:nvSpPr>
          <p:spPr>
            <a:xfrm>
              <a:off x="11424887" y="3820304"/>
              <a:ext cx="602615" cy="2089785"/>
            </a:xfrm>
            <a:custGeom>
              <a:avLst/>
              <a:gdLst/>
              <a:ahLst/>
              <a:cxnLst/>
              <a:rect l="l" t="t" r="r" b="b"/>
              <a:pathLst>
                <a:path w="602615" h="2089785">
                  <a:moveTo>
                    <a:pt x="602290" y="2089196"/>
                  </a:moveTo>
                  <a:lnTo>
                    <a:pt x="0" y="2089196"/>
                  </a:lnTo>
                  <a:lnTo>
                    <a:pt x="0" y="0"/>
                  </a:lnTo>
                  <a:lnTo>
                    <a:pt x="602290" y="0"/>
                  </a:lnTo>
                  <a:lnTo>
                    <a:pt x="602290" y="2089196"/>
                  </a:lnTo>
                  <a:close/>
                </a:path>
              </a:pathLst>
            </a:custGeom>
            <a:solidFill>
              <a:srgbClr val="FFFFFF"/>
            </a:solidFill>
          </p:spPr>
          <p:txBody>
            <a:bodyPr wrap="square" lIns="0" tIns="0" rIns="0" bIns="0" rtlCol="0"/>
            <a:lstStyle/>
            <a:p>
              <a:pPr defTabSz="1828800">
                <a:buClr>
                  <a:srgbClr val="000000"/>
                </a:buClr>
              </a:pPr>
              <a:endParaRPr sz="1400" kern="0">
                <a:solidFill>
                  <a:srgbClr val="000000"/>
                </a:solidFill>
                <a:latin typeface="Arial"/>
                <a:cs typeface="Arial"/>
                <a:sym typeface="Arial"/>
              </a:endParaRPr>
            </a:p>
          </p:txBody>
        </p:sp>
      </p:grpSp>
      <p:grpSp>
        <p:nvGrpSpPr>
          <p:cNvPr id="14" name="object 14"/>
          <p:cNvGrpSpPr/>
          <p:nvPr/>
        </p:nvGrpSpPr>
        <p:grpSpPr>
          <a:xfrm>
            <a:off x="8769721" y="6299281"/>
            <a:ext cx="7372350" cy="2544446"/>
            <a:chOff x="8769719" y="6299280"/>
            <a:chExt cx="7372350" cy="2544445"/>
          </a:xfrm>
        </p:grpSpPr>
        <p:pic>
          <p:nvPicPr>
            <p:cNvPr id="15" name="object 15"/>
            <p:cNvPicPr/>
            <p:nvPr/>
          </p:nvPicPr>
          <p:blipFill>
            <a:blip r:embed="rId3" cstate="print"/>
            <a:stretch>
              <a:fillRect/>
            </a:stretch>
          </p:blipFill>
          <p:spPr>
            <a:xfrm>
              <a:off x="8769719" y="7745733"/>
              <a:ext cx="7371723" cy="1097584"/>
            </a:xfrm>
            <a:prstGeom prst="rect">
              <a:avLst/>
            </a:prstGeom>
          </p:spPr>
        </p:pic>
        <p:sp>
          <p:nvSpPr>
            <p:cNvPr id="16" name="object 16"/>
            <p:cNvSpPr/>
            <p:nvPr/>
          </p:nvSpPr>
          <p:spPr>
            <a:xfrm>
              <a:off x="9019033" y="6299280"/>
              <a:ext cx="6873875" cy="2089785"/>
            </a:xfrm>
            <a:custGeom>
              <a:avLst/>
              <a:gdLst/>
              <a:ahLst/>
              <a:cxnLst/>
              <a:rect l="l" t="t" r="r" b="b"/>
              <a:pathLst>
                <a:path w="6873875" h="2089784">
                  <a:moveTo>
                    <a:pt x="6341379" y="2089750"/>
                  </a:moveTo>
                  <a:lnTo>
                    <a:pt x="533400" y="2089750"/>
                  </a:lnTo>
                  <a:lnTo>
                    <a:pt x="480679" y="2087140"/>
                  </a:lnTo>
                  <a:lnTo>
                    <a:pt x="428852" y="2079407"/>
                  </a:lnTo>
                  <a:lnTo>
                    <a:pt x="378268" y="2066694"/>
                  </a:lnTo>
                  <a:lnTo>
                    <a:pt x="329276" y="2049148"/>
                  </a:lnTo>
                  <a:lnTo>
                    <a:pt x="282227" y="2026912"/>
                  </a:lnTo>
                  <a:lnTo>
                    <a:pt x="237469" y="2000133"/>
                  </a:lnTo>
                  <a:lnTo>
                    <a:pt x="195353" y="1968954"/>
                  </a:lnTo>
                  <a:lnTo>
                    <a:pt x="156229" y="1933521"/>
                  </a:lnTo>
                  <a:lnTo>
                    <a:pt x="120796" y="1894397"/>
                  </a:lnTo>
                  <a:lnTo>
                    <a:pt x="89617" y="1852281"/>
                  </a:lnTo>
                  <a:lnTo>
                    <a:pt x="62838" y="1807523"/>
                  </a:lnTo>
                  <a:lnTo>
                    <a:pt x="40602" y="1760474"/>
                  </a:lnTo>
                  <a:lnTo>
                    <a:pt x="23056" y="1711482"/>
                  </a:lnTo>
                  <a:lnTo>
                    <a:pt x="10343" y="1660898"/>
                  </a:lnTo>
                  <a:lnTo>
                    <a:pt x="2610" y="1609071"/>
                  </a:lnTo>
                  <a:lnTo>
                    <a:pt x="0" y="1556350"/>
                  </a:lnTo>
                  <a:lnTo>
                    <a:pt x="0" y="533400"/>
                  </a:lnTo>
                  <a:lnTo>
                    <a:pt x="2610" y="480679"/>
                  </a:lnTo>
                  <a:lnTo>
                    <a:pt x="10343" y="428852"/>
                  </a:lnTo>
                  <a:lnTo>
                    <a:pt x="23056" y="378268"/>
                  </a:lnTo>
                  <a:lnTo>
                    <a:pt x="40602" y="329276"/>
                  </a:lnTo>
                  <a:lnTo>
                    <a:pt x="62838" y="282227"/>
                  </a:lnTo>
                  <a:lnTo>
                    <a:pt x="89617" y="237469"/>
                  </a:lnTo>
                  <a:lnTo>
                    <a:pt x="120796" y="195353"/>
                  </a:lnTo>
                  <a:lnTo>
                    <a:pt x="156229" y="156229"/>
                  </a:lnTo>
                  <a:lnTo>
                    <a:pt x="195353" y="120796"/>
                  </a:lnTo>
                  <a:lnTo>
                    <a:pt x="237469" y="89617"/>
                  </a:lnTo>
                  <a:lnTo>
                    <a:pt x="282227" y="62837"/>
                  </a:lnTo>
                  <a:lnTo>
                    <a:pt x="329276" y="40602"/>
                  </a:lnTo>
                  <a:lnTo>
                    <a:pt x="378268" y="23056"/>
                  </a:lnTo>
                  <a:lnTo>
                    <a:pt x="428852" y="10343"/>
                  </a:lnTo>
                  <a:lnTo>
                    <a:pt x="480679" y="2610"/>
                  </a:lnTo>
                  <a:lnTo>
                    <a:pt x="533400" y="0"/>
                  </a:lnTo>
                  <a:lnTo>
                    <a:pt x="6341379" y="0"/>
                  </a:lnTo>
                  <a:lnTo>
                    <a:pt x="6394099" y="2610"/>
                  </a:lnTo>
                  <a:lnTo>
                    <a:pt x="6445926" y="10343"/>
                  </a:lnTo>
                  <a:lnTo>
                    <a:pt x="6496511" y="23056"/>
                  </a:lnTo>
                  <a:lnTo>
                    <a:pt x="6545502" y="40602"/>
                  </a:lnTo>
                  <a:lnTo>
                    <a:pt x="6592552" y="62837"/>
                  </a:lnTo>
                  <a:lnTo>
                    <a:pt x="6637310" y="89617"/>
                  </a:lnTo>
                  <a:lnTo>
                    <a:pt x="6679426" y="120796"/>
                  </a:lnTo>
                  <a:lnTo>
                    <a:pt x="6718550" y="156229"/>
                  </a:lnTo>
                  <a:lnTo>
                    <a:pt x="6753983" y="195353"/>
                  </a:lnTo>
                  <a:lnTo>
                    <a:pt x="6785162" y="237469"/>
                  </a:lnTo>
                  <a:lnTo>
                    <a:pt x="6811941" y="282227"/>
                  </a:lnTo>
                  <a:lnTo>
                    <a:pt x="6834176" y="329276"/>
                  </a:lnTo>
                  <a:lnTo>
                    <a:pt x="6851723" y="378268"/>
                  </a:lnTo>
                  <a:lnTo>
                    <a:pt x="6864435" y="428852"/>
                  </a:lnTo>
                  <a:lnTo>
                    <a:pt x="6872169" y="480679"/>
                  </a:lnTo>
                  <a:lnTo>
                    <a:pt x="6873321" y="503950"/>
                  </a:lnTo>
                  <a:lnTo>
                    <a:pt x="6873321" y="1585800"/>
                  </a:lnTo>
                  <a:lnTo>
                    <a:pt x="6864435" y="1660898"/>
                  </a:lnTo>
                  <a:lnTo>
                    <a:pt x="6851723" y="1711482"/>
                  </a:lnTo>
                  <a:lnTo>
                    <a:pt x="6834176" y="1760474"/>
                  </a:lnTo>
                  <a:lnTo>
                    <a:pt x="6811941" y="1807523"/>
                  </a:lnTo>
                  <a:lnTo>
                    <a:pt x="6785162" y="1852281"/>
                  </a:lnTo>
                  <a:lnTo>
                    <a:pt x="6753983" y="1894397"/>
                  </a:lnTo>
                  <a:lnTo>
                    <a:pt x="6718550" y="1933521"/>
                  </a:lnTo>
                  <a:lnTo>
                    <a:pt x="6679426" y="1968954"/>
                  </a:lnTo>
                  <a:lnTo>
                    <a:pt x="6637310" y="2000133"/>
                  </a:lnTo>
                  <a:lnTo>
                    <a:pt x="6592552" y="2026912"/>
                  </a:lnTo>
                  <a:lnTo>
                    <a:pt x="6545502" y="2049148"/>
                  </a:lnTo>
                  <a:lnTo>
                    <a:pt x="6496511" y="2066694"/>
                  </a:lnTo>
                  <a:lnTo>
                    <a:pt x="6445926" y="2079407"/>
                  </a:lnTo>
                  <a:lnTo>
                    <a:pt x="6394099" y="2087140"/>
                  </a:lnTo>
                  <a:lnTo>
                    <a:pt x="6341379" y="2089750"/>
                  </a:lnTo>
                  <a:close/>
                </a:path>
              </a:pathLst>
            </a:custGeom>
            <a:solidFill>
              <a:srgbClr val="FFFFFF"/>
            </a:solidFill>
          </p:spPr>
          <p:txBody>
            <a:bodyPr wrap="square" lIns="0" tIns="0" rIns="0" bIns="0" rtlCol="0"/>
            <a:lstStyle/>
            <a:p>
              <a:pPr defTabSz="1828800">
                <a:buClr>
                  <a:srgbClr val="000000"/>
                </a:buClr>
              </a:pPr>
              <a:endParaRPr sz="1400" kern="0">
                <a:solidFill>
                  <a:srgbClr val="000000"/>
                </a:solidFill>
                <a:latin typeface="Arial"/>
                <a:cs typeface="Arial"/>
                <a:sym typeface="Arial"/>
              </a:endParaRPr>
            </a:p>
          </p:txBody>
        </p:sp>
        <p:sp>
          <p:nvSpPr>
            <p:cNvPr id="17" name="object 17"/>
            <p:cNvSpPr/>
            <p:nvPr/>
          </p:nvSpPr>
          <p:spPr>
            <a:xfrm>
              <a:off x="9019033" y="6299280"/>
              <a:ext cx="2881630" cy="2089785"/>
            </a:xfrm>
            <a:custGeom>
              <a:avLst/>
              <a:gdLst/>
              <a:ahLst/>
              <a:cxnLst/>
              <a:rect l="l" t="t" r="r" b="b"/>
              <a:pathLst>
                <a:path w="2881629" h="2089784">
                  <a:moveTo>
                    <a:pt x="2398154" y="2089750"/>
                  </a:moveTo>
                  <a:lnTo>
                    <a:pt x="485775" y="2089750"/>
                  </a:lnTo>
                  <a:lnTo>
                    <a:pt x="437762" y="2087373"/>
                  </a:lnTo>
                  <a:lnTo>
                    <a:pt x="390562" y="2080330"/>
                  </a:lnTo>
                  <a:lnTo>
                    <a:pt x="344494" y="2068753"/>
                  </a:lnTo>
                  <a:lnTo>
                    <a:pt x="299876" y="2052773"/>
                  </a:lnTo>
                  <a:lnTo>
                    <a:pt x="257028" y="2032523"/>
                  </a:lnTo>
                  <a:lnTo>
                    <a:pt x="216266" y="2008135"/>
                  </a:lnTo>
                  <a:lnTo>
                    <a:pt x="177911" y="1979740"/>
                  </a:lnTo>
                  <a:lnTo>
                    <a:pt x="142280" y="1947470"/>
                  </a:lnTo>
                  <a:lnTo>
                    <a:pt x="110010" y="1911839"/>
                  </a:lnTo>
                  <a:lnTo>
                    <a:pt x="81615" y="1873484"/>
                  </a:lnTo>
                  <a:lnTo>
                    <a:pt x="57227" y="1832722"/>
                  </a:lnTo>
                  <a:lnTo>
                    <a:pt x="36977" y="1789873"/>
                  </a:lnTo>
                  <a:lnTo>
                    <a:pt x="20997" y="1745256"/>
                  </a:lnTo>
                  <a:lnTo>
                    <a:pt x="9420" y="1699188"/>
                  </a:lnTo>
                  <a:lnTo>
                    <a:pt x="2377" y="1651988"/>
                  </a:lnTo>
                  <a:lnTo>
                    <a:pt x="0" y="1603975"/>
                  </a:lnTo>
                  <a:lnTo>
                    <a:pt x="0" y="485775"/>
                  </a:lnTo>
                  <a:lnTo>
                    <a:pt x="2377" y="437762"/>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5" y="0"/>
                  </a:lnTo>
                  <a:lnTo>
                    <a:pt x="2398154" y="0"/>
                  </a:lnTo>
                  <a:lnTo>
                    <a:pt x="2446167" y="2377"/>
                  </a:lnTo>
                  <a:lnTo>
                    <a:pt x="2493367" y="9420"/>
                  </a:lnTo>
                  <a:lnTo>
                    <a:pt x="2539434" y="20997"/>
                  </a:lnTo>
                  <a:lnTo>
                    <a:pt x="2584052" y="36977"/>
                  </a:lnTo>
                  <a:lnTo>
                    <a:pt x="2626901" y="57227"/>
                  </a:lnTo>
                  <a:lnTo>
                    <a:pt x="2667662" y="81615"/>
                  </a:lnTo>
                  <a:lnTo>
                    <a:pt x="2706018" y="110010"/>
                  </a:lnTo>
                  <a:lnTo>
                    <a:pt x="2741649" y="142280"/>
                  </a:lnTo>
                  <a:lnTo>
                    <a:pt x="2773918" y="177911"/>
                  </a:lnTo>
                  <a:lnTo>
                    <a:pt x="2802313" y="216266"/>
                  </a:lnTo>
                  <a:lnTo>
                    <a:pt x="2826702" y="257028"/>
                  </a:lnTo>
                  <a:lnTo>
                    <a:pt x="2846952" y="299876"/>
                  </a:lnTo>
                  <a:lnTo>
                    <a:pt x="2862931" y="344494"/>
                  </a:lnTo>
                  <a:lnTo>
                    <a:pt x="2874509" y="390562"/>
                  </a:lnTo>
                  <a:lnTo>
                    <a:pt x="2881570" y="437762"/>
                  </a:lnTo>
                  <a:lnTo>
                    <a:pt x="2881570" y="1651988"/>
                  </a:lnTo>
                  <a:lnTo>
                    <a:pt x="2874509" y="1699188"/>
                  </a:lnTo>
                  <a:lnTo>
                    <a:pt x="2862931" y="1745256"/>
                  </a:lnTo>
                  <a:lnTo>
                    <a:pt x="2846952" y="1789873"/>
                  </a:lnTo>
                  <a:lnTo>
                    <a:pt x="2826702" y="1832722"/>
                  </a:lnTo>
                  <a:lnTo>
                    <a:pt x="2802313" y="1873484"/>
                  </a:lnTo>
                  <a:lnTo>
                    <a:pt x="2773918" y="1911839"/>
                  </a:lnTo>
                  <a:lnTo>
                    <a:pt x="2741649" y="1947470"/>
                  </a:lnTo>
                  <a:lnTo>
                    <a:pt x="2706018" y="1979740"/>
                  </a:lnTo>
                  <a:lnTo>
                    <a:pt x="2667662" y="2008135"/>
                  </a:lnTo>
                  <a:lnTo>
                    <a:pt x="2626901" y="2032523"/>
                  </a:lnTo>
                  <a:lnTo>
                    <a:pt x="2584052" y="2052773"/>
                  </a:lnTo>
                  <a:lnTo>
                    <a:pt x="2539434" y="2068753"/>
                  </a:lnTo>
                  <a:lnTo>
                    <a:pt x="2493367" y="2080330"/>
                  </a:lnTo>
                  <a:lnTo>
                    <a:pt x="2446167" y="2087373"/>
                  </a:lnTo>
                  <a:lnTo>
                    <a:pt x="2398154" y="2089750"/>
                  </a:lnTo>
                  <a:close/>
                </a:path>
              </a:pathLst>
            </a:custGeom>
            <a:solidFill>
              <a:srgbClr val="239EDB">
                <a:alpha val="63999"/>
              </a:srgbClr>
            </a:solidFill>
          </p:spPr>
          <p:txBody>
            <a:bodyPr wrap="square" lIns="0" tIns="0" rIns="0" bIns="0" rtlCol="0"/>
            <a:lstStyle/>
            <a:p>
              <a:pPr defTabSz="1828800">
                <a:buClr>
                  <a:srgbClr val="000000"/>
                </a:buClr>
              </a:pPr>
              <a:endParaRPr sz="1400" kern="0">
                <a:solidFill>
                  <a:srgbClr val="000000"/>
                </a:solidFill>
                <a:latin typeface="Arial"/>
                <a:cs typeface="Arial"/>
                <a:sym typeface="Arial"/>
              </a:endParaRPr>
            </a:p>
          </p:txBody>
        </p:sp>
        <p:sp>
          <p:nvSpPr>
            <p:cNvPr id="18" name="object 18"/>
            <p:cNvSpPr/>
            <p:nvPr/>
          </p:nvSpPr>
          <p:spPr>
            <a:xfrm>
              <a:off x="11424887" y="6299280"/>
              <a:ext cx="602615" cy="2089785"/>
            </a:xfrm>
            <a:custGeom>
              <a:avLst/>
              <a:gdLst/>
              <a:ahLst/>
              <a:cxnLst/>
              <a:rect l="l" t="t" r="r" b="b"/>
              <a:pathLst>
                <a:path w="602615" h="2089784">
                  <a:moveTo>
                    <a:pt x="602290" y="2089196"/>
                  </a:moveTo>
                  <a:lnTo>
                    <a:pt x="0" y="2089196"/>
                  </a:lnTo>
                  <a:lnTo>
                    <a:pt x="0" y="0"/>
                  </a:lnTo>
                  <a:lnTo>
                    <a:pt x="602290" y="0"/>
                  </a:lnTo>
                  <a:lnTo>
                    <a:pt x="602290" y="2089196"/>
                  </a:lnTo>
                  <a:close/>
                </a:path>
              </a:pathLst>
            </a:custGeom>
            <a:solidFill>
              <a:srgbClr val="FFFFFF"/>
            </a:solidFill>
          </p:spPr>
          <p:txBody>
            <a:bodyPr wrap="square" lIns="0" tIns="0" rIns="0" bIns="0" rtlCol="0"/>
            <a:lstStyle/>
            <a:p>
              <a:pPr defTabSz="1828800">
                <a:buClr>
                  <a:srgbClr val="000000"/>
                </a:buClr>
              </a:pPr>
              <a:endParaRPr sz="1400" kern="0">
                <a:solidFill>
                  <a:srgbClr val="000000"/>
                </a:solidFill>
                <a:latin typeface="Arial"/>
                <a:cs typeface="Arial"/>
                <a:sym typeface="Arial"/>
              </a:endParaRPr>
            </a:p>
          </p:txBody>
        </p:sp>
      </p:grpSp>
      <p:pic>
        <p:nvPicPr>
          <p:cNvPr id="19" name="object 19"/>
          <p:cNvPicPr/>
          <p:nvPr/>
        </p:nvPicPr>
        <p:blipFill>
          <a:blip r:embed="rId4" cstate="print"/>
          <a:stretch>
            <a:fillRect/>
          </a:stretch>
        </p:blipFill>
        <p:spPr>
          <a:xfrm>
            <a:off x="529848" y="543087"/>
            <a:ext cx="1000124" cy="904874"/>
          </a:xfrm>
          <a:prstGeom prst="rect">
            <a:avLst/>
          </a:prstGeom>
        </p:spPr>
      </p:pic>
      <p:pic>
        <p:nvPicPr>
          <p:cNvPr id="20" name="object 20"/>
          <p:cNvPicPr/>
          <p:nvPr/>
        </p:nvPicPr>
        <p:blipFill>
          <a:blip r:embed="rId5" cstate="print"/>
          <a:stretch>
            <a:fillRect/>
          </a:stretch>
        </p:blipFill>
        <p:spPr>
          <a:xfrm>
            <a:off x="9386121" y="1725700"/>
            <a:ext cx="1809750" cy="1533524"/>
          </a:xfrm>
          <a:prstGeom prst="rect">
            <a:avLst/>
          </a:prstGeom>
        </p:spPr>
      </p:pic>
      <p:pic>
        <p:nvPicPr>
          <p:cNvPr id="21" name="object 21"/>
          <p:cNvPicPr/>
          <p:nvPr/>
        </p:nvPicPr>
        <p:blipFill>
          <a:blip r:embed="rId6" cstate="print"/>
          <a:stretch>
            <a:fillRect/>
          </a:stretch>
        </p:blipFill>
        <p:spPr>
          <a:xfrm>
            <a:off x="9574289" y="4215383"/>
            <a:ext cx="1438274" cy="1438274"/>
          </a:xfrm>
          <a:prstGeom prst="rect">
            <a:avLst/>
          </a:prstGeom>
        </p:spPr>
      </p:pic>
      <p:pic>
        <p:nvPicPr>
          <p:cNvPr id="22" name="object 22"/>
          <p:cNvPicPr/>
          <p:nvPr/>
        </p:nvPicPr>
        <p:blipFill>
          <a:blip r:embed="rId7" cstate="print"/>
          <a:stretch>
            <a:fillRect/>
          </a:stretch>
        </p:blipFill>
        <p:spPr>
          <a:xfrm>
            <a:off x="9371518" y="6835125"/>
            <a:ext cx="1838324" cy="1009650"/>
          </a:xfrm>
          <a:prstGeom prst="rect">
            <a:avLst/>
          </a:prstGeom>
        </p:spPr>
      </p:pic>
      <p:sp>
        <p:nvSpPr>
          <p:cNvPr id="23" name="object 23"/>
          <p:cNvSpPr txBox="1"/>
          <p:nvPr/>
        </p:nvSpPr>
        <p:spPr>
          <a:xfrm>
            <a:off x="11713334" y="1917598"/>
            <a:ext cx="1235076" cy="586058"/>
          </a:xfrm>
          <a:prstGeom prst="rect">
            <a:avLst/>
          </a:prstGeom>
        </p:spPr>
        <p:txBody>
          <a:bodyPr vert="horz" wrap="square" lIns="0" tIns="16510" rIns="0" bIns="0" rtlCol="0">
            <a:spAutoFit/>
          </a:bodyPr>
          <a:lstStyle/>
          <a:p>
            <a:pPr marL="12700" defTabSz="1828800">
              <a:spcBef>
                <a:spcPts val="130"/>
              </a:spcBef>
              <a:buClr>
                <a:srgbClr val="000000"/>
              </a:buClr>
            </a:pPr>
            <a:r>
              <a:rPr sz="3700" b="1" kern="0" spc="30" dirty="0">
                <a:solidFill>
                  <a:srgbClr val="000000"/>
                </a:solidFill>
                <a:latin typeface="Trebuchet MS"/>
                <a:cs typeface="Trebuchet MS"/>
                <a:sym typeface="Arial"/>
              </a:rPr>
              <a:t>59M€</a:t>
            </a:r>
            <a:endParaRPr sz="3700" kern="0">
              <a:solidFill>
                <a:srgbClr val="000000"/>
              </a:solidFill>
              <a:latin typeface="Trebuchet MS"/>
              <a:cs typeface="Trebuchet MS"/>
              <a:sym typeface="Arial"/>
            </a:endParaRPr>
          </a:p>
        </p:txBody>
      </p:sp>
      <p:sp>
        <p:nvSpPr>
          <p:cNvPr id="30" name="object 30"/>
          <p:cNvSpPr txBox="1">
            <a:spLocks noGrp="1"/>
          </p:cNvSpPr>
          <p:nvPr>
            <p:ph type="title"/>
          </p:nvPr>
        </p:nvSpPr>
        <p:spPr>
          <a:xfrm>
            <a:off x="1474735" y="1581024"/>
            <a:ext cx="6955898" cy="1743427"/>
          </a:xfrm>
          <a:prstGeom prst="rect">
            <a:avLst/>
          </a:prstGeom>
        </p:spPr>
        <p:txBody>
          <a:bodyPr spcFirstLastPara="1" vert="horz" wrap="square" lIns="0" tIns="100966" rIns="0" bIns="0" rtlCol="0" anchor="t" anchorCtr="0">
            <a:spAutoFit/>
          </a:bodyPr>
          <a:lstStyle/>
          <a:p>
            <a:pPr marL="12700" marR="5080">
              <a:lnSpc>
                <a:spcPts val="6000"/>
              </a:lnSpc>
              <a:spcBef>
                <a:spcPts val="796"/>
              </a:spcBef>
            </a:pPr>
            <a:r>
              <a:rPr b="1" spc="114" dirty="0">
                <a:latin typeface="Tahoma" panose="020B0604030504040204" pitchFamily="34" charset="0"/>
                <a:ea typeface="Tahoma" panose="020B0604030504040204" pitchFamily="34" charset="0"/>
                <a:cs typeface="Tahoma" panose="020B0604030504040204" pitchFamily="34" charset="0"/>
              </a:rPr>
              <a:t>Un</a:t>
            </a:r>
            <a:r>
              <a:rPr b="1" spc="-306" dirty="0">
                <a:latin typeface="Tahoma" panose="020B0604030504040204" pitchFamily="34" charset="0"/>
                <a:ea typeface="Tahoma" panose="020B0604030504040204" pitchFamily="34" charset="0"/>
                <a:cs typeface="Tahoma" panose="020B0604030504040204" pitchFamily="34" charset="0"/>
              </a:rPr>
              <a:t> </a:t>
            </a:r>
            <a:r>
              <a:rPr b="1" spc="76" dirty="0">
                <a:latin typeface="Tahoma" panose="020B0604030504040204" pitchFamily="34" charset="0"/>
                <a:ea typeface="Tahoma" panose="020B0604030504040204" pitchFamily="34" charset="0"/>
                <a:cs typeface="Tahoma" panose="020B0604030504040204" pitchFamily="34" charset="0"/>
              </a:rPr>
              <a:t>réseau</a:t>
            </a:r>
            <a:r>
              <a:rPr b="1" spc="-306" dirty="0">
                <a:latin typeface="Tahoma" panose="020B0604030504040204" pitchFamily="34" charset="0"/>
                <a:ea typeface="Tahoma" panose="020B0604030504040204" pitchFamily="34" charset="0"/>
                <a:cs typeface="Tahoma" panose="020B0604030504040204" pitchFamily="34" charset="0"/>
              </a:rPr>
              <a:t> </a:t>
            </a:r>
            <a:r>
              <a:rPr b="1" spc="-10" dirty="0">
                <a:latin typeface="Tahoma" panose="020B0604030504040204" pitchFamily="34" charset="0"/>
                <a:ea typeface="Tahoma" panose="020B0604030504040204" pitchFamily="34" charset="0"/>
                <a:cs typeface="Tahoma" panose="020B0604030504040204" pitchFamily="34" charset="0"/>
              </a:rPr>
              <a:t>leader </a:t>
            </a:r>
            <a:r>
              <a:rPr b="1" dirty="0">
                <a:latin typeface="Tahoma" panose="020B0604030504040204" pitchFamily="34" charset="0"/>
                <a:ea typeface="Tahoma" panose="020B0604030504040204" pitchFamily="34" charset="0"/>
                <a:cs typeface="Tahoma" panose="020B0604030504040204" pitchFamily="34" charset="0"/>
              </a:rPr>
              <a:t>en</a:t>
            </a:r>
            <a:r>
              <a:rPr b="1" spc="-230" dirty="0">
                <a:latin typeface="Tahoma" panose="020B0604030504040204" pitchFamily="34" charset="0"/>
                <a:ea typeface="Tahoma" panose="020B0604030504040204" pitchFamily="34" charset="0"/>
                <a:cs typeface="Tahoma" panose="020B0604030504040204" pitchFamily="34" charset="0"/>
              </a:rPr>
              <a:t> </a:t>
            </a:r>
            <a:r>
              <a:rPr b="1" spc="80" dirty="0">
                <a:latin typeface="Tahoma" panose="020B0604030504040204" pitchFamily="34" charset="0"/>
                <a:ea typeface="Tahoma" panose="020B0604030504040204" pitchFamily="34" charset="0"/>
                <a:cs typeface="Tahoma" panose="020B0604030504040204" pitchFamily="34" charset="0"/>
              </a:rPr>
              <a:t>France</a:t>
            </a:r>
          </a:p>
        </p:txBody>
      </p:sp>
      <p:sp>
        <p:nvSpPr>
          <p:cNvPr id="32" name="object 32"/>
          <p:cNvSpPr txBox="1"/>
          <p:nvPr/>
        </p:nvSpPr>
        <p:spPr>
          <a:xfrm>
            <a:off x="1474734" y="3479762"/>
            <a:ext cx="6900660" cy="4771178"/>
          </a:xfrm>
          <a:prstGeom prst="rect">
            <a:avLst/>
          </a:prstGeom>
        </p:spPr>
        <p:txBody>
          <a:bodyPr vert="horz" wrap="square" lIns="0" tIns="11430" rIns="0" bIns="0" rtlCol="0">
            <a:spAutoFit/>
          </a:bodyPr>
          <a:lstStyle/>
          <a:p>
            <a:pPr marL="12700" marR="5080" algn="just" defTabSz="1828800">
              <a:lnSpc>
                <a:spcPct val="117300"/>
              </a:lnSpc>
              <a:spcBef>
                <a:spcPts val="90"/>
              </a:spcBef>
              <a:buClr>
                <a:srgbClr val="000000"/>
              </a:buClr>
              <a:tabLst>
                <a:tab pos="800100" algn="l"/>
                <a:tab pos="1976756" algn="l"/>
                <a:tab pos="2521586" algn="l"/>
                <a:tab pos="2688590" algn="l"/>
                <a:tab pos="3308986" algn="l"/>
                <a:tab pos="4533900" algn="l"/>
                <a:tab pos="5941060" algn="l"/>
              </a:tabLst>
            </a:pPr>
            <a:r>
              <a:rPr sz="2400" kern="0" spc="114"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Fondé</a:t>
            </a:r>
            <a:r>
              <a:rPr sz="2400" kern="0" spc="216"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 </a:t>
            </a:r>
            <a:r>
              <a:rPr sz="2400" kern="0" spc="96"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en</a:t>
            </a:r>
            <a:r>
              <a:rPr sz="2400" kern="0" spc="226"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 </a:t>
            </a:r>
            <a:r>
              <a:rPr sz="2400" b="1" kern="0" spc="46"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2004</a:t>
            </a:r>
            <a:r>
              <a:rPr sz="2400" b="1" kern="0"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	</a:t>
            </a:r>
            <a:r>
              <a:rPr sz="2400" kern="0"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par</a:t>
            </a:r>
            <a:r>
              <a:rPr sz="2400" kern="0" spc="240"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 </a:t>
            </a:r>
            <a:r>
              <a:rPr sz="2400" kern="0" spc="56"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des</a:t>
            </a:r>
            <a:r>
              <a:rPr sz="2400" kern="0" spc="250"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 </a:t>
            </a:r>
            <a:r>
              <a:rPr sz="2400" kern="0" spc="60"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anciens</a:t>
            </a:r>
            <a:r>
              <a:rPr sz="2400" kern="0" spc="254"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 </a:t>
            </a:r>
            <a:r>
              <a:rPr sz="2400" kern="0" spc="110"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de</a:t>
            </a:r>
            <a:r>
              <a:rPr sz="2400" kern="0" spc="250"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 </a:t>
            </a:r>
            <a:r>
              <a:rPr sz="2400" kern="0" spc="-96"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l'X, </a:t>
            </a:r>
            <a:r>
              <a:rPr sz="2400" kern="0" spc="30"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des</a:t>
            </a:r>
            <a:r>
              <a:rPr lang="fr-FR" sz="2400" kern="0" spc="30"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 Mines et des Ponts, BADGE est aujourd’hui </a:t>
            </a:r>
            <a:r>
              <a:rPr lang="fr-FR" sz="2400" kern="0" spc="-26"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un </a:t>
            </a:r>
            <a:r>
              <a:rPr lang="fr-FR" sz="2400" b="1" kern="0" spc="-26"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réseau leader de Business Angels en France</a:t>
            </a:r>
            <a:r>
              <a:rPr lang="fr-FR" sz="2400" kern="0" spc="-26"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a:t>
            </a:r>
          </a:p>
          <a:p>
            <a:pPr marL="12700" marR="5080" algn="just" defTabSz="1828800">
              <a:lnSpc>
                <a:spcPct val="117300"/>
              </a:lnSpc>
              <a:spcBef>
                <a:spcPts val="90"/>
              </a:spcBef>
              <a:buClr>
                <a:srgbClr val="000000"/>
              </a:buClr>
              <a:tabLst>
                <a:tab pos="800100" algn="l"/>
                <a:tab pos="1976756" algn="l"/>
                <a:tab pos="2521586" algn="l"/>
                <a:tab pos="2688590" algn="l"/>
                <a:tab pos="3308986" algn="l"/>
                <a:tab pos="4533900" algn="l"/>
                <a:tab pos="5941060" algn="l"/>
              </a:tabLst>
            </a:pPr>
            <a:endParaRPr lang="fr-FR" sz="2400" kern="0" spc="-26" dirty="0">
              <a:solidFill>
                <a:srgbClr val="01416A"/>
              </a:solidFill>
              <a:latin typeface="Tahoma" panose="020B0604030504040204" pitchFamily="34" charset="0"/>
              <a:ea typeface="Tahoma" panose="020B0604030504040204" pitchFamily="34" charset="0"/>
              <a:cs typeface="Tahoma" panose="020B0604030504040204" pitchFamily="34" charset="0"/>
              <a:sym typeface="Arial"/>
            </a:endParaRPr>
          </a:p>
          <a:p>
            <a:pPr marL="12700" marR="5080" algn="just" defTabSz="1828800">
              <a:lnSpc>
                <a:spcPct val="117300"/>
              </a:lnSpc>
              <a:spcBef>
                <a:spcPts val="90"/>
              </a:spcBef>
              <a:buClr>
                <a:srgbClr val="000000"/>
              </a:buClr>
              <a:tabLst>
                <a:tab pos="800100" algn="l"/>
                <a:tab pos="1976756" algn="l"/>
                <a:tab pos="2521586" algn="l"/>
                <a:tab pos="2688590" algn="l"/>
                <a:tab pos="3308986" algn="l"/>
                <a:tab pos="4533900" algn="l"/>
                <a:tab pos="5941060" algn="l"/>
              </a:tabLst>
            </a:pPr>
            <a:r>
              <a:rPr lang="fr-FR" sz="2400" kern="0" spc="-26"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Notre association repose sur une </a:t>
            </a:r>
            <a:r>
              <a:rPr lang="fr-FR" sz="2400" b="1" kern="0" spc="-26"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sélection rigoureuse</a:t>
            </a:r>
            <a:r>
              <a:rPr lang="fr-FR" sz="2400" kern="0" spc="-26"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 des projets, et un </a:t>
            </a:r>
            <a:r>
              <a:rPr lang="fr-FR" sz="2400" b="1" kern="0" spc="-26"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accompagnement engagé </a:t>
            </a:r>
            <a:r>
              <a:rPr lang="fr-FR" sz="2400" kern="0" spc="-26"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auprès des fondateurs. </a:t>
            </a:r>
          </a:p>
          <a:p>
            <a:pPr marL="12700" marR="5080" algn="just" defTabSz="1828800">
              <a:lnSpc>
                <a:spcPct val="117300"/>
              </a:lnSpc>
              <a:spcBef>
                <a:spcPts val="90"/>
              </a:spcBef>
              <a:buClr>
                <a:srgbClr val="000000"/>
              </a:buClr>
              <a:tabLst>
                <a:tab pos="800100" algn="l"/>
                <a:tab pos="1976756" algn="l"/>
                <a:tab pos="2521586" algn="l"/>
                <a:tab pos="2688590" algn="l"/>
                <a:tab pos="3308986" algn="l"/>
                <a:tab pos="4533900" algn="l"/>
                <a:tab pos="5941060" algn="l"/>
              </a:tabLst>
            </a:pPr>
            <a:endParaRPr lang="fr-FR" sz="2400" kern="0" spc="-26" dirty="0">
              <a:solidFill>
                <a:srgbClr val="01416A"/>
              </a:solidFill>
              <a:latin typeface="Tahoma" panose="020B0604030504040204" pitchFamily="34" charset="0"/>
              <a:ea typeface="Tahoma" panose="020B0604030504040204" pitchFamily="34" charset="0"/>
              <a:cs typeface="Tahoma" panose="020B0604030504040204" pitchFamily="34" charset="0"/>
              <a:sym typeface="Arial"/>
            </a:endParaRPr>
          </a:p>
          <a:p>
            <a:pPr marL="12700" marR="5080" algn="just" defTabSz="1828800">
              <a:lnSpc>
                <a:spcPct val="117300"/>
              </a:lnSpc>
              <a:spcBef>
                <a:spcPts val="90"/>
              </a:spcBef>
              <a:buClr>
                <a:srgbClr val="000000"/>
              </a:buClr>
              <a:tabLst>
                <a:tab pos="800100" algn="l"/>
                <a:tab pos="1976756" algn="l"/>
                <a:tab pos="2521586" algn="l"/>
                <a:tab pos="2688590" algn="l"/>
                <a:tab pos="3308986" algn="l"/>
                <a:tab pos="4533900" algn="l"/>
                <a:tab pos="5941060" algn="l"/>
              </a:tabLst>
            </a:pPr>
            <a:r>
              <a:rPr lang="fr-FR" sz="2400" kern="0" spc="-26"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Nous mettons l’expérience, le réseau et le savoir-faire de nos membres au service </a:t>
            </a:r>
            <a:r>
              <a:rPr lang="fr-FR" sz="2400" b="1" kern="0" spc="-26"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d’innovations à fort enjeu</a:t>
            </a:r>
            <a:endParaRPr sz="2400" b="1" kern="0" dirty="0">
              <a:solidFill>
                <a:srgbClr val="01416A"/>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41" name="object 41"/>
          <p:cNvSpPr txBox="1"/>
          <p:nvPr/>
        </p:nvSpPr>
        <p:spPr>
          <a:xfrm>
            <a:off x="11713335" y="2587340"/>
            <a:ext cx="3790950" cy="354585"/>
          </a:xfrm>
          <a:prstGeom prst="rect">
            <a:avLst/>
          </a:prstGeom>
        </p:spPr>
        <p:txBody>
          <a:bodyPr vert="horz" wrap="square" lIns="0" tIns="15876" rIns="0" bIns="0" rtlCol="0">
            <a:spAutoFit/>
          </a:bodyPr>
          <a:lstStyle/>
          <a:p>
            <a:pPr marL="12700" defTabSz="1828800">
              <a:spcBef>
                <a:spcPts val="126"/>
              </a:spcBef>
              <a:buClr>
                <a:srgbClr val="000000"/>
              </a:buClr>
            </a:pPr>
            <a:r>
              <a:rPr sz="2200" kern="0" spc="-60" dirty="0">
                <a:solidFill>
                  <a:srgbClr val="000000"/>
                </a:solidFill>
                <a:latin typeface="Verdana"/>
                <a:cs typeface="Verdana"/>
                <a:sym typeface="Arial"/>
              </a:rPr>
              <a:t>Investis</a:t>
            </a:r>
            <a:r>
              <a:rPr sz="2200" kern="0" spc="-86" dirty="0">
                <a:solidFill>
                  <a:srgbClr val="000000"/>
                </a:solidFill>
                <a:latin typeface="Verdana"/>
                <a:cs typeface="Verdana"/>
                <a:sym typeface="Arial"/>
              </a:rPr>
              <a:t> </a:t>
            </a:r>
            <a:r>
              <a:rPr sz="2200" kern="0" dirty="0">
                <a:solidFill>
                  <a:srgbClr val="000000"/>
                </a:solidFill>
                <a:latin typeface="Verdana"/>
                <a:cs typeface="Verdana"/>
                <a:sym typeface="Arial"/>
              </a:rPr>
              <a:t>depuis</a:t>
            </a:r>
            <a:r>
              <a:rPr sz="2200" kern="0" spc="-80" dirty="0">
                <a:solidFill>
                  <a:srgbClr val="000000"/>
                </a:solidFill>
                <a:latin typeface="Verdana"/>
                <a:cs typeface="Verdana"/>
                <a:sym typeface="Arial"/>
              </a:rPr>
              <a:t> </a:t>
            </a:r>
            <a:r>
              <a:rPr sz="2200" kern="0" spc="-50" dirty="0">
                <a:solidFill>
                  <a:srgbClr val="000000"/>
                </a:solidFill>
                <a:latin typeface="Verdana"/>
                <a:cs typeface="Verdana"/>
                <a:sym typeface="Arial"/>
              </a:rPr>
              <a:t>sa</a:t>
            </a:r>
            <a:r>
              <a:rPr sz="2200" kern="0" spc="-80" dirty="0">
                <a:solidFill>
                  <a:srgbClr val="000000"/>
                </a:solidFill>
                <a:latin typeface="Verdana"/>
                <a:cs typeface="Verdana"/>
                <a:sym typeface="Arial"/>
              </a:rPr>
              <a:t> </a:t>
            </a:r>
            <a:r>
              <a:rPr sz="2200" kern="0" spc="-10" dirty="0">
                <a:solidFill>
                  <a:srgbClr val="000000"/>
                </a:solidFill>
                <a:latin typeface="Verdana"/>
                <a:cs typeface="Verdana"/>
                <a:sym typeface="Arial"/>
              </a:rPr>
              <a:t>création.</a:t>
            </a:r>
            <a:endParaRPr sz="2200" kern="0">
              <a:solidFill>
                <a:srgbClr val="000000"/>
              </a:solidFill>
              <a:latin typeface="Verdana"/>
              <a:cs typeface="Verdana"/>
              <a:sym typeface="Arial"/>
            </a:endParaRPr>
          </a:p>
        </p:txBody>
      </p:sp>
      <p:sp>
        <p:nvSpPr>
          <p:cNvPr id="42" name="object 42"/>
          <p:cNvSpPr txBox="1"/>
          <p:nvPr/>
        </p:nvSpPr>
        <p:spPr>
          <a:xfrm>
            <a:off x="11713334" y="3937982"/>
            <a:ext cx="3157220" cy="1591078"/>
          </a:xfrm>
          <a:prstGeom prst="rect">
            <a:avLst/>
          </a:prstGeom>
        </p:spPr>
        <p:txBody>
          <a:bodyPr vert="horz" wrap="square" lIns="0" tIns="203836" rIns="0" bIns="0" rtlCol="0">
            <a:spAutoFit/>
          </a:bodyPr>
          <a:lstStyle/>
          <a:p>
            <a:pPr marL="12700" defTabSz="1828800">
              <a:spcBef>
                <a:spcPts val="1606"/>
              </a:spcBef>
              <a:buClr>
                <a:srgbClr val="000000"/>
              </a:buClr>
            </a:pPr>
            <a:r>
              <a:rPr sz="3700" b="1" kern="0" dirty="0">
                <a:solidFill>
                  <a:srgbClr val="000000"/>
                </a:solidFill>
                <a:latin typeface="Trebuchet MS"/>
                <a:cs typeface="Trebuchet MS"/>
                <a:sym typeface="Arial"/>
              </a:rPr>
              <a:t>+240</a:t>
            </a:r>
            <a:r>
              <a:rPr sz="3700" b="1" kern="0" spc="-204" dirty="0">
                <a:solidFill>
                  <a:srgbClr val="000000"/>
                </a:solidFill>
                <a:latin typeface="Trebuchet MS"/>
                <a:cs typeface="Trebuchet MS"/>
                <a:sym typeface="Arial"/>
              </a:rPr>
              <a:t> </a:t>
            </a:r>
            <a:r>
              <a:rPr sz="3700" b="1" kern="0" spc="106" dirty="0">
                <a:solidFill>
                  <a:srgbClr val="000000"/>
                </a:solidFill>
                <a:latin typeface="Trebuchet MS"/>
                <a:cs typeface="Trebuchet MS"/>
                <a:sym typeface="Arial"/>
              </a:rPr>
              <a:t>startups</a:t>
            </a:r>
            <a:endParaRPr sz="3700" kern="0">
              <a:solidFill>
                <a:srgbClr val="000000"/>
              </a:solidFill>
              <a:latin typeface="Trebuchet MS"/>
              <a:cs typeface="Trebuchet MS"/>
              <a:sym typeface="Arial"/>
            </a:endParaRPr>
          </a:p>
          <a:p>
            <a:pPr marL="12700" marR="287656" defTabSz="1828800">
              <a:lnSpc>
                <a:spcPct val="116500"/>
              </a:lnSpc>
              <a:spcBef>
                <a:spcPts val="470"/>
              </a:spcBef>
              <a:buClr>
                <a:srgbClr val="000000"/>
              </a:buClr>
            </a:pPr>
            <a:r>
              <a:rPr sz="2200" kern="0" dirty="0">
                <a:solidFill>
                  <a:srgbClr val="000000"/>
                </a:solidFill>
                <a:latin typeface="Verdana"/>
                <a:cs typeface="Verdana"/>
                <a:sym typeface="Arial"/>
              </a:rPr>
              <a:t>Financées</a:t>
            </a:r>
            <a:r>
              <a:rPr sz="2200" kern="0" spc="110" dirty="0">
                <a:solidFill>
                  <a:srgbClr val="000000"/>
                </a:solidFill>
                <a:latin typeface="Verdana"/>
                <a:cs typeface="Verdana"/>
                <a:sym typeface="Arial"/>
              </a:rPr>
              <a:t> </a:t>
            </a:r>
            <a:r>
              <a:rPr sz="2200" kern="0" dirty="0">
                <a:solidFill>
                  <a:srgbClr val="000000"/>
                </a:solidFill>
                <a:latin typeface="Verdana"/>
                <a:cs typeface="Verdana"/>
                <a:sym typeface="Arial"/>
              </a:rPr>
              <a:t>depuis</a:t>
            </a:r>
            <a:r>
              <a:rPr sz="2200" kern="0" spc="110" dirty="0">
                <a:solidFill>
                  <a:srgbClr val="000000"/>
                </a:solidFill>
                <a:latin typeface="Verdana"/>
                <a:cs typeface="Verdana"/>
                <a:sym typeface="Arial"/>
              </a:rPr>
              <a:t> </a:t>
            </a:r>
            <a:r>
              <a:rPr sz="2200" kern="0" spc="-26" dirty="0">
                <a:solidFill>
                  <a:srgbClr val="000000"/>
                </a:solidFill>
                <a:latin typeface="Verdana"/>
                <a:cs typeface="Verdana"/>
                <a:sym typeface="Arial"/>
              </a:rPr>
              <a:t>sa </a:t>
            </a:r>
            <a:r>
              <a:rPr sz="2200" kern="0" spc="-10" dirty="0">
                <a:solidFill>
                  <a:srgbClr val="000000"/>
                </a:solidFill>
                <a:latin typeface="Verdana"/>
                <a:cs typeface="Verdana"/>
                <a:sym typeface="Arial"/>
              </a:rPr>
              <a:t>création.</a:t>
            </a:r>
            <a:endParaRPr sz="2200" kern="0">
              <a:solidFill>
                <a:srgbClr val="000000"/>
              </a:solidFill>
              <a:latin typeface="Verdana"/>
              <a:cs typeface="Verdana"/>
              <a:sym typeface="Arial"/>
            </a:endParaRPr>
          </a:p>
        </p:txBody>
      </p:sp>
      <p:sp>
        <p:nvSpPr>
          <p:cNvPr id="43" name="object 43"/>
          <p:cNvSpPr txBox="1"/>
          <p:nvPr/>
        </p:nvSpPr>
        <p:spPr>
          <a:xfrm>
            <a:off x="11713334" y="6471186"/>
            <a:ext cx="3533140" cy="1555811"/>
          </a:xfrm>
          <a:prstGeom prst="rect">
            <a:avLst/>
          </a:prstGeom>
        </p:spPr>
        <p:txBody>
          <a:bodyPr vert="horz" wrap="square" lIns="0" tIns="181610" rIns="0" bIns="0" rtlCol="0">
            <a:spAutoFit/>
          </a:bodyPr>
          <a:lstStyle/>
          <a:p>
            <a:pPr marL="12700" defTabSz="1828800">
              <a:spcBef>
                <a:spcPts val="1430"/>
              </a:spcBef>
              <a:buClr>
                <a:srgbClr val="000000"/>
              </a:buClr>
            </a:pPr>
            <a:r>
              <a:rPr sz="3700" b="1" kern="0" spc="-296" dirty="0">
                <a:solidFill>
                  <a:srgbClr val="000000"/>
                </a:solidFill>
                <a:latin typeface="Trebuchet MS"/>
                <a:cs typeface="Trebuchet MS"/>
                <a:sym typeface="Arial"/>
              </a:rPr>
              <a:t>+315</a:t>
            </a:r>
            <a:r>
              <a:rPr sz="3700" b="1" kern="0" spc="-196" dirty="0">
                <a:solidFill>
                  <a:srgbClr val="000000"/>
                </a:solidFill>
                <a:latin typeface="Trebuchet MS"/>
                <a:cs typeface="Trebuchet MS"/>
                <a:sym typeface="Arial"/>
              </a:rPr>
              <a:t> </a:t>
            </a:r>
            <a:r>
              <a:rPr sz="3700" b="1" kern="0" spc="126" dirty="0">
                <a:solidFill>
                  <a:srgbClr val="000000"/>
                </a:solidFill>
                <a:latin typeface="Trebuchet MS"/>
                <a:cs typeface="Trebuchet MS"/>
                <a:sym typeface="Arial"/>
              </a:rPr>
              <a:t>membres</a:t>
            </a:r>
            <a:endParaRPr sz="3700" kern="0">
              <a:solidFill>
                <a:srgbClr val="000000"/>
              </a:solidFill>
              <a:latin typeface="Trebuchet MS"/>
              <a:cs typeface="Trebuchet MS"/>
              <a:sym typeface="Arial"/>
            </a:endParaRPr>
          </a:p>
          <a:p>
            <a:pPr marL="12700" marR="5080" defTabSz="1828800">
              <a:lnSpc>
                <a:spcPct val="116500"/>
              </a:lnSpc>
              <a:spcBef>
                <a:spcPts val="370"/>
              </a:spcBef>
              <a:buClr>
                <a:srgbClr val="000000"/>
              </a:buClr>
            </a:pPr>
            <a:r>
              <a:rPr sz="2200" kern="0" dirty="0">
                <a:solidFill>
                  <a:srgbClr val="000000"/>
                </a:solidFill>
                <a:latin typeface="Verdana"/>
                <a:cs typeface="Verdana"/>
                <a:sym typeface="Arial"/>
              </a:rPr>
              <a:t>Expérimentés</a:t>
            </a:r>
            <a:r>
              <a:rPr sz="2200" kern="0" spc="-46" dirty="0">
                <a:solidFill>
                  <a:srgbClr val="000000"/>
                </a:solidFill>
                <a:latin typeface="Verdana"/>
                <a:cs typeface="Verdana"/>
                <a:sym typeface="Arial"/>
              </a:rPr>
              <a:t> </a:t>
            </a:r>
            <a:r>
              <a:rPr sz="2200" kern="0" spc="-20" dirty="0">
                <a:solidFill>
                  <a:srgbClr val="000000"/>
                </a:solidFill>
                <a:latin typeface="Verdana"/>
                <a:cs typeface="Verdana"/>
                <a:sym typeface="Arial"/>
              </a:rPr>
              <a:t>aux</a:t>
            </a:r>
            <a:r>
              <a:rPr sz="2200" kern="0" spc="-46" dirty="0">
                <a:solidFill>
                  <a:srgbClr val="000000"/>
                </a:solidFill>
                <a:latin typeface="Verdana"/>
                <a:cs typeface="Verdana"/>
                <a:sym typeface="Arial"/>
              </a:rPr>
              <a:t> </a:t>
            </a:r>
            <a:r>
              <a:rPr sz="2200" kern="0" spc="-10" dirty="0">
                <a:solidFill>
                  <a:srgbClr val="000000"/>
                </a:solidFill>
                <a:latin typeface="Verdana"/>
                <a:cs typeface="Verdana"/>
                <a:sym typeface="Arial"/>
              </a:rPr>
              <a:t>profils variés.</a:t>
            </a:r>
            <a:endParaRPr sz="2200" kern="0">
              <a:solidFill>
                <a:srgbClr val="000000"/>
              </a:solidFill>
              <a:latin typeface="Verdana"/>
              <a:cs typeface="Verdana"/>
              <a:sym typeface="Arial"/>
            </a:endParaRPr>
          </a:p>
        </p:txBody>
      </p:sp>
    </p:spTree>
    <p:extLst>
      <p:ext uri="{BB962C8B-B14F-4D97-AF65-F5344CB8AC3E}">
        <p14:creationId xmlns:p14="http://schemas.microsoft.com/office/powerpoint/2010/main" val="168144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791603" y="1"/>
            <a:ext cx="6496686" cy="10278110"/>
            <a:chOff x="11791602" y="0"/>
            <a:chExt cx="6496685" cy="10278110"/>
          </a:xfrm>
        </p:grpSpPr>
        <p:sp>
          <p:nvSpPr>
            <p:cNvPr id="3" name="object 3"/>
            <p:cNvSpPr/>
            <p:nvPr/>
          </p:nvSpPr>
          <p:spPr>
            <a:xfrm>
              <a:off x="11791602" y="0"/>
              <a:ext cx="6496685" cy="10278110"/>
            </a:xfrm>
            <a:custGeom>
              <a:avLst/>
              <a:gdLst/>
              <a:ahLst/>
              <a:cxnLst/>
              <a:rect l="l" t="t" r="r" b="b"/>
              <a:pathLst>
                <a:path w="6496684" h="10278110">
                  <a:moveTo>
                    <a:pt x="6496395" y="10277501"/>
                  </a:moveTo>
                  <a:lnTo>
                    <a:pt x="0" y="10277501"/>
                  </a:lnTo>
                  <a:lnTo>
                    <a:pt x="0" y="0"/>
                  </a:lnTo>
                  <a:lnTo>
                    <a:pt x="6496395" y="0"/>
                  </a:lnTo>
                  <a:lnTo>
                    <a:pt x="6496395" y="10277501"/>
                  </a:lnTo>
                  <a:close/>
                </a:path>
              </a:pathLst>
            </a:custGeom>
            <a:solidFill>
              <a:srgbClr val="239EDB">
                <a:alpha val="75000"/>
              </a:srgbClr>
            </a:solidFill>
          </p:spPr>
          <p:txBody>
            <a:bodyPr wrap="square" lIns="0" tIns="0" rIns="0" bIns="0" rtlCol="0"/>
            <a:lstStyle/>
            <a:p>
              <a:pPr defTabSz="1828800">
                <a:buClr>
                  <a:srgbClr val="000000"/>
                </a:buClr>
              </a:pPr>
              <a:endParaRPr sz="1400" kern="0">
                <a:solidFill>
                  <a:srgbClr val="000000"/>
                </a:solidFill>
                <a:latin typeface="Arial"/>
                <a:cs typeface="Arial"/>
                <a:sym typeface="Arial"/>
              </a:endParaRPr>
            </a:p>
          </p:txBody>
        </p:sp>
        <p:sp>
          <p:nvSpPr>
            <p:cNvPr id="4" name="object 4"/>
            <p:cNvSpPr/>
            <p:nvPr/>
          </p:nvSpPr>
          <p:spPr>
            <a:xfrm>
              <a:off x="12504002" y="1398878"/>
              <a:ext cx="5067300" cy="3920490"/>
            </a:xfrm>
            <a:custGeom>
              <a:avLst/>
              <a:gdLst/>
              <a:ahLst/>
              <a:cxnLst/>
              <a:rect l="l" t="t" r="r" b="b"/>
              <a:pathLst>
                <a:path w="5069205" h="3920490">
                  <a:moveTo>
                    <a:pt x="4585821" y="3920300"/>
                  </a:moveTo>
                  <a:lnTo>
                    <a:pt x="485775" y="3920300"/>
                  </a:lnTo>
                  <a:lnTo>
                    <a:pt x="437762" y="3917923"/>
                  </a:lnTo>
                  <a:lnTo>
                    <a:pt x="390562" y="3910880"/>
                  </a:lnTo>
                  <a:lnTo>
                    <a:pt x="344494" y="3899302"/>
                  </a:lnTo>
                  <a:lnTo>
                    <a:pt x="299876" y="3883323"/>
                  </a:lnTo>
                  <a:lnTo>
                    <a:pt x="257027" y="3863073"/>
                  </a:lnTo>
                  <a:lnTo>
                    <a:pt x="216266" y="3838684"/>
                  </a:lnTo>
                  <a:lnTo>
                    <a:pt x="177911" y="3810289"/>
                  </a:lnTo>
                  <a:lnTo>
                    <a:pt x="142280" y="3778020"/>
                  </a:lnTo>
                  <a:lnTo>
                    <a:pt x="110010" y="3742389"/>
                  </a:lnTo>
                  <a:lnTo>
                    <a:pt x="81615" y="3704033"/>
                  </a:lnTo>
                  <a:lnTo>
                    <a:pt x="57227" y="3663272"/>
                  </a:lnTo>
                  <a:lnTo>
                    <a:pt x="36977" y="3620423"/>
                  </a:lnTo>
                  <a:lnTo>
                    <a:pt x="20997" y="3575805"/>
                  </a:lnTo>
                  <a:lnTo>
                    <a:pt x="9420" y="3529738"/>
                  </a:lnTo>
                  <a:lnTo>
                    <a:pt x="2377" y="3482538"/>
                  </a:lnTo>
                  <a:lnTo>
                    <a:pt x="0" y="3434525"/>
                  </a:lnTo>
                  <a:lnTo>
                    <a:pt x="0" y="485774"/>
                  </a:lnTo>
                  <a:lnTo>
                    <a:pt x="2377" y="437762"/>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5"/>
                  </a:lnTo>
                  <a:lnTo>
                    <a:pt x="257027" y="57227"/>
                  </a:lnTo>
                  <a:lnTo>
                    <a:pt x="299876" y="36977"/>
                  </a:lnTo>
                  <a:lnTo>
                    <a:pt x="344494" y="20997"/>
                  </a:lnTo>
                  <a:lnTo>
                    <a:pt x="390562" y="9420"/>
                  </a:lnTo>
                  <a:lnTo>
                    <a:pt x="437762" y="2377"/>
                  </a:lnTo>
                  <a:lnTo>
                    <a:pt x="485775" y="0"/>
                  </a:lnTo>
                  <a:lnTo>
                    <a:pt x="4585821" y="0"/>
                  </a:lnTo>
                  <a:lnTo>
                    <a:pt x="4633834" y="2377"/>
                  </a:lnTo>
                  <a:lnTo>
                    <a:pt x="4681034" y="9420"/>
                  </a:lnTo>
                  <a:lnTo>
                    <a:pt x="4727102" y="20997"/>
                  </a:lnTo>
                  <a:lnTo>
                    <a:pt x="4771719" y="36977"/>
                  </a:lnTo>
                  <a:lnTo>
                    <a:pt x="4814568" y="57227"/>
                  </a:lnTo>
                  <a:lnTo>
                    <a:pt x="4855330" y="81615"/>
                  </a:lnTo>
                  <a:lnTo>
                    <a:pt x="4893685" y="110010"/>
                  </a:lnTo>
                  <a:lnTo>
                    <a:pt x="4929316" y="142280"/>
                  </a:lnTo>
                  <a:lnTo>
                    <a:pt x="4961586" y="177911"/>
                  </a:lnTo>
                  <a:lnTo>
                    <a:pt x="4989981" y="216266"/>
                  </a:lnTo>
                  <a:lnTo>
                    <a:pt x="5014369" y="257028"/>
                  </a:lnTo>
                  <a:lnTo>
                    <a:pt x="5034619" y="299876"/>
                  </a:lnTo>
                  <a:lnTo>
                    <a:pt x="5050598" y="344494"/>
                  </a:lnTo>
                  <a:lnTo>
                    <a:pt x="5062176" y="390562"/>
                  </a:lnTo>
                  <a:lnTo>
                    <a:pt x="5068825" y="435125"/>
                  </a:lnTo>
                  <a:lnTo>
                    <a:pt x="5068825" y="3485174"/>
                  </a:lnTo>
                  <a:lnTo>
                    <a:pt x="5062176" y="3529738"/>
                  </a:lnTo>
                  <a:lnTo>
                    <a:pt x="5050598" y="3575805"/>
                  </a:lnTo>
                  <a:lnTo>
                    <a:pt x="5034619" y="3620423"/>
                  </a:lnTo>
                  <a:lnTo>
                    <a:pt x="5014369" y="3663272"/>
                  </a:lnTo>
                  <a:lnTo>
                    <a:pt x="4989981" y="3704033"/>
                  </a:lnTo>
                  <a:lnTo>
                    <a:pt x="4961586" y="3742389"/>
                  </a:lnTo>
                  <a:lnTo>
                    <a:pt x="4929316" y="3778020"/>
                  </a:lnTo>
                  <a:lnTo>
                    <a:pt x="4893685" y="3810289"/>
                  </a:lnTo>
                  <a:lnTo>
                    <a:pt x="4855330" y="3838684"/>
                  </a:lnTo>
                  <a:lnTo>
                    <a:pt x="4814568" y="3863073"/>
                  </a:lnTo>
                  <a:lnTo>
                    <a:pt x="4771719" y="3883323"/>
                  </a:lnTo>
                  <a:lnTo>
                    <a:pt x="4727102" y="3899302"/>
                  </a:lnTo>
                  <a:lnTo>
                    <a:pt x="4681034" y="3910880"/>
                  </a:lnTo>
                  <a:lnTo>
                    <a:pt x="4633834" y="3917923"/>
                  </a:lnTo>
                  <a:lnTo>
                    <a:pt x="4585821" y="3920300"/>
                  </a:lnTo>
                  <a:close/>
                </a:path>
              </a:pathLst>
            </a:custGeom>
            <a:solidFill>
              <a:srgbClr val="DBDEE3"/>
            </a:solidFill>
          </p:spPr>
          <p:txBody>
            <a:bodyPr wrap="square" lIns="0" tIns="0" rIns="0" bIns="0" rtlCol="0"/>
            <a:lstStyle/>
            <a:p>
              <a:pPr defTabSz="1828800">
                <a:buClr>
                  <a:srgbClr val="000000"/>
                </a:buClr>
              </a:pPr>
              <a:endParaRPr sz="1400" kern="0">
                <a:solidFill>
                  <a:srgbClr val="000000"/>
                </a:solidFill>
                <a:latin typeface="Arial"/>
                <a:cs typeface="Arial"/>
                <a:sym typeface="Arial"/>
              </a:endParaRPr>
            </a:p>
          </p:txBody>
        </p:sp>
        <p:sp>
          <p:nvSpPr>
            <p:cNvPr id="5" name="object 5"/>
            <p:cNvSpPr/>
            <p:nvPr/>
          </p:nvSpPr>
          <p:spPr>
            <a:xfrm>
              <a:off x="12504003" y="1398878"/>
              <a:ext cx="5067299" cy="3920490"/>
            </a:xfrm>
            <a:custGeom>
              <a:avLst/>
              <a:gdLst/>
              <a:ahLst/>
              <a:cxnLst/>
              <a:rect l="l" t="t" r="r" b="b"/>
              <a:pathLst>
                <a:path w="5067300" h="3920490">
                  <a:moveTo>
                    <a:pt x="5067299" y="3494486"/>
                  </a:moveTo>
                  <a:lnTo>
                    <a:pt x="5050469" y="3575754"/>
                  </a:lnTo>
                  <a:lnTo>
                    <a:pt x="5034490" y="3620371"/>
                  </a:lnTo>
                  <a:lnTo>
                    <a:pt x="5014240" y="3663218"/>
                  </a:lnTo>
                  <a:lnTo>
                    <a:pt x="4989852" y="3703979"/>
                  </a:lnTo>
                  <a:lnTo>
                    <a:pt x="4961458" y="3742333"/>
                  </a:lnTo>
                  <a:lnTo>
                    <a:pt x="4929190" y="3777964"/>
                  </a:lnTo>
                  <a:lnTo>
                    <a:pt x="4893559" y="3810232"/>
                  </a:lnTo>
                  <a:lnTo>
                    <a:pt x="4855205" y="3838627"/>
                  </a:lnTo>
                  <a:lnTo>
                    <a:pt x="4814444" y="3863014"/>
                  </a:lnTo>
                  <a:lnTo>
                    <a:pt x="4771596" y="3883264"/>
                  </a:lnTo>
                  <a:lnTo>
                    <a:pt x="4726980" y="3899243"/>
                  </a:lnTo>
                  <a:lnTo>
                    <a:pt x="4680913" y="3910820"/>
                  </a:lnTo>
                  <a:lnTo>
                    <a:pt x="4633715" y="3917863"/>
                  </a:lnTo>
                  <a:lnTo>
                    <a:pt x="4585703" y="3920240"/>
                  </a:lnTo>
                  <a:lnTo>
                    <a:pt x="485762" y="3920240"/>
                  </a:lnTo>
                  <a:lnTo>
                    <a:pt x="437750" y="3917863"/>
                  </a:lnTo>
                  <a:lnTo>
                    <a:pt x="390552" y="3910820"/>
                  </a:lnTo>
                  <a:lnTo>
                    <a:pt x="344485" y="3899243"/>
                  </a:lnTo>
                  <a:lnTo>
                    <a:pt x="299868" y="3883264"/>
                  </a:lnTo>
                  <a:lnTo>
                    <a:pt x="257021" y="3863014"/>
                  </a:lnTo>
                  <a:lnTo>
                    <a:pt x="216260" y="3838626"/>
                  </a:lnTo>
                  <a:lnTo>
                    <a:pt x="177906" y="3810232"/>
                  </a:lnTo>
                  <a:lnTo>
                    <a:pt x="142276" y="3777963"/>
                  </a:lnTo>
                  <a:lnTo>
                    <a:pt x="110007" y="3742333"/>
                  </a:lnTo>
                  <a:lnTo>
                    <a:pt x="81613" y="3703978"/>
                  </a:lnTo>
                  <a:lnTo>
                    <a:pt x="57226" y="3663218"/>
                  </a:lnTo>
                  <a:lnTo>
                    <a:pt x="36976" y="3620370"/>
                  </a:lnTo>
                  <a:lnTo>
                    <a:pt x="20997" y="3575754"/>
                  </a:lnTo>
                  <a:lnTo>
                    <a:pt x="9420" y="3529687"/>
                  </a:lnTo>
                  <a:lnTo>
                    <a:pt x="2377" y="3482489"/>
                  </a:lnTo>
                  <a:lnTo>
                    <a:pt x="0" y="3434477"/>
                  </a:lnTo>
                  <a:lnTo>
                    <a:pt x="0" y="485802"/>
                  </a:lnTo>
                  <a:lnTo>
                    <a:pt x="2377" y="437791"/>
                  </a:lnTo>
                  <a:lnTo>
                    <a:pt x="9420" y="390592"/>
                  </a:lnTo>
                  <a:lnTo>
                    <a:pt x="20997" y="344526"/>
                  </a:lnTo>
                  <a:lnTo>
                    <a:pt x="36976" y="299909"/>
                  </a:lnTo>
                  <a:lnTo>
                    <a:pt x="57226" y="257062"/>
                  </a:lnTo>
                  <a:lnTo>
                    <a:pt x="81613" y="216302"/>
                  </a:lnTo>
                  <a:lnTo>
                    <a:pt x="110008" y="177947"/>
                  </a:lnTo>
                  <a:lnTo>
                    <a:pt x="142276" y="142317"/>
                  </a:lnTo>
                  <a:lnTo>
                    <a:pt x="177906" y="110048"/>
                  </a:lnTo>
                  <a:lnTo>
                    <a:pt x="216261" y="81654"/>
                  </a:lnTo>
                  <a:lnTo>
                    <a:pt x="257021" y="57266"/>
                  </a:lnTo>
                  <a:lnTo>
                    <a:pt x="299869" y="37017"/>
                  </a:lnTo>
                  <a:lnTo>
                    <a:pt x="344485" y="21037"/>
                  </a:lnTo>
                  <a:lnTo>
                    <a:pt x="390552" y="9460"/>
                  </a:lnTo>
                  <a:lnTo>
                    <a:pt x="437750" y="2417"/>
                  </a:lnTo>
                  <a:lnTo>
                    <a:pt x="485762" y="0"/>
                  </a:lnTo>
                  <a:lnTo>
                    <a:pt x="4585703" y="0"/>
                  </a:lnTo>
                  <a:lnTo>
                    <a:pt x="4633715" y="2417"/>
                  </a:lnTo>
                  <a:lnTo>
                    <a:pt x="4680913" y="9460"/>
                  </a:lnTo>
                  <a:lnTo>
                    <a:pt x="4726980" y="21037"/>
                  </a:lnTo>
                  <a:lnTo>
                    <a:pt x="4771596" y="37016"/>
                  </a:lnTo>
                  <a:lnTo>
                    <a:pt x="4814444" y="57266"/>
                  </a:lnTo>
                  <a:lnTo>
                    <a:pt x="4855205" y="81653"/>
                  </a:lnTo>
                  <a:lnTo>
                    <a:pt x="4893559" y="110048"/>
                  </a:lnTo>
                  <a:lnTo>
                    <a:pt x="4929189" y="142316"/>
                  </a:lnTo>
                  <a:lnTo>
                    <a:pt x="4961458" y="177947"/>
                  </a:lnTo>
                  <a:lnTo>
                    <a:pt x="4989852" y="216301"/>
                  </a:lnTo>
                  <a:lnTo>
                    <a:pt x="5014240" y="257061"/>
                  </a:lnTo>
                  <a:lnTo>
                    <a:pt x="5034490" y="299909"/>
                  </a:lnTo>
                  <a:lnTo>
                    <a:pt x="5050469" y="344526"/>
                  </a:lnTo>
                  <a:lnTo>
                    <a:pt x="5062046" y="390592"/>
                  </a:lnTo>
                  <a:lnTo>
                    <a:pt x="5067299" y="425794"/>
                  </a:lnTo>
                </a:path>
              </a:pathLst>
            </a:custGeom>
            <a:ln w="76199">
              <a:solidFill>
                <a:srgbClr val="000000"/>
              </a:solidFill>
            </a:ln>
          </p:spPr>
          <p:txBody>
            <a:bodyPr wrap="square" lIns="0" tIns="0" rIns="0" bIns="0" rtlCol="0"/>
            <a:lstStyle/>
            <a:p>
              <a:pPr defTabSz="1828800">
                <a:buClr>
                  <a:srgbClr val="000000"/>
                </a:buClr>
              </a:pPr>
              <a:endParaRPr sz="1400" kern="0">
                <a:solidFill>
                  <a:srgbClr val="000000"/>
                </a:solidFill>
                <a:latin typeface="Arial"/>
                <a:cs typeface="Arial"/>
                <a:sym typeface="Arial"/>
              </a:endParaRPr>
            </a:p>
          </p:txBody>
        </p:sp>
      </p:grpSp>
      <p:sp>
        <p:nvSpPr>
          <p:cNvPr id="6" name="object 6"/>
          <p:cNvSpPr/>
          <p:nvPr/>
        </p:nvSpPr>
        <p:spPr>
          <a:xfrm>
            <a:off x="1487384" y="9599490"/>
            <a:ext cx="9613900" cy="0"/>
          </a:xfrm>
          <a:custGeom>
            <a:avLst/>
            <a:gdLst/>
            <a:ahLst/>
            <a:cxnLst/>
            <a:rect l="l" t="t" r="r" b="b"/>
            <a:pathLst>
              <a:path w="9613900">
                <a:moveTo>
                  <a:pt x="9613603" y="0"/>
                </a:moveTo>
                <a:lnTo>
                  <a:pt x="0" y="0"/>
                </a:lnTo>
              </a:path>
            </a:pathLst>
          </a:custGeom>
          <a:ln w="28574">
            <a:solidFill>
              <a:srgbClr val="000000"/>
            </a:solidFill>
          </a:ln>
        </p:spPr>
        <p:txBody>
          <a:bodyPr wrap="square" lIns="0" tIns="0" rIns="0" bIns="0" rtlCol="0"/>
          <a:lstStyle/>
          <a:p>
            <a:pPr defTabSz="1828800">
              <a:buClr>
                <a:srgbClr val="000000"/>
              </a:buClr>
            </a:pPr>
            <a:endParaRPr sz="1400" kern="0">
              <a:solidFill>
                <a:srgbClr val="000000"/>
              </a:solidFill>
              <a:latin typeface="Arial"/>
              <a:cs typeface="Arial"/>
              <a:sym typeface="Arial"/>
            </a:endParaRPr>
          </a:p>
        </p:txBody>
      </p:sp>
      <p:grpSp>
        <p:nvGrpSpPr>
          <p:cNvPr id="7" name="object 7"/>
          <p:cNvGrpSpPr/>
          <p:nvPr/>
        </p:nvGrpSpPr>
        <p:grpSpPr>
          <a:xfrm>
            <a:off x="876811" y="4381504"/>
            <a:ext cx="12342362" cy="4682944"/>
            <a:chOff x="909789" y="5311143"/>
            <a:chExt cx="12179459" cy="3762699"/>
          </a:xfrm>
        </p:grpSpPr>
        <p:pic>
          <p:nvPicPr>
            <p:cNvPr id="8" name="object 8"/>
            <p:cNvPicPr/>
            <p:nvPr/>
          </p:nvPicPr>
          <p:blipFill>
            <a:blip r:embed="rId2" cstate="print"/>
            <a:stretch>
              <a:fillRect/>
            </a:stretch>
          </p:blipFill>
          <p:spPr>
            <a:xfrm>
              <a:off x="1051712" y="6161097"/>
              <a:ext cx="7251672" cy="2774122"/>
            </a:xfrm>
            <a:prstGeom prst="rect">
              <a:avLst/>
            </a:prstGeom>
          </p:spPr>
        </p:pic>
        <p:sp>
          <p:nvSpPr>
            <p:cNvPr id="9" name="object 9"/>
            <p:cNvSpPr/>
            <p:nvPr/>
          </p:nvSpPr>
          <p:spPr>
            <a:xfrm>
              <a:off x="909789" y="6149667"/>
              <a:ext cx="7467600" cy="2924175"/>
            </a:xfrm>
            <a:custGeom>
              <a:avLst/>
              <a:gdLst/>
              <a:ahLst/>
              <a:cxnLst/>
              <a:rect l="l" t="t" r="r" b="b"/>
              <a:pathLst>
                <a:path w="7467600" h="2924175">
                  <a:moveTo>
                    <a:pt x="7467599" y="0"/>
                  </a:moveTo>
                  <a:lnTo>
                    <a:pt x="0" y="0"/>
                  </a:lnTo>
                  <a:lnTo>
                    <a:pt x="0" y="2924174"/>
                  </a:lnTo>
                </a:path>
              </a:pathLst>
            </a:custGeom>
            <a:ln w="76199">
              <a:solidFill>
                <a:srgbClr val="01416A"/>
              </a:solidFill>
            </a:ln>
          </p:spPr>
          <p:txBody>
            <a:bodyPr wrap="square" lIns="0" tIns="0" rIns="0" bIns="0" rtlCol="0"/>
            <a:lstStyle/>
            <a:p>
              <a:pPr defTabSz="1828800">
                <a:buClr>
                  <a:srgbClr val="000000"/>
                </a:buClr>
              </a:pPr>
              <a:endParaRPr sz="1400" kern="0">
                <a:solidFill>
                  <a:srgbClr val="000000"/>
                </a:solidFill>
                <a:latin typeface="Arial"/>
                <a:cs typeface="Arial"/>
                <a:sym typeface="Arial"/>
              </a:endParaRPr>
            </a:p>
          </p:txBody>
        </p:sp>
        <p:sp>
          <p:nvSpPr>
            <p:cNvPr id="10" name="object 10"/>
            <p:cNvSpPr/>
            <p:nvPr/>
          </p:nvSpPr>
          <p:spPr>
            <a:xfrm>
              <a:off x="7884368" y="7021276"/>
              <a:ext cx="1292860" cy="0"/>
            </a:xfrm>
            <a:custGeom>
              <a:avLst/>
              <a:gdLst/>
              <a:ahLst/>
              <a:cxnLst/>
              <a:rect l="l" t="t" r="r" b="b"/>
              <a:pathLst>
                <a:path w="1292859">
                  <a:moveTo>
                    <a:pt x="0" y="0"/>
                  </a:moveTo>
                  <a:lnTo>
                    <a:pt x="1292535" y="0"/>
                  </a:lnTo>
                </a:path>
              </a:pathLst>
            </a:custGeom>
            <a:ln w="38099">
              <a:solidFill>
                <a:srgbClr val="01416A"/>
              </a:solidFill>
            </a:ln>
          </p:spPr>
          <p:txBody>
            <a:bodyPr wrap="square" lIns="0" tIns="0" rIns="0" bIns="0" rtlCol="0"/>
            <a:lstStyle/>
            <a:p>
              <a:pPr defTabSz="1828800">
                <a:buClr>
                  <a:srgbClr val="000000"/>
                </a:buClr>
              </a:pPr>
              <a:endParaRPr sz="1400" kern="0">
                <a:solidFill>
                  <a:srgbClr val="000000"/>
                </a:solidFill>
                <a:latin typeface="Arial"/>
                <a:cs typeface="Arial"/>
                <a:sym typeface="Arial"/>
              </a:endParaRPr>
            </a:p>
          </p:txBody>
        </p:sp>
        <p:pic>
          <p:nvPicPr>
            <p:cNvPr id="11" name="object 11"/>
            <p:cNvPicPr/>
            <p:nvPr/>
          </p:nvPicPr>
          <p:blipFill>
            <a:blip r:embed="rId3" cstate="print"/>
            <a:stretch>
              <a:fillRect/>
            </a:stretch>
          </p:blipFill>
          <p:spPr>
            <a:xfrm>
              <a:off x="9167379" y="6945076"/>
              <a:ext cx="114299" cy="152399"/>
            </a:xfrm>
            <a:prstGeom prst="rect">
              <a:avLst/>
            </a:prstGeom>
          </p:spPr>
        </p:pic>
        <p:sp>
          <p:nvSpPr>
            <p:cNvPr id="12" name="object 12"/>
            <p:cNvSpPr/>
            <p:nvPr/>
          </p:nvSpPr>
          <p:spPr>
            <a:xfrm>
              <a:off x="8567335" y="5415918"/>
              <a:ext cx="4521913" cy="769620"/>
            </a:xfrm>
            <a:custGeom>
              <a:avLst/>
              <a:gdLst/>
              <a:ahLst/>
              <a:cxnLst/>
              <a:rect l="l" t="t" r="r" b="b"/>
              <a:pathLst>
                <a:path w="4334509" h="769620">
                  <a:moveTo>
                    <a:pt x="0" y="769214"/>
                  </a:moveTo>
                  <a:lnTo>
                    <a:pt x="4105378" y="769214"/>
                  </a:lnTo>
                  <a:lnTo>
                    <a:pt x="4151449" y="764570"/>
                  </a:lnTo>
                  <a:lnTo>
                    <a:pt x="4194359" y="751249"/>
                  </a:lnTo>
                  <a:lnTo>
                    <a:pt x="4233190" y="730173"/>
                  </a:lnTo>
                  <a:lnTo>
                    <a:pt x="4267022" y="702259"/>
                  </a:lnTo>
                  <a:lnTo>
                    <a:pt x="4294937" y="668426"/>
                  </a:lnTo>
                  <a:lnTo>
                    <a:pt x="4316013" y="629595"/>
                  </a:lnTo>
                  <a:lnTo>
                    <a:pt x="4329334" y="586685"/>
                  </a:lnTo>
                  <a:lnTo>
                    <a:pt x="4333978" y="540614"/>
                  </a:lnTo>
                  <a:lnTo>
                    <a:pt x="4333978" y="0"/>
                  </a:lnTo>
                </a:path>
              </a:pathLst>
            </a:custGeom>
            <a:ln w="38099">
              <a:solidFill>
                <a:srgbClr val="000000"/>
              </a:solidFill>
            </a:ln>
          </p:spPr>
          <p:txBody>
            <a:bodyPr wrap="square" lIns="0" tIns="0" rIns="0" bIns="0" rtlCol="0"/>
            <a:lstStyle/>
            <a:p>
              <a:pPr defTabSz="1828800">
                <a:buClr>
                  <a:srgbClr val="000000"/>
                </a:buClr>
              </a:pPr>
              <a:endParaRPr sz="1400" kern="0">
                <a:solidFill>
                  <a:srgbClr val="000000"/>
                </a:solidFill>
                <a:latin typeface="Arial"/>
                <a:cs typeface="Arial"/>
                <a:sym typeface="Arial"/>
              </a:endParaRPr>
            </a:p>
          </p:txBody>
        </p:sp>
        <p:pic>
          <p:nvPicPr>
            <p:cNvPr id="13" name="object 13"/>
            <p:cNvPicPr/>
            <p:nvPr/>
          </p:nvPicPr>
          <p:blipFill>
            <a:blip r:embed="rId4" cstate="print"/>
            <a:stretch>
              <a:fillRect/>
            </a:stretch>
          </p:blipFill>
          <p:spPr>
            <a:xfrm>
              <a:off x="12825114" y="5311143"/>
              <a:ext cx="152399" cy="114299"/>
            </a:xfrm>
            <a:prstGeom prst="rect">
              <a:avLst/>
            </a:prstGeom>
          </p:spPr>
        </p:pic>
      </p:grpSp>
      <p:pic>
        <p:nvPicPr>
          <p:cNvPr id="14" name="object 14"/>
          <p:cNvPicPr/>
          <p:nvPr/>
        </p:nvPicPr>
        <p:blipFill>
          <a:blip r:embed="rId5" cstate="print">
            <a:alphaModFix/>
          </a:blip>
          <a:stretch>
            <a:fillRect/>
          </a:stretch>
        </p:blipFill>
        <p:spPr>
          <a:xfrm>
            <a:off x="12801600" y="1464885"/>
            <a:ext cx="4582396" cy="3854486"/>
          </a:xfrm>
          <a:prstGeom prst="rect">
            <a:avLst/>
          </a:prstGeom>
        </p:spPr>
      </p:pic>
      <p:pic>
        <p:nvPicPr>
          <p:cNvPr id="15" name="object 15"/>
          <p:cNvPicPr/>
          <p:nvPr/>
        </p:nvPicPr>
        <p:blipFill>
          <a:blip r:embed="rId6" cstate="print"/>
          <a:stretch>
            <a:fillRect/>
          </a:stretch>
        </p:blipFill>
        <p:spPr>
          <a:xfrm>
            <a:off x="12940656" y="5521233"/>
            <a:ext cx="4193996" cy="4340850"/>
          </a:xfrm>
          <a:prstGeom prst="rect">
            <a:avLst/>
          </a:prstGeom>
        </p:spPr>
      </p:pic>
      <p:sp>
        <p:nvSpPr>
          <p:cNvPr id="16" name="object 16"/>
          <p:cNvSpPr txBox="1">
            <a:spLocks noGrp="1"/>
          </p:cNvSpPr>
          <p:nvPr>
            <p:ph type="title"/>
          </p:nvPr>
        </p:nvSpPr>
        <p:spPr>
          <a:xfrm>
            <a:off x="1016001" y="406823"/>
            <a:ext cx="10411002" cy="871393"/>
          </a:xfrm>
          <a:prstGeom prst="rect">
            <a:avLst/>
          </a:prstGeom>
        </p:spPr>
        <p:txBody>
          <a:bodyPr spcFirstLastPara="1" vert="horz" wrap="square" lIns="0" tIns="12066" rIns="0" bIns="0" rtlCol="0" anchor="t" anchorCtr="0">
            <a:spAutoFit/>
          </a:bodyPr>
          <a:lstStyle/>
          <a:p>
            <a:pPr marL="12700">
              <a:spcBef>
                <a:spcPts val="96"/>
              </a:spcBef>
            </a:pPr>
            <a:r>
              <a:rPr b="1" spc="60" dirty="0">
                <a:latin typeface="Tahoma" panose="020B0604030504040204" pitchFamily="34" charset="0"/>
                <a:ea typeface="Tahoma" panose="020B0604030504040204" pitchFamily="34" charset="0"/>
                <a:cs typeface="Tahoma" panose="020B0604030504040204" pitchFamily="34" charset="0"/>
              </a:rPr>
              <a:t>Notre</a:t>
            </a:r>
            <a:r>
              <a:rPr b="1" spc="-330" dirty="0">
                <a:latin typeface="Tahoma" panose="020B0604030504040204" pitchFamily="34" charset="0"/>
                <a:ea typeface="Tahoma" panose="020B0604030504040204" pitchFamily="34" charset="0"/>
                <a:cs typeface="Tahoma" panose="020B0604030504040204" pitchFamily="34" charset="0"/>
              </a:rPr>
              <a:t> </a:t>
            </a:r>
            <a:r>
              <a:rPr b="1" spc="-56" dirty="0">
                <a:latin typeface="Tahoma" panose="020B0604030504040204" pitchFamily="34" charset="0"/>
                <a:ea typeface="Tahoma" panose="020B0604030504040204" pitchFamily="34" charset="0"/>
                <a:cs typeface="Tahoma" panose="020B0604030504040204" pitchFamily="34" charset="0"/>
              </a:rPr>
              <a:t>portefeuille</a:t>
            </a:r>
            <a:r>
              <a:rPr b="1" spc="-320" dirty="0">
                <a:latin typeface="Tahoma" panose="020B0604030504040204" pitchFamily="34" charset="0"/>
                <a:ea typeface="Tahoma" panose="020B0604030504040204" pitchFamily="34" charset="0"/>
                <a:cs typeface="Tahoma" panose="020B0604030504040204" pitchFamily="34" charset="0"/>
              </a:rPr>
              <a:t> </a:t>
            </a:r>
            <a:r>
              <a:rPr b="1" spc="-590" dirty="0">
                <a:latin typeface="Tahoma" panose="020B0604030504040204" pitchFamily="34" charset="0"/>
                <a:ea typeface="Tahoma" panose="020B0604030504040204" pitchFamily="34" charset="0"/>
                <a:cs typeface="Tahoma" panose="020B0604030504040204" pitchFamily="34" charset="0"/>
              </a:rPr>
              <a:t>:</a:t>
            </a:r>
            <a:r>
              <a:rPr b="1" spc="-320" dirty="0">
                <a:latin typeface="Tahoma" panose="020B0604030504040204" pitchFamily="34" charset="0"/>
                <a:ea typeface="Tahoma" panose="020B0604030504040204" pitchFamily="34" charset="0"/>
                <a:cs typeface="Tahoma" panose="020B0604030504040204" pitchFamily="34" charset="0"/>
              </a:rPr>
              <a:t> </a:t>
            </a:r>
            <a:r>
              <a:rPr b="1" spc="-10" dirty="0">
                <a:solidFill>
                  <a:srgbClr val="000000"/>
                </a:solidFill>
                <a:latin typeface="Tahoma" panose="020B0604030504040204" pitchFamily="34" charset="0"/>
                <a:ea typeface="Tahoma" panose="020B0604030504040204" pitchFamily="34" charset="0"/>
                <a:cs typeface="Tahoma" panose="020B0604030504040204" pitchFamily="34" charset="0"/>
              </a:rPr>
              <a:t>engagé...</a:t>
            </a:r>
          </a:p>
        </p:txBody>
      </p:sp>
      <p:sp>
        <p:nvSpPr>
          <p:cNvPr id="17" name="object 17"/>
          <p:cNvSpPr txBox="1"/>
          <p:nvPr/>
        </p:nvSpPr>
        <p:spPr>
          <a:xfrm>
            <a:off x="587633" y="9284277"/>
            <a:ext cx="530226" cy="528992"/>
          </a:xfrm>
          <a:prstGeom prst="rect">
            <a:avLst/>
          </a:prstGeom>
        </p:spPr>
        <p:txBody>
          <a:bodyPr vert="horz" wrap="square" lIns="0" tIns="13336" rIns="0" bIns="0" rtlCol="0">
            <a:spAutoFit/>
          </a:bodyPr>
          <a:lstStyle/>
          <a:p>
            <a:pPr marL="12700" defTabSz="1828800">
              <a:spcBef>
                <a:spcPts val="106"/>
              </a:spcBef>
              <a:buClr>
                <a:srgbClr val="000000"/>
              </a:buClr>
            </a:pPr>
            <a:r>
              <a:rPr sz="3350" b="1" kern="0" spc="-26" dirty="0">
                <a:solidFill>
                  <a:srgbClr val="000000"/>
                </a:solidFill>
                <a:latin typeface="Trebuchet MS"/>
                <a:cs typeface="Trebuchet MS"/>
                <a:sym typeface="Arial"/>
              </a:rPr>
              <a:t>06</a:t>
            </a:r>
            <a:endParaRPr sz="3350" kern="0">
              <a:solidFill>
                <a:srgbClr val="000000"/>
              </a:solidFill>
              <a:latin typeface="Trebuchet MS"/>
              <a:cs typeface="Trebuchet MS"/>
              <a:sym typeface="Arial"/>
            </a:endParaRPr>
          </a:p>
        </p:txBody>
      </p:sp>
      <p:sp>
        <p:nvSpPr>
          <p:cNvPr id="18" name="object 18"/>
          <p:cNvSpPr txBox="1"/>
          <p:nvPr/>
        </p:nvSpPr>
        <p:spPr>
          <a:xfrm>
            <a:off x="12491303" y="409617"/>
            <a:ext cx="5339498" cy="858569"/>
          </a:xfrm>
          <a:prstGeom prst="rect">
            <a:avLst/>
          </a:prstGeom>
        </p:spPr>
        <p:txBody>
          <a:bodyPr vert="horz" wrap="square" lIns="0" tIns="12066" rIns="0" bIns="0" rtlCol="0">
            <a:spAutoFit/>
          </a:bodyPr>
          <a:lstStyle/>
          <a:p>
            <a:pPr marL="12700" defTabSz="1828800">
              <a:spcBef>
                <a:spcPts val="96"/>
              </a:spcBef>
              <a:buClr>
                <a:srgbClr val="000000"/>
              </a:buClr>
            </a:pPr>
            <a:r>
              <a:rPr sz="5500" b="1" kern="0" spc="-54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a:t>
            </a:r>
            <a:r>
              <a:rPr sz="5500" b="1" kern="0" spc="-29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sz="5500" b="1"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et</a:t>
            </a:r>
            <a:r>
              <a:rPr sz="5500" b="1" kern="0" spc="-296"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sz="5500" b="1" kern="0" spc="-3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diversifié</a:t>
            </a:r>
            <a:endParaRPr sz="55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 name="object 19"/>
          <p:cNvSpPr txBox="1"/>
          <p:nvPr/>
        </p:nvSpPr>
        <p:spPr>
          <a:xfrm>
            <a:off x="9494702" y="6415051"/>
            <a:ext cx="1932300" cy="1163139"/>
          </a:xfrm>
          <a:prstGeom prst="rect">
            <a:avLst/>
          </a:prstGeom>
        </p:spPr>
        <p:txBody>
          <a:bodyPr vert="horz" wrap="square" lIns="0" tIns="16510" rIns="0" bIns="0" rtlCol="0">
            <a:spAutoFit/>
          </a:bodyPr>
          <a:lstStyle/>
          <a:p>
            <a:pPr marL="12700" defTabSz="1828800">
              <a:spcBef>
                <a:spcPts val="130"/>
              </a:spcBef>
              <a:buClr>
                <a:srgbClr val="000000"/>
              </a:buClr>
            </a:pPr>
            <a:r>
              <a:rPr sz="2400" b="1" kern="0" spc="90" dirty="0">
                <a:solidFill>
                  <a:srgbClr val="0F4178"/>
                </a:solidFill>
                <a:latin typeface="Tahoma"/>
                <a:cs typeface="Tahoma"/>
                <a:sym typeface="Arial"/>
              </a:rPr>
              <a:t>4,2M€</a:t>
            </a:r>
            <a:endParaRPr sz="2400" kern="0" dirty="0">
              <a:solidFill>
                <a:srgbClr val="000000"/>
              </a:solidFill>
              <a:latin typeface="Tahoma"/>
              <a:cs typeface="Tahoma"/>
              <a:sym typeface="Arial"/>
            </a:endParaRPr>
          </a:p>
          <a:p>
            <a:pPr marL="12700" defTabSz="1828800">
              <a:spcBef>
                <a:spcPts val="60"/>
              </a:spcBef>
              <a:buClr>
                <a:srgbClr val="000000"/>
              </a:buClr>
            </a:pPr>
            <a:r>
              <a:rPr sz="2400" kern="0" dirty="0">
                <a:solidFill>
                  <a:srgbClr val="000000"/>
                </a:solidFill>
                <a:latin typeface="Verdana"/>
                <a:cs typeface="Verdana"/>
                <a:sym typeface="Arial"/>
              </a:rPr>
              <a:t>financés</a:t>
            </a:r>
            <a:r>
              <a:rPr sz="2400" kern="0" spc="30" dirty="0">
                <a:solidFill>
                  <a:srgbClr val="000000"/>
                </a:solidFill>
                <a:latin typeface="Verdana"/>
                <a:cs typeface="Verdana"/>
                <a:sym typeface="Arial"/>
              </a:rPr>
              <a:t> </a:t>
            </a:r>
            <a:r>
              <a:rPr sz="2400" kern="0" spc="-36" dirty="0">
                <a:solidFill>
                  <a:srgbClr val="000000"/>
                </a:solidFill>
                <a:latin typeface="Verdana"/>
                <a:cs typeface="Verdana"/>
                <a:sym typeface="Arial"/>
              </a:rPr>
              <a:t>en</a:t>
            </a:r>
            <a:endParaRPr sz="2400" kern="0" dirty="0">
              <a:solidFill>
                <a:srgbClr val="000000"/>
              </a:solidFill>
              <a:latin typeface="Verdana"/>
              <a:cs typeface="Verdana"/>
              <a:sym typeface="Arial"/>
            </a:endParaRPr>
          </a:p>
          <a:p>
            <a:pPr marL="12700" defTabSz="1828800">
              <a:spcBef>
                <a:spcPts val="210"/>
              </a:spcBef>
              <a:buClr>
                <a:srgbClr val="000000"/>
              </a:buClr>
            </a:pPr>
            <a:r>
              <a:rPr sz="2400" kern="0" spc="-10" dirty="0">
                <a:solidFill>
                  <a:srgbClr val="000000"/>
                </a:solidFill>
                <a:latin typeface="Verdana"/>
                <a:cs typeface="Verdana"/>
                <a:sym typeface="Arial"/>
              </a:rPr>
              <a:t>2025.</a:t>
            </a:r>
            <a:endParaRPr sz="2400" kern="0" dirty="0">
              <a:solidFill>
                <a:srgbClr val="000000"/>
              </a:solidFill>
              <a:latin typeface="Verdana"/>
              <a:cs typeface="Verdana"/>
              <a:sym typeface="Arial"/>
            </a:endParaRPr>
          </a:p>
        </p:txBody>
      </p:sp>
      <p:sp>
        <p:nvSpPr>
          <p:cNvPr id="20" name="object 20"/>
          <p:cNvSpPr txBox="1">
            <a:spLocks noGrp="1"/>
          </p:cNvSpPr>
          <p:nvPr>
            <p:ph type="body" idx="1"/>
          </p:nvPr>
        </p:nvSpPr>
        <p:spPr>
          <a:xfrm>
            <a:off x="852745" y="1380962"/>
            <a:ext cx="10600782" cy="3881063"/>
          </a:xfrm>
          <a:prstGeom prst="rect">
            <a:avLst/>
          </a:prstGeom>
        </p:spPr>
        <p:txBody>
          <a:bodyPr spcFirstLastPara="1" vert="horz" wrap="square" lIns="0" tIns="12066" rIns="0" bIns="0" rtlCol="0" anchor="t" anchorCtr="0">
            <a:spAutoFit/>
          </a:bodyPr>
          <a:lstStyle/>
          <a:p>
            <a:pPr marL="12700" marR="5080" algn="just">
              <a:lnSpc>
                <a:spcPct val="116100"/>
              </a:lnSpc>
              <a:spcBef>
                <a:spcPts val="96"/>
              </a:spcBef>
            </a:pPr>
            <a:r>
              <a:rPr sz="2400" spc="96" dirty="0">
                <a:latin typeface="Tahoma" panose="020B0604030504040204" pitchFamily="34" charset="0"/>
                <a:ea typeface="Tahoma" panose="020B0604030504040204" pitchFamily="34" charset="0"/>
                <a:cs typeface="Tahoma" panose="020B0604030504040204" pitchFamily="34" charset="0"/>
              </a:rPr>
              <a:t>BADGE</a:t>
            </a:r>
            <a:r>
              <a:rPr sz="2400" spc="300" dirty="0">
                <a:latin typeface="Tahoma" panose="020B0604030504040204" pitchFamily="34" charset="0"/>
                <a:ea typeface="Tahoma" panose="020B0604030504040204" pitchFamily="34" charset="0"/>
                <a:cs typeface="Tahoma" panose="020B0604030504040204" pitchFamily="34" charset="0"/>
              </a:rPr>
              <a:t> </a:t>
            </a:r>
            <a:r>
              <a:rPr sz="2400" dirty="0">
                <a:latin typeface="Tahoma" panose="020B0604030504040204" pitchFamily="34" charset="0"/>
                <a:ea typeface="Tahoma" panose="020B0604030504040204" pitchFamily="34" charset="0"/>
                <a:cs typeface="Tahoma" panose="020B0604030504040204" pitchFamily="34" charset="0"/>
              </a:rPr>
              <a:t>est</a:t>
            </a:r>
            <a:r>
              <a:rPr sz="2400" spc="306" dirty="0">
                <a:latin typeface="Tahoma" panose="020B0604030504040204" pitchFamily="34" charset="0"/>
                <a:ea typeface="Tahoma" panose="020B0604030504040204" pitchFamily="34" charset="0"/>
                <a:cs typeface="Tahoma" panose="020B0604030504040204" pitchFamily="34" charset="0"/>
              </a:rPr>
              <a:t> </a:t>
            </a:r>
            <a:r>
              <a:rPr sz="2400" spc="110" dirty="0">
                <a:latin typeface="Tahoma" panose="020B0604030504040204" pitchFamily="34" charset="0"/>
                <a:ea typeface="Tahoma" panose="020B0604030504040204" pitchFamily="34" charset="0"/>
                <a:cs typeface="Tahoma" panose="020B0604030504040204" pitchFamily="34" charset="0"/>
              </a:rPr>
              <a:t>un</a:t>
            </a:r>
            <a:r>
              <a:rPr sz="2400" spc="300" dirty="0">
                <a:latin typeface="Tahoma" panose="020B0604030504040204" pitchFamily="34" charset="0"/>
                <a:ea typeface="Tahoma" panose="020B0604030504040204" pitchFamily="34" charset="0"/>
                <a:cs typeface="Tahoma" panose="020B0604030504040204" pitchFamily="34" charset="0"/>
              </a:rPr>
              <a:t> </a:t>
            </a:r>
            <a:r>
              <a:rPr sz="2400" dirty="0">
                <a:latin typeface="Tahoma" panose="020B0604030504040204" pitchFamily="34" charset="0"/>
                <a:ea typeface="Tahoma" panose="020B0604030504040204" pitchFamily="34" charset="0"/>
                <a:cs typeface="Tahoma" panose="020B0604030504040204" pitchFamily="34" charset="0"/>
              </a:rPr>
              <a:t>réseau</a:t>
            </a:r>
            <a:r>
              <a:rPr sz="2400" spc="306" dirty="0">
                <a:latin typeface="Tahoma" panose="020B0604030504040204" pitchFamily="34" charset="0"/>
                <a:ea typeface="Tahoma" panose="020B0604030504040204" pitchFamily="34" charset="0"/>
                <a:cs typeface="Tahoma" panose="020B0604030504040204" pitchFamily="34" charset="0"/>
              </a:rPr>
              <a:t> </a:t>
            </a:r>
            <a:r>
              <a:rPr sz="2400" b="1" dirty="0">
                <a:solidFill>
                  <a:srgbClr val="0F4178"/>
                </a:solidFill>
                <a:latin typeface="Tahoma" panose="020B0604030504040204" pitchFamily="34" charset="0"/>
                <a:ea typeface="Tahoma" panose="020B0604030504040204" pitchFamily="34" charset="0"/>
                <a:cs typeface="Tahoma" panose="020B0604030504040204" pitchFamily="34" charset="0"/>
              </a:rPr>
              <a:t>expérimenté</a:t>
            </a:r>
            <a:r>
              <a:rPr sz="2400" dirty="0">
                <a:latin typeface="Tahoma" panose="020B0604030504040204" pitchFamily="34" charset="0"/>
                <a:ea typeface="Tahoma" panose="020B0604030504040204" pitchFamily="34" charset="0"/>
                <a:cs typeface="Tahoma" panose="020B0604030504040204" pitchFamily="34" charset="0"/>
              </a:rPr>
              <a:t>,</a:t>
            </a:r>
            <a:r>
              <a:rPr sz="2400" spc="306" dirty="0">
                <a:latin typeface="Tahoma" panose="020B0604030504040204" pitchFamily="34" charset="0"/>
                <a:ea typeface="Tahoma" panose="020B0604030504040204" pitchFamily="34" charset="0"/>
                <a:cs typeface="Tahoma" panose="020B0604030504040204" pitchFamily="34" charset="0"/>
              </a:rPr>
              <a:t> </a:t>
            </a:r>
            <a:r>
              <a:rPr sz="2400" spc="70" dirty="0">
                <a:latin typeface="Tahoma" panose="020B0604030504040204" pitchFamily="34" charset="0"/>
                <a:ea typeface="Tahoma" panose="020B0604030504040204" pitchFamily="34" charset="0"/>
                <a:cs typeface="Tahoma" panose="020B0604030504040204" pitchFamily="34" charset="0"/>
              </a:rPr>
              <a:t>dédié</a:t>
            </a:r>
            <a:r>
              <a:rPr sz="2400" spc="300" dirty="0">
                <a:latin typeface="Tahoma" panose="020B0604030504040204" pitchFamily="34" charset="0"/>
                <a:ea typeface="Tahoma" panose="020B0604030504040204" pitchFamily="34" charset="0"/>
                <a:cs typeface="Tahoma" panose="020B0604030504040204" pitchFamily="34" charset="0"/>
              </a:rPr>
              <a:t> </a:t>
            </a:r>
            <a:r>
              <a:rPr sz="2400" spc="50" dirty="0">
                <a:latin typeface="Tahoma" panose="020B0604030504040204" pitchFamily="34" charset="0"/>
                <a:ea typeface="Tahoma" panose="020B0604030504040204" pitchFamily="34" charset="0"/>
                <a:cs typeface="Tahoma" panose="020B0604030504040204" pitchFamily="34" charset="0"/>
              </a:rPr>
              <a:t>au</a:t>
            </a:r>
            <a:r>
              <a:rPr sz="2400" spc="306" dirty="0">
                <a:latin typeface="Tahoma" panose="020B0604030504040204" pitchFamily="34" charset="0"/>
                <a:ea typeface="Tahoma" panose="020B0604030504040204" pitchFamily="34" charset="0"/>
                <a:cs typeface="Tahoma" panose="020B0604030504040204" pitchFamily="34" charset="0"/>
              </a:rPr>
              <a:t> </a:t>
            </a:r>
            <a:r>
              <a:rPr sz="2400" spc="86" dirty="0">
                <a:latin typeface="Tahoma" panose="020B0604030504040204" pitchFamily="34" charset="0"/>
                <a:ea typeface="Tahoma" panose="020B0604030504040204" pitchFamily="34" charset="0"/>
                <a:cs typeface="Tahoma" panose="020B0604030504040204" pitchFamily="34" charset="0"/>
              </a:rPr>
              <a:t>financement</a:t>
            </a:r>
            <a:r>
              <a:rPr sz="2400" spc="306" dirty="0">
                <a:latin typeface="Tahoma" panose="020B0604030504040204" pitchFamily="34" charset="0"/>
                <a:ea typeface="Tahoma" panose="020B0604030504040204" pitchFamily="34" charset="0"/>
                <a:cs typeface="Tahoma" panose="020B0604030504040204" pitchFamily="34" charset="0"/>
              </a:rPr>
              <a:t> </a:t>
            </a:r>
            <a:r>
              <a:rPr sz="2400" spc="86" dirty="0">
                <a:latin typeface="Tahoma" panose="020B0604030504040204" pitchFamily="34" charset="0"/>
                <a:ea typeface="Tahoma" panose="020B0604030504040204" pitchFamily="34" charset="0"/>
                <a:cs typeface="Tahoma" panose="020B0604030504040204" pitchFamily="34" charset="0"/>
              </a:rPr>
              <a:t>de</a:t>
            </a:r>
            <a:r>
              <a:rPr sz="2400" spc="300" dirty="0">
                <a:latin typeface="Tahoma" panose="020B0604030504040204" pitchFamily="34" charset="0"/>
                <a:ea typeface="Tahoma" panose="020B0604030504040204" pitchFamily="34" charset="0"/>
                <a:cs typeface="Tahoma" panose="020B0604030504040204" pitchFamily="34" charset="0"/>
              </a:rPr>
              <a:t> </a:t>
            </a:r>
            <a:r>
              <a:rPr sz="2400" spc="-10" dirty="0">
                <a:latin typeface="Tahoma" panose="020B0604030504040204" pitchFamily="34" charset="0"/>
                <a:ea typeface="Tahoma" panose="020B0604030504040204" pitchFamily="34" charset="0"/>
                <a:cs typeface="Tahoma" panose="020B0604030504040204" pitchFamily="34" charset="0"/>
              </a:rPr>
              <a:t>startups </a:t>
            </a:r>
            <a:r>
              <a:rPr sz="2400" dirty="0">
                <a:latin typeface="Tahoma" panose="020B0604030504040204" pitchFamily="34" charset="0"/>
                <a:ea typeface="Tahoma" panose="020B0604030504040204" pitchFamily="34" charset="0"/>
                <a:cs typeface="Tahoma" panose="020B0604030504040204" pitchFamily="34" charset="0"/>
              </a:rPr>
              <a:t>innovantes</a:t>
            </a:r>
            <a:r>
              <a:rPr sz="2400" spc="10" dirty="0">
                <a:latin typeface="Tahoma" panose="020B0604030504040204" pitchFamily="34" charset="0"/>
                <a:ea typeface="Tahoma" panose="020B0604030504040204" pitchFamily="34" charset="0"/>
                <a:cs typeface="Tahoma" panose="020B0604030504040204" pitchFamily="34" charset="0"/>
              </a:rPr>
              <a:t> </a:t>
            </a:r>
            <a:r>
              <a:rPr sz="2400" dirty="0">
                <a:latin typeface="Tahoma" panose="020B0604030504040204" pitchFamily="34" charset="0"/>
                <a:ea typeface="Tahoma" panose="020B0604030504040204" pitchFamily="34" charset="0"/>
                <a:cs typeface="Tahoma" panose="020B0604030504040204" pitchFamily="34" charset="0"/>
              </a:rPr>
              <a:t>dès</a:t>
            </a:r>
            <a:r>
              <a:rPr sz="2400" spc="10" dirty="0">
                <a:latin typeface="Tahoma" panose="020B0604030504040204" pitchFamily="34" charset="0"/>
                <a:ea typeface="Tahoma" panose="020B0604030504040204" pitchFamily="34" charset="0"/>
                <a:cs typeface="Tahoma" panose="020B0604030504040204" pitchFamily="34" charset="0"/>
              </a:rPr>
              <a:t> </a:t>
            </a:r>
            <a:r>
              <a:rPr sz="2400" dirty="0">
                <a:latin typeface="Tahoma" panose="020B0604030504040204" pitchFamily="34" charset="0"/>
                <a:ea typeface="Tahoma" panose="020B0604030504040204" pitchFamily="34" charset="0"/>
                <a:cs typeface="Tahoma" panose="020B0604030504040204" pitchFamily="34" charset="0"/>
              </a:rPr>
              <a:t>les</a:t>
            </a:r>
            <a:r>
              <a:rPr sz="2400" spc="10" dirty="0">
                <a:latin typeface="Tahoma" panose="020B0604030504040204" pitchFamily="34" charset="0"/>
                <a:ea typeface="Tahoma" panose="020B0604030504040204" pitchFamily="34" charset="0"/>
                <a:cs typeface="Tahoma" panose="020B0604030504040204" pitchFamily="34" charset="0"/>
              </a:rPr>
              <a:t> </a:t>
            </a:r>
            <a:r>
              <a:rPr sz="2400" dirty="0">
                <a:latin typeface="Tahoma" panose="020B0604030504040204" pitchFamily="34" charset="0"/>
                <a:ea typeface="Tahoma" panose="020B0604030504040204" pitchFamily="34" charset="0"/>
                <a:cs typeface="Tahoma" panose="020B0604030504040204" pitchFamily="34" charset="0"/>
              </a:rPr>
              <a:t>premiers</a:t>
            </a:r>
            <a:r>
              <a:rPr sz="2400" spc="10" dirty="0">
                <a:latin typeface="Tahoma" panose="020B0604030504040204" pitchFamily="34" charset="0"/>
                <a:ea typeface="Tahoma" panose="020B0604030504040204" pitchFamily="34" charset="0"/>
                <a:cs typeface="Tahoma" panose="020B0604030504040204" pitchFamily="34" charset="0"/>
              </a:rPr>
              <a:t> </a:t>
            </a:r>
            <a:r>
              <a:rPr sz="2400" spc="-10" dirty="0">
                <a:latin typeface="Tahoma" panose="020B0604030504040204" pitchFamily="34" charset="0"/>
                <a:ea typeface="Tahoma" panose="020B0604030504040204" pitchFamily="34" charset="0"/>
                <a:cs typeface="Tahoma" panose="020B0604030504040204" pitchFamily="34" charset="0"/>
              </a:rPr>
              <a:t>tours.</a:t>
            </a:r>
          </a:p>
          <a:p>
            <a:pPr marL="12700" marR="5080" algn="just">
              <a:lnSpc>
                <a:spcPct val="116100"/>
              </a:lnSpc>
            </a:pPr>
            <a:r>
              <a:rPr sz="2400" dirty="0">
                <a:latin typeface="Tahoma" panose="020B0604030504040204" pitchFamily="34" charset="0"/>
                <a:ea typeface="Tahoma" panose="020B0604030504040204" pitchFamily="34" charset="0"/>
                <a:cs typeface="Tahoma" panose="020B0604030504040204" pitchFamily="34" charset="0"/>
              </a:rPr>
              <a:t>Notre</a:t>
            </a:r>
            <a:r>
              <a:rPr sz="2400" spc="200" dirty="0">
                <a:latin typeface="Tahoma" panose="020B0604030504040204" pitchFamily="34" charset="0"/>
                <a:ea typeface="Tahoma" panose="020B0604030504040204" pitchFamily="34" charset="0"/>
                <a:cs typeface="Tahoma" panose="020B0604030504040204" pitchFamily="34" charset="0"/>
              </a:rPr>
              <a:t>  </a:t>
            </a:r>
            <a:r>
              <a:rPr sz="2400" dirty="0">
                <a:latin typeface="Tahoma" panose="020B0604030504040204" pitchFamily="34" charset="0"/>
                <a:ea typeface="Tahoma" panose="020B0604030504040204" pitchFamily="34" charset="0"/>
                <a:cs typeface="Tahoma" panose="020B0604030504040204" pitchFamily="34" charset="0"/>
              </a:rPr>
              <a:t>stratégie</a:t>
            </a:r>
            <a:r>
              <a:rPr sz="2400" spc="200" dirty="0">
                <a:latin typeface="Tahoma" panose="020B0604030504040204" pitchFamily="34" charset="0"/>
                <a:ea typeface="Tahoma" panose="020B0604030504040204" pitchFamily="34" charset="0"/>
                <a:cs typeface="Tahoma" panose="020B0604030504040204" pitchFamily="34" charset="0"/>
              </a:rPr>
              <a:t>  </a:t>
            </a:r>
            <a:r>
              <a:rPr sz="2400" dirty="0">
                <a:latin typeface="Tahoma" panose="020B0604030504040204" pitchFamily="34" charset="0"/>
                <a:ea typeface="Tahoma" panose="020B0604030504040204" pitchFamily="34" charset="0"/>
                <a:cs typeface="Tahoma" panose="020B0604030504040204" pitchFamily="34" charset="0"/>
              </a:rPr>
              <a:t>repose</a:t>
            </a:r>
            <a:r>
              <a:rPr sz="2400" spc="200" dirty="0">
                <a:latin typeface="Tahoma" panose="020B0604030504040204" pitchFamily="34" charset="0"/>
                <a:ea typeface="Tahoma" panose="020B0604030504040204" pitchFamily="34" charset="0"/>
                <a:cs typeface="Tahoma" panose="020B0604030504040204" pitchFamily="34" charset="0"/>
              </a:rPr>
              <a:t>  </a:t>
            </a:r>
            <a:r>
              <a:rPr sz="2400" dirty="0">
                <a:latin typeface="Tahoma" panose="020B0604030504040204" pitchFamily="34" charset="0"/>
                <a:ea typeface="Tahoma" panose="020B0604030504040204" pitchFamily="34" charset="0"/>
                <a:cs typeface="Tahoma" panose="020B0604030504040204" pitchFamily="34" charset="0"/>
              </a:rPr>
              <a:t>sur</a:t>
            </a:r>
            <a:r>
              <a:rPr sz="2400" spc="200" dirty="0">
                <a:latin typeface="Tahoma" panose="020B0604030504040204" pitchFamily="34" charset="0"/>
                <a:ea typeface="Tahoma" panose="020B0604030504040204" pitchFamily="34" charset="0"/>
                <a:cs typeface="Tahoma" panose="020B0604030504040204" pitchFamily="34" charset="0"/>
              </a:rPr>
              <a:t>  </a:t>
            </a:r>
            <a:r>
              <a:rPr sz="2400" spc="90" dirty="0">
                <a:latin typeface="Tahoma" panose="020B0604030504040204" pitchFamily="34" charset="0"/>
                <a:ea typeface="Tahoma" panose="020B0604030504040204" pitchFamily="34" charset="0"/>
                <a:cs typeface="Tahoma" panose="020B0604030504040204" pitchFamily="34" charset="0"/>
              </a:rPr>
              <a:t>une</a:t>
            </a:r>
            <a:r>
              <a:rPr sz="2400" spc="200" dirty="0">
                <a:latin typeface="Tahoma" panose="020B0604030504040204" pitchFamily="34" charset="0"/>
                <a:ea typeface="Tahoma" panose="020B0604030504040204" pitchFamily="34" charset="0"/>
                <a:cs typeface="Tahoma" panose="020B0604030504040204" pitchFamily="34" charset="0"/>
              </a:rPr>
              <a:t>  </a:t>
            </a:r>
            <a:r>
              <a:rPr sz="2400" b="1" spc="60" dirty="0">
                <a:solidFill>
                  <a:srgbClr val="0F4178"/>
                </a:solidFill>
                <a:latin typeface="Tahoma" panose="020B0604030504040204" pitchFamily="34" charset="0"/>
                <a:ea typeface="Tahoma" panose="020B0604030504040204" pitchFamily="34" charset="0"/>
                <a:cs typeface="Tahoma" panose="020B0604030504040204" pitchFamily="34" charset="0"/>
              </a:rPr>
              <a:t>sélection</a:t>
            </a:r>
            <a:r>
              <a:rPr sz="2400" b="1" spc="340" dirty="0">
                <a:solidFill>
                  <a:srgbClr val="0F4178"/>
                </a:solidFill>
                <a:latin typeface="Tahoma" panose="020B0604030504040204" pitchFamily="34" charset="0"/>
                <a:ea typeface="Tahoma" panose="020B0604030504040204" pitchFamily="34" charset="0"/>
                <a:cs typeface="Tahoma" panose="020B0604030504040204" pitchFamily="34" charset="0"/>
              </a:rPr>
              <a:t>  </a:t>
            </a:r>
            <a:r>
              <a:rPr sz="2400" b="1" dirty="0">
                <a:solidFill>
                  <a:srgbClr val="0F4178"/>
                </a:solidFill>
                <a:latin typeface="Tahoma" panose="020B0604030504040204" pitchFamily="34" charset="0"/>
                <a:ea typeface="Tahoma" panose="020B0604030504040204" pitchFamily="34" charset="0"/>
                <a:cs typeface="Tahoma" panose="020B0604030504040204" pitchFamily="34" charset="0"/>
              </a:rPr>
              <a:t>rigoureuse</a:t>
            </a:r>
            <a:r>
              <a:rPr sz="2400" dirty="0">
                <a:latin typeface="Tahoma" panose="020B0604030504040204" pitchFamily="34" charset="0"/>
                <a:ea typeface="Tahoma" panose="020B0604030504040204" pitchFamily="34" charset="0"/>
                <a:cs typeface="Tahoma" panose="020B0604030504040204" pitchFamily="34" charset="0"/>
              </a:rPr>
              <a:t>,</a:t>
            </a:r>
            <a:r>
              <a:rPr sz="2400" spc="204" dirty="0">
                <a:latin typeface="Tahoma" panose="020B0604030504040204" pitchFamily="34" charset="0"/>
                <a:ea typeface="Tahoma" panose="020B0604030504040204" pitchFamily="34" charset="0"/>
                <a:cs typeface="Tahoma" panose="020B0604030504040204" pitchFamily="34" charset="0"/>
              </a:rPr>
              <a:t>  </a:t>
            </a:r>
            <a:r>
              <a:rPr sz="2400" spc="90" dirty="0">
                <a:latin typeface="Tahoma" panose="020B0604030504040204" pitchFamily="34" charset="0"/>
                <a:ea typeface="Tahoma" panose="020B0604030504040204" pitchFamily="34" charset="0"/>
                <a:cs typeface="Tahoma" panose="020B0604030504040204" pitchFamily="34" charset="0"/>
              </a:rPr>
              <a:t>une</a:t>
            </a:r>
            <a:r>
              <a:rPr sz="2400" spc="200" dirty="0">
                <a:latin typeface="Tahoma" panose="020B0604030504040204" pitchFamily="34" charset="0"/>
                <a:ea typeface="Tahoma" panose="020B0604030504040204" pitchFamily="34" charset="0"/>
                <a:cs typeface="Tahoma" panose="020B0604030504040204" pitchFamily="34" charset="0"/>
              </a:rPr>
              <a:t>  </a:t>
            </a:r>
            <a:r>
              <a:rPr sz="2400" spc="50" dirty="0">
                <a:latin typeface="Tahoma" panose="020B0604030504040204" pitchFamily="34" charset="0"/>
                <a:ea typeface="Tahoma" panose="020B0604030504040204" pitchFamily="34" charset="0"/>
                <a:cs typeface="Tahoma" panose="020B0604030504040204" pitchFamily="34" charset="0"/>
              </a:rPr>
              <a:t>grande </a:t>
            </a:r>
            <a:r>
              <a:rPr sz="2400" b="1" dirty="0">
                <a:solidFill>
                  <a:srgbClr val="0F4178"/>
                </a:solidFill>
                <a:latin typeface="Tahoma" panose="020B0604030504040204" pitchFamily="34" charset="0"/>
                <a:ea typeface="Tahoma" panose="020B0604030504040204" pitchFamily="34" charset="0"/>
                <a:cs typeface="Tahoma" panose="020B0604030504040204" pitchFamily="34" charset="0"/>
              </a:rPr>
              <a:t>diversité</a:t>
            </a:r>
            <a:r>
              <a:rPr sz="2400" b="1" spc="326" dirty="0">
                <a:solidFill>
                  <a:srgbClr val="0F4178"/>
                </a:solidFill>
                <a:latin typeface="Tahoma" panose="020B0604030504040204" pitchFamily="34" charset="0"/>
                <a:ea typeface="Tahoma" panose="020B0604030504040204" pitchFamily="34" charset="0"/>
                <a:cs typeface="Tahoma" panose="020B0604030504040204" pitchFamily="34" charset="0"/>
              </a:rPr>
              <a:t> </a:t>
            </a:r>
            <a:r>
              <a:rPr sz="2400" b="1" spc="46" dirty="0">
                <a:solidFill>
                  <a:srgbClr val="0F4178"/>
                </a:solidFill>
                <a:latin typeface="Tahoma" panose="020B0604030504040204" pitchFamily="34" charset="0"/>
                <a:ea typeface="Tahoma" panose="020B0604030504040204" pitchFamily="34" charset="0"/>
                <a:cs typeface="Tahoma" panose="020B0604030504040204" pitchFamily="34" charset="0"/>
              </a:rPr>
              <a:t>sectorielle</a:t>
            </a:r>
            <a:r>
              <a:rPr sz="2400" b="1" spc="296" dirty="0">
                <a:solidFill>
                  <a:srgbClr val="0F4178"/>
                </a:solidFill>
                <a:latin typeface="Tahoma" panose="020B0604030504040204" pitchFamily="34" charset="0"/>
                <a:ea typeface="Tahoma" panose="020B0604030504040204" pitchFamily="34" charset="0"/>
                <a:cs typeface="Tahoma" panose="020B0604030504040204" pitchFamily="34" charset="0"/>
              </a:rPr>
              <a:t> </a:t>
            </a:r>
            <a:r>
              <a:rPr sz="2400" dirty="0">
                <a:latin typeface="Tahoma" panose="020B0604030504040204" pitchFamily="34" charset="0"/>
                <a:ea typeface="Tahoma" panose="020B0604030504040204" pitchFamily="34" charset="0"/>
                <a:cs typeface="Tahoma" panose="020B0604030504040204" pitchFamily="34" charset="0"/>
              </a:rPr>
              <a:t>(impact,</a:t>
            </a:r>
            <a:r>
              <a:rPr sz="2400" spc="170" dirty="0">
                <a:latin typeface="Tahoma" panose="020B0604030504040204" pitchFamily="34" charset="0"/>
                <a:ea typeface="Tahoma" panose="020B0604030504040204" pitchFamily="34" charset="0"/>
                <a:cs typeface="Tahoma" panose="020B0604030504040204" pitchFamily="34" charset="0"/>
              </a:rPr>
              <a:t> </a:t>
            </a:r>
            <a:r>
              <a:rPr sz="2400" dirty="0">
                <a:latin typeface="Tahoma" panose="020B0604030504040204" pitchFamily="34" charset="0"/>
                <a:ea typeface="Tahoma" panose="020B0604030504040204" pitchFamily="34" charset="0"/>
                <a:cs typeface="Tahoma" panose="020B0604030504040204" pitchFamily="34" charset="0"/>
              </a:rPr>
              <a:t>santé,</a:t>
            </a:r>
            <a:r>
              <a:rPr sz="2400" spc="170" dirty="0">
                <a:latin typeface="Tahoma" panose="020B0604030504040204" pitchFamily="34" charset="0"/>
                <a:ea typeface="Tahoma" panose="020B0604030504040204" pitchFamily="34" charset="0"/>
                <a:cs typeface="Tahoma" panose="020B0604030504040204" pitchFamily="34" charset="0"/>
              </a:rPr>
              <a:t> </a:t>
            </a:r>
            <a:r>
              <a:rPr sz="2400" dirty="0">
                <a:latin typeface="Tahoma" panose="020B0604030504040204" pitchFamily="34" charset="0"/>
                <a:ea typeface="Tahoma" panose="020B0604030504040204" pitchFamily="34" charset="0"/>
                <a:cs typeface="Tahoma" panose="020B0604030504040204" pitchFamily="34" charset="0"/>
              </a:rPr>
              <a:t>deeptech,</a:t>
            </a:r>
            <a:r>
              <a:rPr sz="2400" spc="166" dirty="0">
                <a:latin typeface="Tahoma" panose="020B0604030504040204" pitchFamily="34" charset="0"/>
                <a:ea typeface="Tahoma" panose="020B0604030504040204" pitchFamily="34" charset="0"/>
                <a:cs typeface="Tahoma" panose="020B0604030504040204" pitchFamily="34" charset="0"/>
              </a:rPr>
              <a:t> </a:t>
            </a:r>
            <a:r>
              <a:rPr sz="2400" dirty="0">
                <a:latin typeface="Tahoma" panose="020B0604030504040204" pitchFamily="34" charset="0"/>
                <a:ea typeface="Tahoma" panose="020B0604030504040204" pitchFamily="34" charset="0"/>
                <a:cs typeface="Tahoma" panose="020B0604030504040204" pitchFamily="34" charset="0"/>
              </a:rPr>
              <a:t>numérique,</a:t>
            </a:r>
            <a:r>
              <a:rPr sz="2400" spc="170" dirty="0">
                <a:latin typeface="Tahoma" panose="020B0604030504040204" pitchFamily="34" charset="0"/>
                <a:ea typeface="Tahoma" panose="020B0604030504040204" pitchFamily="34" charset="0"/>
                <a:cs typeface="Tahoma" panose="020B0604030504040204" pitchFamily="34" charset="0"/>
              </a:rPr>
              <a:t> </a:t>
            </a:r>
            <a:r>
              <a:rPr sz="2400" dirty="0">
                <a:latin typeface="Tahoma" panose="020B0604030504040204" pitchFamily="34" charset="0"/>
                <a:ea typeface="Tahoma" panose="020B0604030504040204" pitchFamily="34" charset="0"/>
                <a:cs typeface="Tahoma" panose="020B0604030504040204" pitchFamily="34" charset="0"/>
              </a:rPr>
              <a:t>industrie…)</a:t>
            </a:r>
            <a:r>
              <a:rPr sz="2400" spc="170" dirty="0">
                <a:latin typeface="Tahoma" panose="020B0604030504040204" pitchFamily="34" charset="0"/>
                <a:ea typeface="Tahoma" panose="020B0604030504040204" pitchFamily="34" charset="0"/>
                <a:cs typeface="Tahoma" panose="020B0604030504040204" pitchFamily="34" charset="0"/>
              </a:rPr>
              <a:t> </a:t>
            </a:r>
            <a:r>
              <a:rPr sz="2400" spc="-26" dirty="0">
                <a:latin typeface="Tahoma" panose="020B0604030504040204" pitchFamily="34" charset="0"/>
                <a:ea typeface="Tahoma" panose="020B0604030504040204" pitchFamily="34" charset="0"/>
                <a:cs typeface="Tahoma" panose="020B0604030504040204" pitchFamily="34" charset="0"/>
              </a:rPr>
              <a:t>et </a:t>
            </a:r>
            <a:r>
              <a:rPr sz="2400" spc="110" dirty="0">
                <a:latin typeface="Tahoma" panose="020B0604030504040204" pitchFamily="34" charset="0"/>
                <a:ea typeface="Tahoma" panose="020B0604030504040204" pitchFamily="34" charset="0"/>
                <a:cs typeface="Tahoma" panose="020B0604030504040204" pitchFamily="34" charset="0"/>
              </a:rPr>
              <a:t>un</a:t>
            </a:r>
            <a:r>
              <a:rPr sz="2400" spc="-160" dirty="0">
                <a:latin typeface="Tahoma" panose="020B0604030504040204" pitchFamily="34" charset="0"/>
                <a:ea typeface="Tahoma" panose="020B0604030504040204" pitchFamily="34" charset="0"/>
                <a:cs typeface="Tahoma" panose="020B0604030504040204" pitchFamily="34" charset="0"/>
              </a:rPr>
              <a:t> </a:t>
            </a:r>
            <a:r>
              <a:rPr sz="2400" spc="90" dirty="0">
                <a:latin typeface="Tahoma" panose="020B0604030504040204" pitchFamily="34" charset="0"/>
                <a:ea typeface="Tahoma" panose="020B0604030504040204" pitchFamily="34" charset="0"/>
                <a:cs typeface="Tahoma" panose="020B0604030504040204" pitchFamily="34" charset="0"/>
              </a:rPr>
              <a:t>accompagnement</a:t>
            </a:r>
            <a:r>
              <a:rPr sz="2400" spc="-160" dirty="0">
                <a:latin typeface="Tahoma" panose="020B0604030504040204" pitchFamily="34" charset="0"/>
                <a:ea typeface="Tahoma" panose="020B0604030504040204" pitchFamily="34" charset="0"/>
                <a:cs typeface="Tahoma" panose="020B0604030504040204" pitchFamily="34" charset="0"/>
              </a:rPr>
              <a:t> </a:t>
            </a:r>
            <a:r>
              <a:rPr sz="2400" spc="86" dirty="0">
                <a:latin typeface="Tahoma" panose="020B0604030504040204" pitchFamily="34" charset="0"/>
                <a:ea typeface="Tahoma" panose="020B0604030504040204" pitchFamily="34" charset="0"/>
                <a:cs typeface="Tahoma" panose="020B0604030504040204" pitchFamily="34" charset="0"/>
              </a:rPr>
              <a:t>de</a:t>
            </a:r>
            <a:r>
              <a:rPr sz="2400" spc="-160" dirty="0">
                <a:latin typeface="Tahoma" panose="020B0604030504040204" pitchFamily="34" charset="0"/>
                <a:ea typeface="Tahoma" panose="020B0604030504040204" pitchFamily="34" charset="0"/>
                <a:cs typeface="Tahoma" panose="020B0604030504040204" pitchFamily="34" charset="0"/>
              </a:rPr>
              <a:t> </a:t>
            </a:r>
            <a:r>
              <a:rPr sz="2400" spc="86" dirty="0">
                <a:latin typeface="Tahoma" panose="020B0604030504040204" pitchFamily="34" charset="0"/>
                <a:ea typeface="Tahoma" panose="020B0604030504040204" pitchFamily="34" charset="0"/>
                <a:cs typeface="Tahoma" panose="020B0604030504040204" pitchFamily="34" charset="0"/>
              </a:rPr>
              <a:t>long</a:t>
            </a:r>
            <a:r>
              <a:rPr sz="2400" spc="-160" dirty="0">
                <a:latin typeface="Tahoma" panose="020B0604030504040204" pitchFamily="34" charset="0"/>
                <a:ea typeface="Tahoma" panose="020B0604030504040204" pitchFamily="34" charset="0"/>
                <a:cs typeface="Tahoma" panose="020B0604030504040204" pitchFamily="34" charset="0"/>
              </a:rPr>
              <a:t> </a:t>
            </a:r>
            <a:r>
              <a:rPr sz="2400" spc="-10" dirty="0">
                <a:latin typeface="Tahoma" panose="020B0604030504040204" pitchFamily="34" charset="0"/>
                <a:ea typeface="Tahoma" panose="020B0604030504040204" pitchFamily="34" charset="0"/>
                <a:cs typeface="Tahoma" panose="020B0604030504040204" pitchFamily="34" charset="0"/>
              </a:rPr>
              <a:t>terme.</a:t>
            </a:r>
          </a:p>
          <a:p>
            <a:pPr marL="12700" marR="5080" algn="just">
              <a:lnSpc>
                <a:spcPct val="116100"/>
              </a:lnSpc>
            </a:pPr>
            <a:r>
              <a:rPr sz="2400" dirty="0">
                <a:latin typeface="Tahoma" panose="020B0604030504040204" pitchFamily="34" charset="0"/>
                <a:ea typeface="Tahoma" panose="020B0604030504040204" pitchFamily="34" charset="0"/>
                <a:cs typeface="Tahoma" panose="020B0604030504040204" pitchFamily="34" charset="0"/>
              </a:rPr>
              <a:t>Cette</a:t>
            </a:r>
            <a:r>
              <a:rPr sz="2400" spc="220" dirty="0">
                <a:latin typeface="Tahoma" panose="020B0604030504040204" pitchFamily="34" charset="0"/>
                <a:ea typeface="Tahoma" panose="020B0604030504040204" pitchFamily="34" charset="0"/>
                <a:cs typeface="Tahoma" panose="020B0604030504040204" pitchFamily="34" charset="0"/>
              </a:rPr>
              <a:t>  </a:t>
            </a:r>
            <a:r>
              <a:rPr sz="2400" spc="50" dirty="0">
                <a:latin typeface="Tahoma" panose="020B0604030504040204" pitchFamily="34" charset="0"/>
                <a:ea typeface="Tahoma" panose="020B0604030504040204" pitchFamily="34" charset="0"/>
                <a:cs typeface="Tahoma" panose="020B0604030504040204" pitchFamily="34" charset="0"/>
              </a:rPr>
              <a:t>mobilisation</a:t>
            </a:r>
            <a:r>
              <a:rPr sz="2400" spc="370" dirty="0">
                <a:latin typeface="Tahoma" panose="020B0604030504040204" pitchFamily="34" charset="0"/>
                <a:ea typeface="Tahoma" panose="020B0604030504040204" pitchFamily="34" charset="0"/>
                <a:cs typeface="Tahoma" panose="020B0604030504040204" pitchFamily="34" charset="0"/>
              </a:rPr>
              <a:t>  </a:t>
            </a:r>
            <a:r>
              <a:rPr sz="2400" dirty="0">
                <a:latin typeface="Tahoma" panose="020B0604030504040204" pitchFamily="34" charset="0"/>
                <a:ea typeface="Tahoma" panose="020B0604030504040204" pitchFamily="34" charset="0"/>
                <a:cs typeface="Tahoma" panose="020B0604030504040204" pitchFamily="34" charset="0"/>
              </a:rPr>
              <a:t>s’inscrit</a:t>
            </a:r>
            <a:r>
              <a:rPr sz="2400" spc="370" dirty="0">
                <a:latin typeface="Tahoma" panose="020B0604030504040204" pitchFamily="34" charset="0"/>
                <a:ea typeface="Tahoma" panose="020B0604030504040204" pitchFamily="34" charset="0"/>
                <a:cs typeface="Tahoma" panose="020B0604030504040204" pitchFamily="34" charset="0"/>
              </a:rPr>
              <a:t>  </a:t>
            </a:r>
            <a:r>
              <a:rPr sz="2400" dirty="0">
                <a:latin typeface="Tahoma" panose="020B0604030504040204" pitchFamily="34" charset="0"/>
                <a:ea typeface="Tahoma" panose="020B0604030504040204" pitchFamily="34" charset="0"/>
                <a:cs typeface="Tahoma" panose="020B0604030504040204" pitchFamily="34" charset="0"/>
              </a:rPr>
              <a:t>dans</a:t>
            </a:r>
            <a:r>
              <a:rPr sz="2400" spc="370" dirty="0">
                <a:latin typeface="Tahoma" panose="020B0604030504040204" pitchFamily="34" charset="0"/>
                <a:ea typeface="Tahoma" panose="020B0604030504040204" pitchFamily="34" charset="0"/>
                <a:cs typeface="Tahoma" panose="020B0604030504040204" pitchFamily="34" charset="0"/>
              </a:rPr>
              <a:t>  </a:t>
            </a:r>
            <a:r>
              <a:rPr sz="2400" dirty="0">
                <a:latin typeface="Tahoma" panose="020B0604030504040204" pitchFamily="34" charset="0"/>
                <a:ea typeface="Tahoma" panose="020B0604030504040204" pitchFamily="34" charset="0"/>
                <a:cs typeface="Tahoma" panose="020B0604030504040204" pitchFamily="34" charset="0"/>
              </a:rPr>
              <a:t>la</a:t>
            </a:r>
            <a:r>
              <a:rPr sz="2400" spc="370" dirty="0">
                <a:latin typeface="Tahoma" panose="020B0604030504040204" pitchFamily="34" charset="0"/>
                <a:ea typeface="Tahoma" panose="020B0604030504040204" pitchFamily="34" charset="0"/>
                <a:cs typeface="Tahoma" panose="020B0604030504040204" pitchFamily="34" charset="0"/>
              </a:rPr>
              <a:t>  </a:t>
            </a:r>
            <a:r>
              <a:rPr sz="2400" b="1" spc="76" dirty="0">
                <a:solidFill>
                  <a:srgbClr val="0F4178"/>
                </a:solidFill>
                <a:latin typeface="Tahoma" panose="020B0604030504040204" pitchFamily="34" charset="0"/>
                <a:ea typeface="Tahoma" panose="020B0604030504040204" pitchFamily="34" charset="0"/>
                <a:cs typeface="Tahoma" panose="020B0604030504040204" pitchFamily="34" charset="0"/>
              </a:rPr>
              <a:t>durée</a:t>
            </a:r>
            <a:r>
              <a:rPr sz="2400" b="1" spc="496" dirty="0">
                <a:solidFill>
                  <a:srgbClr val="0F4178"/>
                </a:solidFill>
                <a:latin typeface="Tahoma" panose="020B0604030504040204" pitchFamily="34" charset="0"/>
                <a:ea typeface="Tahoma" panose="020B0604030504040204" pitchFamily="34" charset="0"/>
                <a:cs typeface="Tahoma" panose="020B0604030504040204" pitchFamily="34" charset="0"/>
              </a:rPr>
              <a:t>  </a:t>
            </a:r>
            <a:r>
              <a:rPr sz="2400" spc="-476" dirty="0">
                <a:latin typeface="Tahoma" panose="020B0604030504040204" pitchFamily="34" charset="0"/>
                <a:ea typeface="Tahoma" panose="020B0604030504040204" pitchFamily="34" charset="0"/>
                <a:cs typeface="Tahoma" panose="020B0604030504040204" pitchFamily="34" charset="0"/>
              </a:rPr>
              <a:t>:</a:t>
            </a:r>
            <a:r>
              <a:rPr sz="2400" spc="370" dirty="0">
                <a:latin typeface="Tahoma" panose="020B0604030504040204" pitchFamily="34" charset="0"/>
                <a:ea typeface="Tahoma" panose="020B0604030504040204" pitchFamily="34" charset="0"/>
                <a:cs typeface="Tahoma" panose="020B0604030504040204" pitchFamily="34" charset="0"/>
              </a:rPr>
              <a:t>  </a:t>
            </a:r>
            <a:r>
              <a:rPr sz="2400" b="1" spc="66" dirty="0">
                <a:solidFill>
                  <a:srgbClr val="0F4178"/>
                </a:solidFill>
                <a:latin typeface="Tahoma" panose="020B0604030504040204" pitchFamily="34" charset="0"/>
                <a:ea typeface="Tahoma" panose="020B0604030504040204" pitchFamily="34" charset="0"/>
                <a:cs typeface="Tahoma" panose="020B0604030504040204" pitchFamily="34" charset="0"/>
              </a:rPr>
              <a:t>plus</a:t>
            </a:r>
            <a:r>
              <a:rPr sz="2400" b="1" spc="500" dirty="0">
                <a:solidFill>
                  <a:srgbClr val="0F4178"/>
                </a:solidFill>
                <a:latin typeface="Tahoma" panose="020B0604030504040204" pitchFamily="34" charset="0"/>
                <a:ea typeface="Tahoma" panose="020B0604030504040204" pitchFamily="34" charset="0"/>
                <a:cs typeface="Tahoma" panose="020B0604030504040204" pitchFamily="34" charset="0"/>
              </a:rPr>
              <a:t>  </a:t>
            </a:r>
            <a:r>
              <a:rPr sz="2400" b="1" spc="106" dirty="0">
                <a:solidFill>
                  <a:srgbClr val="0F4178"/>
                </a:solidFill>
                <a:latin typeface="Tahoma" panose="020B0604030504040204" pitchFamily="34" charset="0"/>
                <a:ea typeface="Tahoma" panose="020B0604030504040204" pitchFamily="34" charset="0"/>
                <a:cs typeface="Tahoma" panose="020B0604030504040204" pitchFamily="34" charset="0"/>
              </a:rPr>
              <a:t>de</a:t>
            </a:r>
            <a:r>
              <a:rPr sz="2400" b="1" spc="506" dirty="0">
                <a:solidFill>
                  <a:srgbClr val="0F4178"/>
                </a:solidFill>
                <a:latin typeface="Tahoma" panose="020B0604030504040204" pitchFamily="34" charset="0"/>
                <a:ea typeface="Tahoma" panose="020B0604030504040204" pitchFamily="34" charset="0"/>
                <a:cs typeface="Tahoma" panose="020B0604030504040204" pitchFamily="34" charset="0"/>
              </a:rPr>
              <a:t>  </a:t>
            </a:r>
            <a:r>
              <a:rPr sz="2400" b="1" spc="-140" dirty="0">
                <a:solidFill>
                  <a:srgbClr val="0F4178"/>
                </a:solidFill>
                <a:latin typeface="Tahoma" panose="020B0604030504040204" pitchFamily="34" charset="0"/>
                <a:ea typeface="Tahoma" panose="020B0604030504040204" pitchFamily="34" charset="0"/>
                <a:cs typeface="Tahoma" panose="020B0604030504040204" pitchFamily="34" charset="0"/>
              </a:rPr>
              <a:t>70</a:t>
            </a:r>
            <a:r>
              <a:rPr sz="2400" b="1" spc="-16" dirty="0">
                <a:solidFill>
                  <a:srgbClr val="0F4178"/>
                </a:solidFill>
                <a:latin typeface="Tahoma" panose="020B0604030504040204" pitchFamily="34" charset="0"/>
                <a:ea typeface="Tahoma" panose="020B0604030504040204" pitchFamily="34" charset="0"/>
                <a:cs typeface="Tahoma" panose="020B0604030504040204" pitchFamily="34" charset="0"/>
              </a:rPr>
              <a:t> </a:t>
            </a:r>
            <a:r>
              <a:rPr sz="2400" b="1" spc="-656" dirty="0">
                <a:solidFill>
                  <a:srgbClr val="0F4178"/>
                </a:solidFill>
                <a:latin typeface="Tahoma" panose="020B0604030504040204" pitchFamily="34" charset="0"/>
                <a:ea typeface="Tahoma" panose="020B0604030504040204" pitchFamily="34" charset="0"/>
                <a:cs typeface="Tahoma" panose="020B0604030504040204" pitchFamily="34" charset="0"/>
              </a:rPr>
              <a:t>%</a:t>
            </a:r>
            <a:r>
              <a:rPr sz="2400" b="1" spc="500" dirty="0">
                <a:solidFill>
                  <a:srgbClr val="0F4178"/>
                </a:solidFill>
                <a:latin typeface="Tahoma" panose="020B0604030504040204" pitchFamily="34" charset="0"/>
                <a:ea typeface="Tahoma" panose="020B0604030504040204" pitchFamily="34" charset="0"/>
                <a:cs typeface="Tahoma" panose="020B0604030504040204" pitchFamily="34" charset="0"/>
              </a:rPr>
              <a:t>  </a:t>
            </a:r>
            <a:r>
              <a:rPr sz="2400" b="1" spc="56" dirty="0">
                <a:solidFill>
                  <a:srgbClr val="0F4178"/>
                </a:solidFill>
                <a:latin typeface="Tahoma" panose="020B0604030504040204" pitchFamily="34" charset="0"/>
                <a:ea typeface="Tahoma" panose="020B0604030504040204" pitchFamily="34" charset="0"/>
                <a:cs typeface="Tahoma" panose="020B0604030504040204" pitchFamily="34" charset="0"/>
              </a:rPr>
              <a:t>des </a:t>
            </a:r>
            <a:r>
              <a:rPr sz="2400" b="1" spc="60" dirty="0">
                <a:solidFill>
                  <a:srgbClr val="0F4178"/>
                </a:solidFill>
                <a:latin typeface="Tahoma" panose="020B0604030504040204" pitchFamily="34" charset="0"/>
                <a:ea typeface="Tahoma" panose="020B0604030504040204" pitchFamily="34" charset="0"/>
                <a:cs typeface="Tahoma" panose="020B0604030504040204" pitchFamily="34" charset="0"/>
              </a:rPr>
              <a:t>investissements</a:t>
            </a:r>
            <a:r>
              <a:rPr sz="2400" b="1" spc="36" dirty="0">
                <a:solidFill>
                  <a:srgbClr val="0F4178"/>
                </a:solidFill>
                <a:latin typeface="Tahoma" panose="020B0604030504040204" pitchFamily="34" charset="0"/>
                <a:ea typeface="Tahoma" panose="020B0604030504040204" pitchFamily="34" charset="0"/>
                <a:cs typeface="Tahoma" panose="020B0604030504040204" pitchFamily="34" charset="0"/>
              </a:rPr>
              <a:t> </a:t>
            </a:r>
            <a:r>
              <a:rPr sz="2400" b="1" dirty="0">
                <a:solidFill>
                  <a:srgbClr val="0F4178"/>
                </a:solidFill>
                <a:latin typeface="Tahoma" panose="020B0604030504040204" pitchFamily="34" charset="0"/>
                <a:ea typeface="Tahoma" panose="020B0604030504040204" pitchFamily="34" charset="0"/>
                <a:cs typeface="Tahoma" panose="020B0604030504040204" pitchFamily="34" charset="0"/>
              </a:rPr>
              <a:t>réalisés</a:t>
            </a:r>
            <a:r>
              <a:rPr sz="2400" b="1" spc="40" dirty="0">
                <a:solidFill>
                  <a:srgbClr val="0F4178"/>
                </a:solidFill>
                <a:latin typeface="Tahoma" panose="020B0604030504040204" pitchFamily="34" charset="0"/>
                <a:ea typeface="Tahoma" panose="020B0604030504040204" pitchFamily="34" charset="0"/>
                <a:cs typeface="Tahoma" panose="020B0604030504040204" pitchFamily="34" charset="0"/>
              </a:rPr>
              <a:t> </a:t>
            </a:r>
            <a:r>
              <a:rPr sz="2400" b="1" spc="96" dirty="0">
                <a:solidFill>
                  <a:srgbClr val="0F4178"/>
                </a:solidFill>
                <a:latin typeface="Tahoma" panose="020B0604030504040204" pitchFamily="34" charset="0"/>
                <a:ea typeface="Tahoma" panose="020B0604030504040204" pitchFamily="34" charset="0"/>
                <a:cs typeface="Tahoma" panose="020B0604030504040204" pitchFamily="34" charset="0"/>
              </a:rPr>
              <a:t>en</a:t>
            </a:r>
            <a:r>
              <a:rPr sz="2400" b="1" spc="36" dirty="0">
                <a:solidFill>
                  <a:srgbClr val="0F4178"/>
                </a:solidFill>
                <a:latin typeface="Tahoma" panose="020B0604030504040204" pitchFamily="34" charset="0"/>
                <a:ea typeface="Tahoma" panose="020B0604030504040204" pitchFamily="34" charset="0"/>
                <a:cs typeface="Tahoma" panose="020B0604030504040204" pitchFamily="34" charset="0"/>
              </a:rPr>
              <a:t> </a:t>
            </a:r>
            <a:r>
              <a:rPr sz="2400" b="1" spc="-20" dirty="0">
                <a:solidFill>
                  <a:srgbClr val="0F4178"/>
                </a:solidFill>
                <a:latin typeface="Tahoma" panose="020B0604030504040204" pitchFamily="34" charset="0"/>
                <a:ea typeface="Tahoma" panose="020B0604030504040204" pitchFamily="34" charset="0"/>
                <a:cs typeface="Tahoma" panose="020B0604030504040204" pitchFamily="34" charset="0"/>
              </a:rPr>
              <a:t>2025</a:t>
            </a:r>
            <a:r>
              <a:rPr sz="2400" b="1" spc="40" dirty="0">
                <a:solidFill>
                  <a:srgbClr val="0F4178"/>
                </a:solidFill>
                <a:latin typeface="Tahoma" panose="020B0604030504040204" pitchFamily="34" charset="0"/>
                <a:ea typeface="Tahoma" panose="020B0604030504040204" pitchFamily="34" charset="0"/>
                <a:cs typeface="Tahoma" panose="020B0604030504040204" pitchFamily="34" charset="0"/>
              </a:rPr>
              <a:t> </a:t>
            </a:r>
            <a:r>
              <a:rPr sz="2400" b="1" spc="66" dirty="0">
                <a:solidFill>
                  <a:srgbClr val="0F4178"/>
                </a:solidFill>
                <a:latin typeface="Tahoma" panose="020B0604030504040204" pitchFamily="34" charset="0"/>
                <a:ea typeface="Tahoma" panose="020B0604030504040204" pitchFamily="34" charset="0"/>
                <a:cs typeface="Tahoma" panose="020B0604030504040204" pitchFamily="34" charset="0"/>
              </a:rPr>
              <a:t>sont</a:t>
            </a:r>
            <a:r>
              <a:rPr sz="2400" b="1" spc="36" dirty="0">
                <a:solidFill>
                  <a:srgbClr val="0F4178"/>
                </a:solidFill>
                <a:latin typeface="Tahoma" panose="020B0604030504040204" pitchFamily="34" charset="0"/>
                <a:ea typeface="Tahoma" panose="020B0604030504040204" pitchFamily="34" charset="0"/>
                <a:cs typeface="Tahoma" panose="020B0604030504040204" pitchFamily="34" charset="0"/>
              </a:rPr>
              <a:t> </a:t>
            </a:r>
            <a:r>
              <a:rPr sz="2400" b="1" spc="80" dirty="0">
                <a:solidFill>
                  <a:srgbClr val="0F4178"/>
                </a:solidFill>
                <a:latin typeface="Tahoma" panose="020B0604030504040204" pitchFamily="34" charset="0"/>
                <a:ea typeface="Tahoma" panose="020B0604030504040204" pitchFamily="34" charset="0"/>
                <a:cs typeface="Tahoma" panose="020B0604030504040204" pitchFamily="34" charset="0"/>
              </a:rPr>
              <a:t>des</a:t>
            </a:r>
            <a:r>
              <a:rPr sz="2400" b="1" spc="40" dirty="0">
                <a:solidFill>
                  <a:srgbClr val="0F4178"/>
                </a:solidFill>
                <a:latin typeface="Tahoma" panose="020B0604030504040204" pitchFamily="34" charset="0"/>
                <a:ea typeface="Tahoma" panose="020B0604030504040204" pitchFamily="34" charset="0"/>
                <a:cs typeface="Tahoma" panose="020B0604030504040204" pitchFamily="34" charset="0"/>
              </a:rPr>
              <a:t> </a:t>
            </a:r>
            <a:r>
              <a:rPr sz="2400" b="1" spc="60" dirty="0">
                <a:solidFill>
                  <a:srgbClr val="0F4178"/>
                </a:solidFill>
                <a:latin typeface="Tahoma" panose="020B0604030504040204" pitchFamily="34" charset="0"/>
                <a:ea typeface="Tahoma" panose="020B0604030504040204" pitchFamily="34" charset="0"/>
                <a:cs typeface="Tahoma" panose="020B0604030504040204" pitchFamily="34" charset="0"/>
              </a:rPr>
              <a:t>refinancements</a:t>
            </a:r>
            <a:r>
              <a:rPr sz="2400" spc="60" dirty="0">
                <a:latin typeface="Tahoma" panose="020B0604030504040204" pitchFamily="34" charset="0"/>
                <a:ea typeface="Tahoma" panose="020B0604030504040204" pitchFamily="34" charset="0"/>
                <a:cs typeface="Tahoma" panose="020B0604030504040204" pitchFamily="34" charset="0"/>
              </a:rPr>
              <a:t>,</a:t>
            </a:r>
            <a:r>
              <a:rPr sz="2400" spc="-114" dirty="0">
                <a:latin typeface="Tahoma" panose="020B0604030504040204" pitchFamily="34" charset="0"/>
                <a:ea typeface="Tahoma" panose="020B0604030504040204" pitchFamily="34" charset="0"/>
                <a:cs typeface="Tahoma" panose="020B0604030504040204" pitchFamily="34" charset="0"/>
              </a:rPr>
              <a:t> </a:t>
            </a:r>
            <a:r>
              <a:rPr sz="2400" spc="66" dirty="0">
                <a:latin typeface="Tahoma" panose="020B0604030504040204" pitchFamily="34" charset="0"/>
                <a:ea typeface="Tahoma" panose="020B0604030504040204" pitchFamily="34" charset="0"/>
                <a:cs typeface="Tahoma" panose="020B0604030504040204" pitchFamily="34" charset="0"/>
              </a:rPr>
              <a:t>témoignage </a:t>
            </a:r>
            <a:r>
              <a:rPr sz="2400" spc="86" dirty="0">
                <a:latin typeface="Tahoma" panose="020B0604030504040204" pitchFamily="34" charset="0"/>
                <a:ea typeface="Tahoma" panose="020B0604030504040204" pitchFamily="34" charset="0"/>
                <a:cs typeface="Tahoma" panose="020B0604030504040204" pitchFamily="34" charset="0"/>
              </a:rPr>
              <a:t>de</a:t>
            </a:r>
            <a:r>
              <a:rPr sz="2400" spc="500" dirty="0">
                <a:latin typeface="Tahoma" panose="020B0604030504040204" pitchFamily="34" charset="0"/>
                <a:ea typeface="Tahoma" panose="020B0604030504040204" pitchFamily="34" charset="0"/>
                <a:cs typeface="Tahoma" panose="020B0604030504040204" pitchFamily="34" charset="0"/>
              </a:rPr>
              <a:t>  </a:t>
            </a:r>
            <a:r>
              <a:rPr sz="2400" dirty="0">
                <a:latin typeface="Tahoma" panose="020B0604030504040204" pitchFamily="34" charset="0"/>
                <a:ea typeface="Tahoma" panose="020B0604030504040204" pitchFamily="34" charset="0"/>
                <a:cs typeface="Tahoma" panose="020B0604030504040204" pitchFamily="34" charset="0"/>
              </a:rPr>
              <a:t>la</a:t>
            </a:r>
            <a:r>
              <a:rPr sz="2400" spc="500" dirty="0">
                <a:latin typeface="Tahoma" panose="020B0604030504040204" pitchFamily="34" charset="0"/>
                <a:ea typeface="Tahoma" panose="020B0604030504040204" pitchFamily="34" charset="0"/>
                <a:cs typeface="Tahoma" panose="020B0604030504040204" pitchFamily="34" charset="0"/>
              </a:rPr>
              <a:t>  </a:t>
            </a:r>
            <a:r>
              <a:rPr sz="2400" b="1" dirty="0">
                <a:solidFill>
                  <a:srgbClr val="0F4178"/>
                </a:solidFill>
                <a:latin typeface="Tahoma" panose="020B0604030504040204" pitchFamily="34" charset="0"/>
                <a:ea typeface="Tahoma" panose="020B0604030504040204" pitchFamily="34" charset="0"/>
                <a:cs typeface="Tahoma" panose="020B0604030504040204" pitchFamily="34" charset="0"/>
              </a:rPr>
              <a:t>loyauté</a:t>
            </a:r>
            <a:r>
              <a:rPr sz="2400" b="1" spc="210" dirty="0">
                <a:solidFill>
                  <a:srgbClr val="0F4178"/>
                </a:solidFill>
                <a:latin typeface="Tahoma" panose="020B0604030504040204" pitchFamily="34" charset="0"/>
                <a:ea typeface="Tahoma" panose="020B0604030504040204" pitchFamily="34" charset="0"/>
                <a:cs typeface="Tahoma" panose="020B0604030504040204" pitchFamily="34" charset="0"/>
              </a:rPr>
              <a:t>   </a:t>
            </a:r>
            <a:r>
              <a:rPr sz="2400" spc="86" dirty="0">
                <a:latin typeface="Tahoma" panose="020B0604030504040204" pitchFamily="34" charset="0"/>
                <a:ea typeface="Tahoma" panose="020B0604030504040204" pitchFamily="34" charset="0"/>
                <a:cs typeface="Tahoma" panose="020B0604030504040204" pitchFamily="34" charset="0"/>
              </a:rPr>
              <a:t>de</a:t>
            </a:r>
            <a:r>
              <a:rPr sz="2400" spc="500" dirty="0">
                <a:latin typeface="Tahoma" panose="020B0604030504040204" pitchFamily="34" charset="0"/>
                <a:ea typeface="Tahoma" panose="020B0604030504040204" pitchFamily="34" charset="0"/>
                <a:cs typeface="Tahoma" panose="020B0604030504040204" pitchFamily="34" charset="0"/>
              </a:rPr>
              <a:t>  </a:t>
            </a:r>
            <a:r>
              <a:rPr sz="2400" dirty="0">
                <a:latin typeface="Tahoma" panose="020B0604030504040204" pitchFamily="34" charset="0"/>
                <a:ea typeface="Tahoma" panose="020B0604030504040204" pitchFamily="34" charset="0"/>
                <a:cs typeface="Tahoma" panose="020B0604030504040204" pitchFamily="34" charset="0"/>
              </a:rPr>
              <a:t>nos</a:t>
            </a:r>
            <a:r>
              <a:rPr sz="2400" spc="500" dirty="0">
                <a:latin typeface="Tahoma" panose="020B0604030504040204" pitchFamily="34" charset="0"/>
                <a:ea typeface="Tahoma" panose="020B0604030504040204" pitchFamily="34" charset="0"/>
                <a:cs typeface="Tahoma" panose="020B0604030504040204" pitchFamily="34" charset="0"/>
              </a:rPr>
              <a:t>  </a:t>
            </a:r>
            <a:r>
              <a:rPr sz="2400" spc="70" dirty="0">
                <a:latin typeface="Tahoma" panose="020B0604030504040204" pitchFamily="34" charset="0"/>
                <a:ea typeface="Tahoma" panose="020B0604030504040204" pitchFamily="34" charset="0"/>
                <a:cs typeface="Tahoma" panose="020B0604030504040204" pitchFamily="34" charset="0"/>
              </a:rPr>
              <a:t>membres</a:t>
            </a:r>
            <a:r>
              <a:rPr sz="2400" spc="506" dirty="0">
                <a:latin typeface="Tahoma" panose="020B0604030504040204" pitchFamily="34" charset="0"/>
                <a:ea typeface="Tahoma" panose="020B0604030504040204" pitchFamily="34" charset="0"/>
                <a:cs typeface="Tahoma" panose="020B0604030504040204" pitchFamily="34" charset="0"/>
              </a:rPr>
              <a:t>  </a:t>
            </a:r>
            <a:r>
              <a:rPr sz="2400" dirty="0">
                <a:latin typeface="Tahoma" panose="020B0604030504040204" pitchFamily="34" charset="0"/>
                <a:ea typeface="Tahoma" panose="020B0604030504040204" pitchFamily="34" charset="0"/>
                <a:cs typeface="Tahoma" panose="020B0604030504040204" pitchFamily="34" charset="0"/>
              </a:rPr>
              <a:t>envers</a:t>
            </a:r>
            <a:r>
              <a:rPr sz="2400" spc="500" dirty="0">
                <a:latin typeface="Tahoma" panose="020B0604030504040204" pitchFamily="34" charset="0"/>
                <a:ea typeface="Tahoma" panose="020B0604030504040204" pitchFamily="34" charset="0"/>
                <a:cs typeface="Tahoma" panose="020B0604030504040204" pitchFamily="34" charset="0"/>
              </a:rPr>
              <a:t>  </a:t>
            </a:r>
            <a:r>
              <a:rPr sz="2400" dirty="0">
                <a:latin typeface="Tahoma" panose="020B0604030504040204" pitchFamily="34" charset="0"/>
                <a:ea typeface="Tahoma" panose="020B0604030504040204" pitchFamily="34" charset="0"/>
                <a:cs typeface="Tahoma" panose="020B0604030504040204" pitchFamily="34" charset="0"/>
              </a:rPr>
              <a:t>les</a:t>
            </a:r>
            <a:r>
              <a:rPr sz="2400" spc="500" dirty="0">
                <a:latin typeface="Tahoma" panose="020B0604030504040204" pitchFamily="34" charset="0"/>
                <a:ea typeface="Tahoma" panose="020B0604030504040204" pitchFamily="34" charset="0"/>
                <a:cs typeface="Tahoma" panose="020B0604030504040204" pitchFamily="34" charset="0"/>
              </a:rPr>
              <a:t>  </a:t>
            </a:r>
            <a:r>
              <a:rPr sz="2400" dirty="0">
                <a:latin typeface="Tahoma" panose="020B0604030504040204" pitchFamily="34" charset="0"/>
                <a:ea typeface="Tahoma" panose="020B0604030504040204" pitchFamily="34" charset="0"/>
                <a:cs typeface="Tahoma" panose="020B0604030504040204" pitchFamily="34" charset="0"/>
              </a:rPr>
              <a:t>entreprises</a:t>
            </a:r>
            <a:r>
              <a:rPr sz="2400" spc="506" dirty="0">
                <a:latin typeface="Tahoma" panose="020B0604030504040204" pitchFamily="34" charset="0"/>
                <a:ea typeface="Tahoma" panose="020B0604030504040204" pitchFamily="34" charset="0"/>
                <a:cs typeface="Tahoma" panose="020B0604030504040204" pitchFamily="34" charset="0"/>
              </a:rPr>
              <a:t>  </a:t>
            </a:r>
            <a:r>
              <a:rPr sz="2400" spc="-10" dirty="0">
                <a:latin typeface="Tahoma" panose="020B0604030504040204" pitchFamily="34" charset="0"/>
                <a:ea typeface="Tahoma" panose="020B0604030504040204" pitchFamily="34" charset="0"/>
                <a:cs typeface="Tahoma" panose="020B0604030504040204" pitchFamily="34" charset="0"/>
              </a:rPr>
              <a:t>qu’ils </a:t>
            </a:r>
            <a:r>
              <a:rPr sz="2400" spc="46" dirty="0" err="1">
                <a:latin typeface="Tahoma" panose="020B0604030504040204" pitchFamily="34" charset="0"/>
                <a:ea typeface="Tahoma" panose="020B0604030504040204" pitchFamily="34" charset="0"/>
                <a:cs typeface="Tahoma" panose="020B0604030504040204" pitchFamily="34" charset="0"/>
              </a:rPr>
              <a:t>accompagnent</a:t>
            </a:r>
            <a:r>
              <a:rPr sz="2400" spc="46" dirty="0">
                <a:latin typeface="Tahoma" panose="020B0604030504040204" pitchFamily="34" charset="0"/>
                <a:ea typeface="Tahoma" panose="020B0604030504040204" pitchFamily="34" charset="0"/>
                <a:cs typeface="Tahoma" panose="020B0604030504040204" pitchFamily="34" charset="0"/>
              </a:rPr>
              <a:t>.</a:t>
            </a:r>
          </a:p>
        </p:txBody>
      </p:sp>
      <p:sp>
        <p:nvSpPr>
          <p:cNvPr id="21" name="object 12">
            <a:extLst>
              <a:ext uri="{FF2B5EF4-FFF2-40B4-BE49-F238E27FC236}">
                <a16:creationId xmlns:a16="http://schemas.microsoft.com/office/drawing/2014/main" id="{EF5576EE-FD93-3174-6B8B-8CB0DC00BAF2}"/>
              </a:ext>
            </a:extLst>
          </p:cNvPr>
          <p:cNvSpPr/>
          <p:nvPr/>
        </p:nvSpPr>
        <p:spPr>
          <a:xfrm>
            <a:off x="8657668" y="4517485"/>
            <a:ext cx="4582396" cy="957846"/>
          </a:xfrm>
          <a:custGeom>
            <a:avLst/>
            <a:gdLst/>
            <a:ahLst/>
            <a:cxnLst/>
            <a:rect l="l" t="t" r="r" b="b"/>
            <a:pathLst>
              <a:path w="4334509" h="769620">
                <a:moveTo>
                  <a:pt x="0" y="769214"/>
                </a:moveTo>
                <a:lnTo>
                  <a:pt x="4105378" y="769214"/>
                </a:lnTo>
                <a:lnTo>
                  <a:pt x="4151449" y="764570"/>
                </a:lnTo>
                <a:lnTo>
                  <a:pt x="4194359" y="751249"/>
                </a:lnTo>
                <a:lnTo>
                  <a:pt x="4233190" y="730173"/>
                </a:lnTo>
                <a:lnTo>
                  <a:pt x="4267022" y="702259"/>
                </a:lnTo>
                <a:lnTo>
                  <a:pt x="4294937" y="668426"/>
                </a:lnTo>
                <a:lnTo>
                  <a:pt x="4316013" y="629595"/>
                </a:lnTo>
                <a:lnTo>
                  <a:pt x="4329334" y="586685"/>
                </a:lnTo>
                <a:lnTo>
                  <a:pt x="4333978" y="540614"/>
                </a:lnTo>
                <a:lnTo>
                  <a:pt x="4333978" y="0"/>
                </a:lnTo>
              </a:path>
            </a:pathLst>
          </a:custGeom>
          <a:ln w="38099">
            <a:solidFill>
              <a:srgbClr val="000000"/>
            </a:solidFill>
          </a:ln>
        </p:spPr>
        <p:txBody>
          <a:bodyPr wrap="square" lIns="0" tIns="0" rIns="0" bIns="0" rtlCol="0"/>
          <a:lstStyle/>
          <a:p>
            <a:pPr defTabSz="1828800">
              <a:buClr>
                <a:srgbClr val="000000"/>
              </a:buClr>
            </a:pPr>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3716553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87378" y="9599491"/>
            <a:ext cx="6309360" cy="19050"/>
          </a:xfrm>
          <a:custGeom>
            <a:avLst/>
            <a:gdLst/>
            <a:ahLst/>
            <a:cxnLst/>
            <a:rect l="l" t="t" r="r" b="b"/>
            <a:pathLst>
              <a:path w="6309359" h="19050">
                <a:moveTo>
                  <a:pt x="6308851" y="19050"/>
                </a:moveTo>
                <a:lnTo>
                  <a:pt x="0" y="0"/>
                </a:lnTo>
              </a:path>
            </a:pathLst>
          </a:custGeom>
          <a:ln w="28575">
            <a:solidFill>
              <a:srgbClr val="000000"/>
            </a:solidFill>
          </a:ln>
        </p:spPr>
        <p:txBody>
          <a:bodyPr wrap="square" lIns="0" tIns="0" rIns="0" bIns="0" rtlCol="0"/>
          <a:lstStyle/>
          <a:p>
            <a:pPr defTabSz="1828800">
              <a:buClr>
                <a:srgbClr val="000000"/>
              </a:buClr>
            </a:pPr>
            <a:endParaRPr sz="1400" kern="0">
              <a:solidFill>
                <a:srgbClr val="000000"/>
              </a:solidFill>
              <a:latin typeface="Arial"/>
              <a:cs typeface="Arial"/>
              <a:sym typeface="Arial"/>
            </a:endParaRPr>
          </a:p>
        </p:txBody>
      </p:sp>
      <p:pic>
        <p:nvPicPr>
          <p:cNvPr id="3" name="object 3"/>
          <p:cNvPicPr/>
          <p:nvPr/>
        </p:nvPicPr>
        <p:blipFill>
          <a:blip r:embed="rId2" cstate="print"/>
          <a:stretch>
            <a:fillRect/>
          </a:stretch>
        </p:blipFill>
        <p:spPr>
          <a:xfrm>
            <a:off x="9133936" y="720508"/>
            <a:ext cx="8963024" cy="9182100"/>
          </a:xfrm>
          <a:prstGeom prst="rect">
            <a:avLst/>
          </a:prstGeom>
        </p:spPr>
      </p:pic>
      <p:sp>
        <p:nvSpPr>
          <p:cNvPr id="4" name="object 4"/>
          <p:cNvSpPr txBox="1">
            <a:spLocks noGrp="1"/>
          </p:cNvSpPr>
          <p:nvPr>
            <p:ph type="title"/>
          </p:nvPr>
        </p:nvSpPr>
        <p:spPr>
          <a:xfrm>
            <a:off x="852725" y="1771472"/>
            <a:ext cx="8299098" cy="1774845"/>
          </a:xfrm>
          <a:prstGeom prst="rect">
            <a:avLst/>
          </a:prstGeom>
        </p:spPr>
        <p:txBody>
          <a:bodyPr spcFirstLastPara="1" vert="horz" wrap="square" lIns="0" tIns="106680" rIns="0" bIns="0" rtlCol="0" anchor="t" anchorCtr="0">
            <a:spAutoFit/>
          </a:bodyPr>
          <a:lstStyle/>
          <a:p>
            <a:pPr marL="12700" marR="5080">
              <a:lnSpc>
                <a:spcPts val="6070"/>
              </a:lnSpc>
              <a:spcBef>
                <a:spcPts val="840"/>
              </a:spcBef>
            </a:pPr>
            <a:r>
              <a:rPr sz="5600" dirty="0">
                <a:latin typeface="Lucida Sans Unicode"/>
                <a:cs typeface="Lucida Sans Unicode"/>
              </a:rPr>
              <a:t>Un</a:t>
            </a:r>
            <a:r>
              <a:rPr sz="5600" spc="-360" dirty="0">
                <a:latin typeface="Lucida Sans Unicode"/>
                <a:cs typeface="Lucida Sans Unicode"/>
              </a:rPr>
              <a:t> </a:t>
            </a:r>
            <a:r>
              <a:rPr sz="5600" spc="-10" dirty="0">
                <a:latin typeface="Lucida Sans Unicode"/>
                <a:cs typeface="Lucida Sans Unicode"/>
              </a:rPr>
              <a:t>réseau </a:t>
            </a:r>
            <a:r>
              <a:rPr b="1" spc="130" dirty="0">
                <a:latin typeface="Tahoma" panose="020B0604030504040204" pitchFamily="34" charset="0"/>
                <a:ea typeface="Tahoma" panose="020B0604030504040204" pitchFamily="34" charset="0"/>
                <a:cs typeface="Tahoma" panose="020B0604030504040204" pitchFamily="34" charset="0"/>
              </a:rPr>
              <a:t>connecté</a:t>
            </a:r>
            <a:r>
              <a:rPr sz="5600" b="1" spc="-300" dirty="0">
                <a:latin typeface="Trebuchet MS"/>
                <a:cs typeface="Trebuchet MS"/>
              </a:rPr>
              <a:t> </a:t>
            </a:r>
            <a:r>
              <a:rPr sz="5600" spc="120" dirty="0">
                <a:latin typeface="Lucida Sans Unicode"/>
                <a:cs typeface="Lucida Sans Unicode"/>
              </a:rPr>
              <a:t>au</a:t>
            </a:r>
            <a:r>
              <a:rPr sz="5600" spc="-386" dirty="0">
                <a:latin typeface="Lucida Sans Unicode"/>
                <a:cs typeface="Lucida Sans Unicode"/>
              </a:rPr>
              <a:t> </a:t>
            </a:r>
            <a:r>
              <a:rPr sz="5600" spc="-10" dirty="0">
                <a:latin typeface="Lucida Sans Unicode"/>
                <a:cs typeface="Lucida Sans Unicode"/>
              </a:rPr>
              <a:t>coeur </a:t>
            </a:r>
            <a:r>
              <a:rPr sz="5600" dirty="0">
                <a:latin typeface="Lucida Sans Unicode"/>
                <a:cs typeface="Lucida Sans Unicode"/>
              </a:rPr>
              <a:t>de</a:t>
            </a:r>
            <a:r>
              <a:rPr sz="5600" spc="-330" dirty="0">
                <a:latin typeface="Lucida Sans Unicode"/>
                <a:cs typeface="Lucida Sans Unicode"/>
              </a:rPr>
              <a:t> </a:t>
            </a:r>
            <a:r>
              <a:rPr sz="5600" b="1" spc="-10" dirty="0">
                <a:latin typeface="Trebuchet MS"/>
                <a:cs typeface="Trebuchet MS"/>
              </a:rPr>
              <a:t>l’écosystème</a:t>
            </a:r>
            <a:endParaRPr sz="5600" dirty="0">
              <a:latin typeface="Trebuchet MS"/>
              <a:cs typeface="Trebuchet MS"/>
            </a:endParaRPr>
          </a:p>
        </p:txBody>
      </p:sp>
      <p:sp>
        <p:nvSpPr>
          <p:cNvPr id="6" name="object 6"/>
          <p:cNvSpPr txBox="1"/>
          <p:nvPr/>
        </p:nvSpPr>
        <p:spPr>
          <a:xfrm>
            <a:off x="852725" y="3987081"/>
            <a:ext cx="8080562" cy="4708405"/>
          </a:xfrm>
          <a:prstGeom prst="rect">
            <a:avLst/>
          </a:prstGeom>
        </p:spPr>
        <p:txBody>
          <a:bodyPr vert="horz" wrap="square" lIns="0" tIns="11430" rIns="0" bIns="0" rtlCol="0">
            <a:spAutoFit/>
          </a:bodyPr>
          <a:lstStyle/>
          <a:p>
            <a:pPr marL="12700" marR="5080" algn="just" defTabSz="1828800">
              <a:lnSpc>
                <a:spcPct val="116700"/>
              </a:lnSpc>
              <a:spcBef>
                <a:spcPts val="90"/>
              </a:spcBef>
              <a:buClr>
                <a:srgbClr val="000000"/>
              </a:buClr>
            </a:pPr>
            <a:r>
              <a:rPr sz="2400" kern="0" spc="106"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BADGE</a:t>
            </a:r>
            <a:r>
              <a:rPr sz="2400" kern="0" spc="23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sz="24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est</a:t>
            </a:r>
            <a:r>
              <a:rPr sz="2400" kern="0" spc="246"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sz="2400" kern="0" spc="8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profondément</a:t>
            </a:r>
            <a:r>
              <a:rPr sz="2400" kern="0" spc="24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sz="24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ancré</a:t>
            </a:r>
            <a:r>
              <a:rPr sz="2400" kern="0" spc="246"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sz="2400" kern="0" spc="3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dans </a:t>
            </a:r>
            <a:r>
              <a:rPr sz="24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l’écosystème français </a:t>
            </a:r>
            <a:r>
              <a:rPr sz="2400" kern="0" spc="10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de</a:t>
            </a:r>
            <a:r>
              <a:rPr sz="24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sz="2400" kern="0" spc="-1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l’innovation.</a:t>
            </a:r>
            <a:endParaRPr sz="24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a:p>
            <a:pPr marL="12700" marR="5080" algn="just" defTabSz="1828800">
              <a:lnSpc>
                <a:spcPct val="116700"/>
              </a:lnSpc>
              <a:buClr>
                <a:srgbClr val="000000"/>
              </a:buClr>
            </a:pPr>
            <a:r>
              <a:rPr sz="2400" kern="0" spc="10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En</a:t>
            </a:r>
            <a:r>
              <a:rPr sz="2400" kern="0" spc="21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sz="24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2024,</a:t>
            </a:r>
            <a:r>
              <a:rPr sz="2400" kern="0" spc="216"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sz="2400" kern="0" spc="6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nous</a:t>
            </a:r>
            <a:r>
              <a:rPr sz="2400" kern="0" spc="21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sz="24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avons</a:t>
            </a:r>
            <a:r>
              <a:rPr sz="2400" kern="0" spc="21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sz="2400" b="1" kern="0"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co-</a:t>
            </a:r>
            <a:r>
              <a:rPr sz="2400" b="1" kern="0" spc="50"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investi</a:t>
            </a:r>
            <a:r>
              <a:rPr sz="2400" b="1" kern="0" spc="366"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  </a:t>
            </a:r>
            <a:r>
              <a:rPr sz="24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avec</a:t>
            </a:r>
            <a:r>
              <a:rPr sz="2400" kern="0" spc="21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sz="2400" b="1" kern="0" spc="-66"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18 </a:t>
            </a:r>
            <a:r>
              <a:rPr sz="2400" b="1" kern="0" spc="50"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réseaux</a:t>
            </a:r>
            <a:r>
              <a:rPr sz="2400" b="1" kern="0" spc="320"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 </a:t>
            </a:r>
            <a:r>
              <a:rPr sz="2400" b="1" kern="0" spc="120"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de</a:t>
            </a:r>
            <a:r>
              <a:rPr sz="2400" b="1" kern="0" spc="330"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 </a:t>
            </a:r>
            <a:r>
              <a:rPr sz="2400" b="1" kern="0" spc="80"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Business</a:t>
            </a:r>
            <a:r>
              <a:rPr sz="2400" b="1" kern="0" spc="336"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 </a:t>
            </a:r>
            <a:r>
              <a:rPr sz="2400" b="1" kern="0" spc="46"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Angels</a:t>
            </a:r>
            <a:r>
              <a:rPr sz="2400" kern="0" spc="46"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a:t>
            </a:r>
            <a:r>
              <a:rPr sz="2400" kern="0" spc="166"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sz="2400" kern="0" spc="5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et</a:t>
            </a:r>
            <a:r>
              <a:rPr sz="2400" kern="0" spc="166"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sz="2400" kern="0" spc="4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entretenons </a:t>
            </a:r>
            <a:r>
              <a:rPr sz="2400" kern="0" spc="5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des</a:t>
            </a:r>
            <a:r>
              <a:rPr sz="2400" kern="0" spc="9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sz="24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relations</a:t>
            </a:r>
            <a:r>
              <a:rPr sz="2400" kern="0" spc="9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sz="24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privilégiées</a:t>
            </a:r>
            <a:r>
              <a:rPr sz="2400" kern="0" spc="9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sz="24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avec</a:t>
            </a:r>
            <a:r>
              <a:rPr sz="2400" kern="0" spc="86"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sz="2400" kern="0" spc="56"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plus</a:t>
            </a:r>
            <a:r>
              <a:rPr sz="2400" kern="0" spc="9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sz="2400" kern="0" spc="10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de</a:t>
            </a:r>
            <a:r>
              <a:rPr sz="2400" kern="0" spc="9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sz="2400" b="1" kern="0" spc="-26"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50 </a:t>
            </a:r>
            <a:r>
              <a:rPr sz="2400" b="1" kern="0" spc="76"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incubateurs</a:t>
            </a:r>
            <a:r>
              <a:rPr sz="2400" b="1" kern="0" spc="240"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 </a:t>
            </a:r>
            <a:r>
              <a:rPr sz="24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a:t>
            </a:r>
            <a:r>
              <a:rPr sz="2400" i="1"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WILCO,</a:t>
            </a:r>
            <a:r>
              <a:rPr sz="2400" i="1" kern="0" spc="114"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sz="2400" i="1"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Paris&amp;Co,</a:t>
            </a:r>
            <a:r>
              <a:rPr sz="2400" i="1" kern="0" spc="114"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sz="2400" i="1" kern="0" spc="86"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Blue</a:t>
            </a:r>
            <a:r>
              <a:rPr sz="2400" i="1" kern="0" spc="114"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sz="2400" i="1" kern="0" spc="-1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Factory, etc.</a:t>
            </a:r>
            <a:r>
              <a:rPr sz="2400" kern="0" spc="-1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a:t>
            </a:r>
            <a:endParaRPr sz="24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a:p>
            <a:pPr defTabSz="1828800">
              <a:spcBef>
                <a:spcPts val="416"/>
              </a:spcBef>
              <a:buClr>
                <a:srgbClr val="000000"/>
              </a:buClr>
            </a:pPr>
            <a:endParaRPr sz="24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a:p>
            <a:pPr marL="12700" marR="5080" algn="just" defTabSz="1828800">
              <a:lnSpc>
                <a:spcPct val="116700"/>
              </a:lnSpc>
              <a:buClr>
                <a:srgbClr val="000000"/>
              </a:buClr>
            </a:pPr>
            <a:r>
              <a:rPr sz="2400" kern="0" spc="114"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Membre</a:t>
            </a:r>
            <a:r>
              <a:rPr sz="2400" kern="0" spc="166"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sz="24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actif</a:t>
            </a:r>
            <a:r>
              <a:rPr sz="2400" kern="0" spc="18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sz="2400" kern="0" spc="10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de</a:t>
            </a:r>
            <a:r>
              <a:rPr sz="2400" kern="0" spc="176"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sz="2400" kern="0" spc="6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France</a:t>
            </a:r>
            <a:r>
              <a:rPr sz="2400" kern="0" spc="176"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sz="2400" kern="0" spc="66"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Angels</a:t>
            </a:r>
            <a:r>
              <a:rPr sz="2400" kern="0" spc="18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sz="2400" kern="0" spc="5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et</a:t>
            </a:r>
            <a:r>
              <a:rPr sz="2400" kern="0" spc="176"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sz="2400" kern="0" spc="-1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Paris </a:t>
            </a:r>
            <a:r>
              <a:rPr sz="2400" kern="0" spc="8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Région</a:t>
            </a:r>
            <a:r>
              <a:rPr sz="2400" kern="0" spc="266"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sz="24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Angels,</a:t>
            </a:r>
            <a:r>
              <a:rPr sz="2400" kern="0" spc="266"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sz="2400" kern="0" spc="5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notre</a:t>
            </a:r>
            <a:r>
              <a:rPr sz="2400" kern="0" spc="27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sz="24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réseau</a:t>
            </a:r>
            <a:r>
              <a:rPr sz="2400" kern="0" spc="266"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sz="2400" kern="0" dirty="0" err="1">
                <a:solidFill>
                  <a:srgbClr val="000000"/>
                </a:solidFill>
                <a:latin typeface="Tahoma" panose="020B0604030504040204" pitchFamily="34" charset="0"/>
                <a:ea typeface="Tahoma" panose="020B0604030504040204" pitchFamily="34" charset="0"/>
                <a:cs typeface="Tahoma" panose="020B0604030504040204" pitchFamily="34" charset="0"/>
                <a:sym typeface="Arial"/>
              </a:rPr>
              <a:t>favorise</a:t>
            </a:r>
            <a:r>
              <a:rPr sz="2400" kern="0" spc="266"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sz="2400" kern="0" spc="-26"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les</a:t>
            </a:r>
            <a:r>
              <a:rPr lang="fr-FR" sz="2400" kern="0" spc="-26"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synergies, le </a:t>
            </a:r>
            <a:r>
              <a:rPr lang="fr-FR" sz="2400" kern="0" spc="-26" dirty="0" err="1">
                <a:solidFill>
                  <a:srgbClr val="000000"/>
                </a:solidFill>
                <a:latin typeface="Tahoma" panose="020B0604030504040204" pitchFamily="34" charset="0"/>
                <a:ea typeface="Tahoma" panose="020B0604030504040204" pitchFamily="34" charset="0"/>
                <a:cs typeface="Tahoma" panose="020B0604030504040204" pitchFamily="34" charset="0"/>
                <a:sym typeface="Arial"/>
              </a:rPr>
              <a:t>co</a:t>
            </a:r>
            <a:r>
              <a:rPr lang="fr-FR" sz="2400" kern="0" spc="-26"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-investissement, et la détection des meilleures startups dès l’amorçage.</a:t>
            </a:r>
            <a:endParaRPr sz="24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8" name="object 19">
            <a:extLst>
              <a:ext uri="{FF2B5EF4-FFF2-40B4-BE49-F238E27FC236}">
                <a16:creationId xmlns:a16="http://schemas.microsoft.com/office/drawing/2014/main" id="{4E58B2E7-8B4C-1AE6-E1F7-F03B8F19E7CA}"/>
              </a:ext>
            </a:extLst>
          </p:cNvPr>
          <p:cNvPicPr/>
          <p:nvPr/>
        </p:nvPicPr>
        <p:blipFill>
          <a:blip r:embed="rId3" cstate="print"/>
          <a:stretch>
            <a:fillRect/>
          </a:stretch>
        </p:blipFill>
        <p:spPr>
          <a:xfrm>
            <a:off x="529848" y="543087"/>
            <a:ext cx="1000124" cy="904874"/>
          </a:xfrm>
          <a:prstGeom prst="rect">
            <a:avLst/>
          </a:prstGeom>
        </p:spPr>
      </p:pic>
    </p:spTree>
    <p:extLst>
      <p:ext uri="{BB962C8B-B14F-4D97-AF65-F5344CB8AC3E}">
        <p14:creationId xmlns:p14="http://schemas.microsoft.com/office/powerpoint/2010/main" val="1226346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txBox="1">
            <a:spLocks noGrp="1"/>
          </p:cNvSpPr>
          <p:nvPr>
            <p:ph type="title"/>
          </p:nvPr>
        </p:nvSpPr>
        <p:spPr>
          <a:xfrm>
            <a:off x="529848" y="1556539"/>
            <a:ext cx="10932796" cy="871393"/>
          </a:xfrm>
          <a:prstGeom prst="rect">
            <a:avLst/>
          </a:prstGeom>
        </p:spPr>
        <p:txBody>
          <a:bodyPr spcFirstLastPara="1" vert="horz" wrap="square" lIns="0" tIns="12066" rIns="0" bIns="0" rtlCol="0" anchor="t" anchorCtr="0">
            <a:spAutoFit/>
          </a:bodyPr>
          <a:lstStyle/>
          <a:p>
            <a:pPr marL="12700">
              <a:spcBef>
                <a:spcPts val="96"/>
              </a:spcBef>
            </a:pPr>
            <a:r>
              <a:rPr b="1" dirty="0">
                <a:latin typeface="Tahoma" panose="020B0604030504040204" pitchFamily="34" charset="0"/>
                <a:ea typeface="Tahoma" panose="020B0604030504040204" pitchFamily="34" charset="0"/>
                <a:cs typeface="Tahoma" panose="020B0604030504040204" pitchFamily="34" charset="0"/>
              </a:rPr>
              <a:t>Des</a:t>
            </a:r>
            <a:r>
              <a:rPr b="1" spc="-440" dirty="0">
                <a:latin typeface="Tahoma" panose="020B0604030504040204" pitchFamily="34" charset="0"/>
                <a:ea typeface="Tahoma" panose="020B0604030504040204" pitchFamily="34" charset="0"/>
                <a:cs typeface="Tahoma" panose="020B0604030504040204" pitchFamily="34" charset="0"/>
              </a:rPr>
              <a:t> </a:t>
            </a:r>
            <a:r>
              <a:rPr b="1" spc="110" dirty="0">
                <a:latin typeface="Tahoma" panose="020B0604030504040204" pitchFamily="34" charset="0"/>
                <a:ea typeface="Tahoma" panose="020B0604030504040204" pitchFamily="34" charset="0"/>
                <a:cs typeface="Tahoma" panose="020B0604030504040204" pitchFamily="34" charset="0"/>
              </a:rPr>
              <a:t>membres</a:t>
            </a:r>
            <a:r>
              <a:rPr b="1" spc="-440" dirty="0">
                <a:latin typeface="Tahoma" panose="020B0604030504040204" pitchFamily="34" charset="0"/>
                <a:ea typeface="Tahoma" panose="020B0604030504040204" pitchFamily="34" charset="0"/>
                <a:cs typeface="Tahoma" panose="020B0604030504040204" pitchFamily="34" charset="0"/>
              </a:rPr>
              <a:t> </a:t>
            </a:r>
            <a:r>
              <a:rPr b="1" spc="-70" dirty="0">
                <a:latin typeface="Tahoma" panose="020B0604030504040204" pitchFamily="34" charset="0"/>
                <a:ea typeface="Tahoma" panose="020B0604030504040204" pitchFamily="34" charset="0"/>
                <a:cs typeface="Tahoma" panose="020B0604030504040204" pitchFamily="34" charset="0"/>
              </a:rPr>
              <a:t>aux</a:t>
            </a:r>
            <a:r>
              <a:rPr b="1" spc="-440" dirty="0">
                <a:latin typeface="Tahoma" panose="020B0604030504040204" pitchFamily="34" charset="0"/>
                <a:ea typeface="Tahoma" panose="020B0604030504040204" pitchFamily="34" charset="0"/>
                <a:cs typeface="Tahoma" panose="020B0604030504040204" pitchFamily="34" charset="0"/>
              </a:rPr>
              <a:t> </a:t>
            </a:r>
            <a:r>
              <a:rPr b="1" spc="-36" dirty="0">
                <a:latin typeface="Tahoma" panose="020B0604030504040204" pitchFamily="34" charset="0"/>
                <a:ea typeface="Tahoma" panose="020B0604030504040204" pitchFamily="34" charset="0"/>
                <a:cs typeface="Tahoma" panose="020B0604030504040204" pitchFamily="34" charset="0"/>
              </a:rPr>
              <a:t>profils</a:t>
            </a:r>
            <a:r>
              <a:rPr b="1" spc="-440" dirty="0">
                <a:latin typeface="Tahoma" panose="020B0604030504040204" pitchFamily="34" charset="0"/>
                <a:ea typeface="Tahoma" panose="020B0604030504040204" pitchFamily="34" charset="0"/>
                <a:cs typeface="Tahoma" panose="020B0604030504040204" pitchFamily="34" charset="0"/>
              </a:rPr>
              <a:t> </a:t>
            </a:r>
            <a:r>
              <a:rPr b="1" spc="-30" dirty="0">
                <a:latin typeface="Tahoma" panose="020B0604030504040204" pitchFamily="34" charset="0"/>
                <a:ea typeface="Tahoma" panose="020B0604030504040204" pitchFamily="34" charset="0"/>
                <a:cs typeface="Tahoma" panose="020B0604030504040204" pitchFamily="34" charset="0"/>
              </a:rPr>
              <a:t>variés</a:t>
            </a:r>
          </a:p>
        </p:txBody>
      </p:sp>
      <p:sp>
        <p:nvSpPr>
          <p:cNvPr id="21" name="object 18">
            <a:extLst>
              <a:ext uri="{FF2B5EF4-FFF2-40B4-BE49-F238E27FC236}">
                <a16:creationId xmlns:a16="http://schemas.microsoft.com/office/drawing/2014/main" id="{F6176931-AF45-74EA-3E26-3295B56AF8BF}"/>
              </a:ext>
            </a:extLst>
          </p:cNvPr>
          <p:cNvSpPr txBox="1"/>
          <p:nvPr/>
        </p:nvSpPr>
        <p:spPr>
          <a:xfrm>
            <a:off x="8726823" y="2918460"/>
            <a:ext cx="8828738" cy="6404446"/>
          </a:xfrm>
          <a:prstGeom prst="rect">
            <a:avLst/>
          </a:prstGeom>
        </p:spPr>
        <p:txBody>
          <a:bodyPr vert="horz" wrap="square" lIns="0" tIns="12700" rIns="0" bIns="0" rtlCol="0">
            <a:spAutoFit/>
          </a:bodyPr>
          <a:lstStyle/>
          <a:p>
            <a:pPr marL="418466" marR="126364" algn="just" defTabSz="1828800">
              <a:lnSpc>
                <a:spcPct val="115399"/>
              </a:lnSpc>
              <a:buClr>
                <a:srgbClr val="000000"/>
              </a:buClr>
            </a:pPr>
            <a:r>
              <a:rPr lang="fr-FR" sz="2800" kern="0" spc="-114"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Une majorité de nos membres sont issus de l’univers industriel :  Automobile, Industrie lourde, Chimie, Tech et Digital, Télécommunications, Informatique, Aéronautique et Espace, Santé ...</a:t>
            </a:r>
          </a:p>
          <a:p>
            <a:pPr marL="418466" marR="126364" algn="just" defTabSz="1828800">
              <a:lnSpc>
                <a:spcPct val="115399"/>
              </a:lnSpc>
              <a:buClr>
                <a:srgbClr val="000000"/>
              </a:buClr>
            </a:pPr>
            <a:endParaRPr lang="fr-FR" sz="2800" kern="0" spc="-114" dirty="0">
              <a:solidFill>
                <a:srgbClr val="01416A"/>
              </a:solidFill>
              <a:latin typeface="Tahoma" panose="020B0604030504040204" pitchFamily="34" charset="0"/>
              <a:ea typeface="Tahoma" panose="020B0604030504040204" pitchFamily="34" charset="0"/>
              <a:cs typeface="Tahoma" panose="020B0604030504040204" pitchFamily="34" charset="0"/>
              <a:sym typeface="Arial"/>
            </a:endParaRPr>
          </a:p>
          <a:p>
            <a:pPr marL="418466" marR="126364" algn="just" defTabSz="1828800">
              <a:lnSpc>
                <a:spcPct val="115399"/>
              </a:lnSpc>
              <a:buClr>
                <a:srgbClr val="000000"/>
              </a:buClr>
            </a:pPr>
            <a:r>
              <a:rPr lang="fr-FR" sz="2800" kern="0" spc="-114"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La palette des expertises est particulièrement large et inclut d’autres secteurs d’activité : Finance, Audit et Conseil, Immobilier, Juridique, Services et Transports, Education, Recherche, Développement Durable, ...</a:t>
            </a:r>
          </a:p>
          <a:p>
            <a:pPr marL="418466" marR="126364" algn="just" defTabSz="1828800">
              <a:lnSpc>
                <a:spcPct val="115399"/>
              </a:lnSpc>
              <a:buClr>
                <a:srgbClr val="000000"/>
              </a:buClr>
            </a:pPr>
            <a:endParaRPr lang="fr-FR" sz="2800" kern="0" spc="-114" dirty="0">
              <a:solidFill>
                <a:srgbClr val="01416A"/>
              </a:solidFill>
              <a:latin typeface="Tahoma" panose="020B0604030504040204" pitchFamily="34" charset="0"/>
              <a:ea typeface="Tahoma" panose="020B0604030504040204" pitchFamily="34" charset="0"/>
              <a:cs typeface="Tahoma" panose="020B0604030504040204" pitchFamily="34" charset="0"/>
              <a:sym typeface="Arial"/>
            </a:endParaRPr>
          </a:p>
          <a:p>
            <a:pPr marL="418466" marR="126364" algn="just" defTabSz="1828800">
              <a:lnSpc>
                <a:spcPct val="115399"/>
              </a:lnSpc>
              <a:buClr>
                <a:srgbClr val="000000"/>
              </a:buClr>
            </a:pPr>
            <a:r>
              <a:rPr lang="fr-FR" sz="2800" kern="0" spc="-114"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Cette </a:t>
            </a:r>
            <a:r>
              <a:rPr lang="fr-FR" sz="2800" b="1" kern="0" spc="-114"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diversité sectorielle et d’expériences </a:t>
            </a:r>
            <a:r>
              <a:rPr lang="fr-FR" sz="2800" kern="0" spc="-114" dirty="0">
                <a:solidFill>
                  <a:srgbClr val="01416A"/>
                </a:solidFill>
                <a:latin typeface="Tahoma" panose="020B0604030504040204" pitchFamily="34" charset="0"/>
                <a:ea typeface="Tahoma" panose="020B0604030504040204" pitchFamily="34" charset="0"/>
                <a:cs typeface="Tahoma" panose="020B0604030504040204" pitchFamily="34" charset="0"/>
                <a:sym typeface="Arial"/>
              </a:rPr>
              <a:t>de management nous permet d’évaluer puis d’accompagner des projets variés venant de différents horizons</a:t>
            </a:r>
            <a:endParaRPr sz="28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22" name="object 19">
            <a:extLst>
              <a:ext uri="{FF2B5EF4-FFF2-40B4-BE49-F238E27FC236}">
                <a16:creationId xmlns:a16="http://schemas.microsoft.com/office/drawing/2014/main" id="{4BEC02B2-F3CA-C377-2958-15652344C5BA}"/>
              </a:ext>
            </a:extLst>
          </p:cNvPr>
          <p:cNvPicPr/>
          <p:nvPr/>
        </p:nvPicPr>
        <p:blipFill>
          <a:blip r:embed="rId2" cstate="print"/>
          <a:stretch>
            <a:fillRect/>
          </a:stretch>
        </p:blipFill>
        <p:spPr>
          <a:xfrm>
            <a:off x="529848" y="543087"/>
            <a:ext cx="1000124" cy="904874"/>
          </a:xfrm>
          <a:prstGeom prst="rect">
            <a:avLst/>
          </a:prstGeom>
        </p:spPr>
      </p:pic>
      <p:pic>
        <p:nvPicPr>
          <p:cNvPr id="15" name="Image 14">
            <a:extLst>
              <a:ext uri="{FF2B5EF4-FFF2-40B4-BE49-F238E27FC236}">
                <a16:creationId xmlns:a16="http://schemas.microsoft.com/office/drawing/2014/main" id="{EDE27797-78E4-A992-BE6E-D95C2724637F}"/>
              </a:ext>
            </a:extLst>
          </p:cNvPr>
          <p:cNvPicPr>
            <a:picLocks noChangeAspect="1"/>
          </p:cNvPicPr>
          <p:nvPr/>
        </p:nvPicPr>
        <p:blipFill>
          <a:blip r:embed="rId3"/>
          <a:stretch>
            <a:fillRect/>
          </a:stretch>
        </p:blipFill>
        <p:spPr>
          <a:xfrm>
            <a:off x="-173012" y="2523687"/>
            <a:ext cx="5925816" cy="6019690"/>
          </a:xfrm>
          <a:prstGeom prst="rect">
            <a:avLst/>
          </a:prstGeom>
        </p:spPr>
      </p:pic>
      <p:pic>
        <p:nvPicPr>
          <p:cNvPr id="17" name="Image 16">
            <a:extLst>
              <a:ext uri="{FF2B5EF4-FFF2-40B4-BE49-F238E27FC236}">
                <a16:creationId xmlns:a16="http://schemas.microsoft.com/office/drawing/2014/main" id="{B175B684-EE3B-EAD2-E5A3-4181973B5A75}"/>
              </a:ext>
            </a:extLst>
          </p:cNvPr>
          <p:cNvPicPr>
            <a:picLocks noChangeAspect="1"/>
          </p:cNvPicPr>
          <p:nvPr/>
        </p:nvPicPr>
        <p:blipFill>
          <a:blip r:embed="rId4"/>
          <a:stretch>
            <a:fillRect/>
          </a:stretch>
        </p:blipFill>
        <p:spPr>
          <a:xfrm>
            <a:off x="5674452" y="3171000"/>
            <a:ext cx="3175164" cy="5372376"/>
          </a:xfrm>
          <a:prstGeom prst="rect">
            <a:avLst/>
          </a:prstGeom>
        </p:spPr>
      </p:pic>
      <p:sp>
        <p:nvSpPr>
          <p:cNvPr id="18" name="object 11">
            <a:extLst>
              <a:ext uri="{FF2B5EF4-FFF2-40B4-BE49-F238E27FC236}">
                <a16:creationId xmlns:a16="http://schemas.microsoft.com/office/drawing/2014/main" id="{E2B824F0-B0EB-A6FD-8452-44DF2272DFA9}"/>
              </a:ext>
            </a:extLst>
          </p:cNvPr>
          <p:cNvSpPr/>
          <p:nvPr/>
        </p:nvSpPr>
        <p:spPr>
          <a:xfrm>
            <a:off x="8849617" y="2729689"/>
            <a:ext cx="4095750" cy="2867026"/>
          </a:xfrm>
          <a:custGeom>
            <a:avLst/>
            <a:gdLst/>
            <a:ahLst/>
            <a:cxnLst/>
            <a:rect l="l" t="t" r="r" b="b"/>
            <a:pathLst>
              <a:path w="4095750" h="2867025">
                <a:moveTo>
                  <a:pt x="0" y="2866987"/>
                </a:moveTo>
                <a:lnTo>
                  <a:pt x="0" y="0"/>
                </a:lnTo>
                <a:lnTo>
                  <a:pt x="4095750" y="0"/>
                </a:lnTo>
              </a:path>
            </a:pathLst>
          </a:custGeom>
          <a:ln w="76200">
            <a:solidFill>
              <a:srgbClr val="08A0DF"/>
            </a:solidFill>
          </a:ln>
        </p:spPr>
        <p:txBody>
          <a:bodyPr wrap="square" lIns="0" tIns="0" rIns="0" bIns="0" rtlCol="0"/>
          <a:lstStyle/>
          <a:p>
            <a:pPr defTabSz="1828800">
              <a:buClr>
                <a:srgbClr val="000000"/>
              </a:buClr>
            </a:pPr>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2635657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BCC2C4"/>
          </a:solidFill>
        </p:spPr>
        <p:txBody>
          <a:bodyPr wrap="square" lIns="0" tIns="0" rIns="0" bIns="0" rtlCol="0"/>
          <a:lstStyle/>
          <a:p>
            <a:pPr defTabSz="1828800">
              <a:buClr>
                <a:srgbClr val="000000"/>
              </a:buClr>
            </a:pPr>
            <a:endParaRPr sz="1400" kern="0">
              <a:solidFill>
                <a:srgbClr val="000000"/>
              </a:solidFill>
              <a:latin typeface="Arial"/>
              <a:cs typeface="Arial"/>
              <a:sym typeface="Arial"/>
            </a:endParaRPr>
          </a:p>
        </p:txBody>
      </p:sp>
      <p:pic>
        <p:nvPicPr>
          <p:cNvPr id="3" name="object 3"/>
          <p:cNvPicPr/>
          <p:nvPr/>
        </p:nvPicPr>
        <p:blipFill>
          <a:blip r:embed="rId2" cstate="print"/>
          <a:stretch>
            <a:fillRect/>
          </a:stretch>
        </p:blipFill>
        <p:spPr>
          <a:xfrm>
            <a:off x="1028701" y="1335462"/>
            <a:ext cx="5738126" cy="7234212"/>
          </a:xfrm>
          <a:prstGeom prst="rect">
            <a:avLst/>
          </a:prstGeom>
        </p:spPr>
      </p:pic>
      <p:grpSp>
        <p:nvGrpSpPr>
          <p:cNvPr id="4" name="object 4"/>
          <p:cNvGrpSpPr/>
          <p:nvPr/>
        </p:nvGrpSpPr>
        <p:grpSpPr>
          <a:xfrm>
            <a:off x="7928941" y="3389234"/>
            <a:ext cx="7832090" cy="4692016"/>
            <a:chOff x="7928940" y="3389234"/>
            <a:chExt cx="7832090" cy="4692015"/>
          </a:xfrm>
        </p:grpSpPr>
        <p:sp>
          <p:nvSpPr>
            <p:cNvPr id="5" name="object 5"/>
            <p:cNvSpPr/>
            <p:nvPr/>
          </p:nvSpPr>
          <p:spPr>
            <a:xfrm>
              <a:off x="7947926" y="3408285"/>
              <a:ext cx="7794625" cy="4653915"/>
            </a:xfrm>
            <a:custGeom>
              <a:avLst/>
              <a:gdLst/>
              <a:ahLst/>
              <a:cxnLst/>
              <a:rect l="l" t="t" r="r" b="b"/>
              <a:pathLst>
                <a:path w="7794625" h="4653915">
                  <a:moveTo>
                    <a:pt x="7794060" y="4653534"/>
                  </a:moveTo>
                  <a:lnTo>
                    <a:pt x="0" y="4653534"/>
                  </a:lnTo>
                  <a:lnTo>
                    <a:pt x="0" y="0"/>
                  </a:lnTo>
                  <a:lnTo>
                    <a:pt x="7794060" y="0"/>
                  </a:lnTo>
                  <a:lnTo>
                    <a:pt x="7794060" y="4653534"/>
                  </a:lnTo>
                  <a:close/>
                </a:path>
              </a:pathLst>
            </a:custGeom>
            <a:solidFill>
              <a:srgbClr val="FFFFFF"/>
            </a:solidFill>
          </p:spPr>
          <p:txBody>
            <a:bodyPr wrap="square" lIns="0" tIns="0" rIns="0" bIns="0" rtlCol="0"/>
            <a:lstStyle/>
            <a:p>
              <a:pPr defTabSz="1828800">
                <a:buClr>
                  <a:srgbClr val="000000"/>
                </a:buClr>
              </a:pPr>
              <a:endParaRPr sz="1400" kern="0">
                <a:solidFill>
                  <a:srgbClr val="000000"/>
                </a:solidFill>
                <a:latin typeface="Arial"/>
                <a:cs typeface="Arial"/>
                <a:sym typeface="Arial"/>
              </a:endParaRPr>
            </a:p>
          </p:txBody>
        </p:sp>
        <p:sp>
          <p:nvSpPr>
            <p:cNvPr id="6" name="object 6"/>
            <p:cNvSpPr/>
            <p:nvPr/>
          </p:nvSpPr>
          <p:spPr>
            <a:xfrm>
              <a:off x="7947990" y="3408284"/>
              <a:ext cx="7793990" cy="4653915"/>
            </a:xfrm>
            <a:custGeom>
              <a:avLst/>
              <a:gdLst/>
              <a:ahLst/>
              <a:cxnLst/>
              <a:rect l="l" t="t" r="r" b="b"/>
              <a:pathLst>
                <a:path w="7793990" h="4653915">
                  <a:moveTo>
                    <a:pt x="0" y="0"/>
                  </a:moveTo>
                  <a:lnTo>
                    <a:pt x="7793850" y="0"/>
                  </a:lnTo>
                  <a:lnTo>
                    <a:pt x="7793850" y="4653408"/>
                  </a:lnTo>
                  <a:lnTo>
                    <a:pt x="0" y="4653408"/>
                  </a:lnTo>
                  <a:lnTo>
                    <a:pt x="0" y="0"/>
                  </a:lnTo>
                  <a:close/>
                </a:path>
              </a:pathLst>
            </a:custGeom>
            <a:ln w="38099">
              <a:solidFill>
                <a:srgbClr val="000000"/>
              </a:solidFill>
            </a:ln>
          </p:spPr>
          <p:txBody>
            <a:bodyPr wrap="square" lIns="0" tIns="0" rIns="0" bIns="0" rtlCol="0"/>
            <a:lstStyle/>
            <a:p>
              <a:pPr defTabSz="1828800">
                <a:buClr>
                  <a:srgbClr val="000000"/>
                </a:buClr>
              </a:pPr>
              <a:endParaRPr sz="1400" kern="0">
                <a:solidFill>
                  <a:srgbClr val="000000"/>
                </a:solidFill>
                <a:latin typeface="Arial"/>
                <a:cs typeface="Arial"/>
                <a:sym typeface="Arial"/>
              </a:endParaRPr>
            </a:p>
          </p:txBody>
        </p:sp>
      </p:grpSp>
      <p:sp>
        <p:nvSpPr>
          <p:cNvPr id="7" name="object 7"/>
          <p:cNvSpPr txBox="1">
            <a:spLocks noGrp="1"/>
          </p:cNvSpPr>
          <p:nvPr>
            <p:ph type="title"/>
          </p:nvPr>
        </p:nvSpPr>
        <p:spPr>
          <a:xfrm>
            <a:off x="7935525" y="2482296"/>
            <a:ext cx="6494146" cy="779701"/>
          </a:xfrm>
          <a:prstGeom prst="rect">
            <a:avLst/>
          </a:prstGeom>
        </p:spPr>
        <p:txBody>
          <a:bodyPr spcFirstLastPara="1" vert="horz" wrap="square" lIns="0" tIns="12700" rIns="0" bIns="0" rtlCol="0" anchor="t" anchorCtr="0">
            <a:spAutoFit/>
          </a:bodyPr>
          <a:lstStyle/>
          <a:p>
            <a:pPr marL="12700">
              <a:spcBef>
                <a:spcPts val="100"/>
              </a:spcBef>
            </a:pPr>
            <a:r>
              <a:rPr sz="4900" b="1" spc="210" dirty="0">
                <a:solidFill>
                  <a:srgbClr val="0F4178"/>
                </a:solidFill>
                <a:latin typeface="Tahoma"/>
                <a:cs typeface="Tahoma"/>
              </a:rPr>
              <a:t>CONTACTEZ</a:t>
            </a:r>
            <a:r>
              <a:rPr sz="4900" b="1" spc="-26" dirty="0">
                <a:solidFill>
                  <a:srgbClr val="0F4178"/>
                </a:solidFill>
                <a:latin typeface="Tahoma"/>
                <a:cs typeface="Tahoma"/>
              </a:rPr>
              <a:t> </a:t>
            </a:r>
            <a:r>
              <a:rPr sz="4900" b="1" spc="170" dirty="0">
                <a:solidFill>
                  <a:srgbClr val="0F4178"/>
                </a:solidFill>
                <a:latin typeface="Tahoma"/>
                <a:cs typeface="Tahoma"/>
              </a:rPr>
              <a:t>NOUS</a:t>
            </a:r>
            <a:r>
              <a:rPr sz="4900" b="1" spc="-26" dirty="0">
                <a:solidFill>
                  <a:srgbClr val="0F4178"/>
                </a:solidFill>
                <a:latin typeface="Tahoma"/>
                <a:cs typeface="Tahoma"/>
              </a:rPr>
              <a:t> </a:t>
            </a:r>
            <a:r>
              <a:rPr sz="4900" b="1" spc="-320" dirty="0">
                <a:solidFill>
                  <a:srgbClr val="0F4178"/>
                </a:solidFill>
                <a:latin typeface="Tahoma"/>
                <a:cs typeface="Tahoma"/>
              </a:rPr>
              <a:t>!</a:t>
            </a:r>
            <a:endParaRPr sz="4900" dirty="0">
              <a:latin typeface="Tahoma"/>
              <a:cs typeface="Tahoma"/>
            </a:endParaRPr>
          </a:p>
        </p:txBody>
      </p:sp>
      <p:grpSp>
        <p:nvGrpSpPr>
          <p:cNvPr id="8" name="object 8"/>
          <p:cNvGrpSpPr/>
          <p:nvPr/>
        </p:nvGrpSpPr>
        <p:grpSpPr>
          <a:xfrm>
            <a:off x="8476384" y="0"/>
            <a:ext cx="9812020" cy="7564756"/>
            <a:chOff x="8476384" y="0"/>
            <a:chExt cx="9812020" cy="7564755"/>
          </a:xfrm>
        </p:grpSpPr>
        <p:pic>
          <p:nvPicPr>
            <p:cNvPr id="9" name="object 9"/>
            <p:cNvPicPr/>
            <p:nvPr/>
          </p:nvPicPr>
          <p:blipFill>
            <a:blip r:embed="rId3" cstate="print"/>
            <a:stretch>
              <a:fillRect/>
            </a:stretch>
          </p:blipFill>
          <p:spPr>
            <a:xfrm>
              <a:off x="8487558" y="6358909"/>
              <a:ext cx="314324" cy="314324"/>
            </a:xfrm>
            <a:prstGeom prst="rect">
              <a:avLst/>
            </a:prstGeom>
          </p:spPr>
        </p:pic>
        <p:sp>
          <p:nvSpPr>
            <p:cNvPr id="10" name="object 10"/>
            <p:cNvSpPr/>
            <p:nvPr/>
          </p:nvSpPr>
          <p:spPr>
            <a:xfrm>
              <a:off x="8487558" y="7250024"/>
              <a:ext cx="314325" cy="314325"/>
            </a:xfrm>
            <a:custGeom>
              <a:avLst/>
              <a:gdLst/>
              <a:ahLst/>
              <a:cxnLst/>
              <a:rect l="l" t="t" r="r" b="b"/>
              <a:pathLst>
                <a:path w="314325" h="314325">
                  <a:moveTo>
                    <a:pt x="157162" y="314325"/>
                  </a:moveTo>
                  <a:lnTo>
                    <a:pt x="96986" y="302440"/>
                  </a:lnTo>
                  <a:lnTo>
                    <a:pt x="46031" y="268293"/>
                  </a:lnTo>
                  <a:lnTo>
                    <a:pt x="11884" y="217338"/>
                  </a:lnTo>
                  <a:lnTo>
                    <a:pt x="0" y="157162"/>
                  </a:lnTo>
                  <a:lnTo>
                    <a:pt x="3018" y="126262"/>
                  </a:lnTo>
                  <a:lnTo>
                    <a:pt x="26316" y="70015"/>
                  </a:lnTo>
                  <a:lnTo>
                    <a:pt x="70015" y="26316"/>
                  </a:lnTo>
                  <a:lnTo>
                    <a:pt x="126262" y="3018"/>
                  </a:lnTo>
                  <a:lnTo>
                    <a:pt x="157162" y="0"/>
                  </a:lnTo>
                  <a:lnTo>
                    <a:pt x="188062" y="3018"/>
                  </a:lnTo>
                  <a:lnTo>
                    <a:pt x="217338" y="11884"/>
                  </a:lnTo>
                  <a:lnTo>
                    <a:pt x="230624" y="18993"/>
                  </a:lnTo>
                  <a:lnTo>
                    <a:pt x="148471" y="18993"/>
                  </a:lnTo>
                  <a:lnTo>
                    <a:pt x="139723" y="23814"/>
                  </a:lnTo>
                  <a:lnTo>
                    <a:pt x="115210" y="23814"/>
                  </a:lnTo>
                  <a:lnTo>
                    <a:pt x="90405" y="34384"/>
                  </a:lnTo>
                  <a:lnTo>
                    <a:pt x="68350" y="49307"/>
                  </a:lnTo>
                  <a:lnTo>
                    <a:pt x="49556" y="68050"/>
                  </a:lnTo>
                  <a:lnTo>
                    <a:pt x="34573" y="90062"/>
                  </a:lnTo>
                  <a:lnTo>
                    <a:pt x="298735" y="90062"/>
                  </a:lnTo>
                  <a:lnTo>
                    <a:pt x="302440" y="96986"/>
                  </a:lnTo>
                  <a:lnTo>
                    <a:pt x="305608" y="107445"/>
                  </a:lnTo>
                  <a:lnTo>
                    <a:pt x="26528" y="107445"/>
                  </a:lnTo>
                  <a:lnTo>
                    <a:pt x="22609" y="119272"/>
                  </a:lnTo>
                  <a:lnTo>
                    <a:pt x="19742" y="131535"/>
                  </a:lnTo>
                  <a:lnTo>
                    <a:pt x="17982" y="144183"/>
                  </a:lnTo>
                  <a:lnTo>
                    <a:pt x="17383" y="157162"/>
                  </a:lnTo>
                  <a:lnTo>
                    <a:pt x="17932" y="169518"/>
                  </a:lnTo>
                  <a:lnTo>
                    <a:pt x="19548" y="181687"/>
                  </a:lnTo>
                  <a:lnTo>
                    <a:pt x="19581" y="181934"/>
                  </a:lnTo>
                  <a:lnTo>
                    <a:pt x="22216" y="193625"/>
                  </a:lnTo>
                  <a:lnTo>
                    <a:pt x="25921" y="205287"/>
                  </a:lnTo>
                  <a:lnTo>
                    <a:pt x="306090" y="205287"/>
                  </a:lnTo>
                  <a:lnTo>
                    <a:pt x="302440" y="217338"/>
                  </a:lnTo>
                  <a:lnTo>
                    <a:pt x="299587" y="222670"/>
                  </a:lnTo>
                  <a:lnTo>
                    <a:pt x="33716" y="222670"/>
                  </a:lnTo>
                  <a:lnTo>
                    <a:pt x="48704" y="245232"/>
                  </a:lnTo>
                  <a:lnTo>
                    <a:pt x="67661" y="264442"/>
                  </a:lnTo>
                  <a:lnTo>
                    <a:pt x="90009" y="279722"/>
                  </a:lnTo>
                  <a:lnTo>
                    <a:pt x="115173" y="290494"/>
                  </a:lnTo>
                  <a:lnTo>
                    <a:pt x="139694" y="290494"/>
                  </a:lnTo>
                  <a:lnTo>
                    <a:pt x="148470" y="295331"/>
                  </a:lnTo>
                  <a:lnTo>
                    <a:pt x="230624" y="295331"/>
                  </a:lnTo>
                  <a:lnTo>
                    <a:pt x="217338" y="302440"/>
                  </a:lnTo>
                  <a:lnTo>
                    <a:pt x="188062" y="311306"/>
                  </a:lnTo>
                  <a:lnTo>
                    <a:pt x="157162" y="314325"/>
                  </a:lnTo>
                  <a:close/>
                </a:path>
                <a:path w="314325" h="314325">
                  <a:moveTo>
                    <a:pt x="165854" y="90062"/>
                  </a:moveTo>
                  <a:lnTo>
                    <a:pt x="148471" y="90062"/>
                  </a:lnTo>
                  <a:lnTo>
                    <a:pt x="148471" y="18993"/>
                  </a:lnTo>
                  <a:lnTo>
                    <a:pt x="165854" y="18993"/>
                  </a:lnTo>
                  <a:lnTo>
                    <a:pt x="165854" y="90062"/>
                  </a:lnTo>
                  <a:close/>
                </a:path>
                <a:path w="314325" h="314325">
                  <a:moveTo>
                    <a:pt x="227903" y="90062"/>
                  </a:moveTo>
                  <a:lnTo>
                    <a:pt x="210057" y="90062"/>
                  </a:lnTo>
                  <a:lnTo>
                    <a:pt x="207590" y="80894"/>
                  </a:lnTo>
                  <a:lnTo>
                    <a:pt x="204798" y="72113"/>
                  </a:lnTo>
                  <a:lnTo>
                    <a:pt x="183044" y="31680"/>
                  </a:lnTo>
                  <a:lnTo>
                    <a:pt x="165854" y="18993"/>
                  </a:lnTo>
                  <a:lnTo>
                    <a:pt x="230624" y="18993"/>
                  </a:lnTo>
                  <a:lnTo>
                    <a:pt x="239633" y="23814"/>
                  </a:lnTo>
                  <a:lnTo>
                    <a:pt x="199139" y="23814"/>
                  </a:lnTo>
                  <a:lnTo>
                    <a:pt x="203128" y="29228"/>
                  </a:lnTo>
                  <a:lnTo>
                    <a:pt x="221761" y="68050"/>
                  </a:lnTo>
                  <a:lnTo>
                    <a:pt x="225082" y="78900"/>
                  </a:lnTo>
                  <a:lnTo>
                    <a:pt x="227903" y="90062"/>
                  </a:lnTo>
                  <a:close/>
                </a:path>
                <a:path w="314325" h="314325">
                  <a:moveTo>
                    <a:pt x="104267" y="90062"/>
                  </a:moveTo>
                  <a:lnTo>
                    <a:pt x="86421" y="90062"/>
                  </a:lnTo>
                  <a:lnTo>
                    <a:pt x="89242" y="78900"/>
                  </a:lnTo>
                  <a:lnTo>
                    <a:pt x="103751" y="41572"/>
                  </a:lnTo>
                  <a:lnTo>
                    <a:pt x="115185" y="23814"/>
                  </a:lnTo>
                  <a:lnTo>
                    <a:pt x="139723" y="23814"/>
                  </a:lnTo>
                  <a:lnTo>
                    <a:pt x="131280" y="31680"/>
                  </a:lnTo>
                  <a:lnTo>
                    <a:pt x="123329" y="42417"/>
                  </a:lnTo>
                  <a:lnTo>
                    <a:pt x="116057" y="55852"/>
                  </a:lnTo>
                  <a:lnTo>
                    <a:pt x="112636" y="63755"/>
                  </a:lnTo>
                  <a:lnTo>
                    <a:pt x="109526" y="72113"/>
                  </a:lnTo>
                  <a:lnTo>
                    <a:pt x="106735" y="80894"/>
                  </a:lnTo>
                  <a:lnTo>
                    <a:pt x="104267" y="90062"/>
                  </a:lnTo>
                  <a:close/>
                </a:path>
                <a:path w="314325" h="314325">
                  <a:moveTo>
                    <a:pt x="298735" y="90062"/>
                  </a:moveTo>
                  <a:lnTo>
                    <a:pt x="279751" y="90062"/>
                  </a:lnTo>
                  <a:lnTo>
                    <a:pt x="264883" y="68219"/>
                  </a:lnTo>
                  <a:lnTo>
                    <a:pt x="264768" y="68050"/>
                  </a:lnTo>
                  <a:lnTo>
                    <a:pt x="245974" y="49307"/>
                  </a:lnTo>
                  <a:lnTo>
                    <a:pt x="223919" y="34384"/>
                  </a:lnTo>
                  <a:lnTo>
                    <a:pt x="199114" y="23814"/>
                  </a:lnTo>
                  <a:lnTo>
                    <a:pt x="239633" y="23814"/>
                  </a:lnTo>
                  <a:lnTo>
                    <a:pt x="244309" y="26316"/>
                  </a:lnTo>
                  <a:lnTo>
                    <a:pt x="268293" y="46031"/>
                  </a:lnTo>
                  <a:lnTo>
                    <a:pt x="288008" y="70015"/>
                  </a:lnTo>
                  <a:lnTo>
                    <a:pt x="298735" y="90062"/>
                  </a:lnTo>
                  <a:close/>
                </a:path>
                <a:path w="314325" h="314325">
                  <a:moveTo>
                    <a:pt x="100393" y="205287"/>
                  </a:moveTo>
                  <a:lnTo>
                    <a:pt x="82803" y="205287"/>
                  </a:lnTo>
                  <a:lnTo>
                    <a:pt x="81240" y="193625"/>
                  </a:lnTo>
                  <a:lnTo>
                    <a:pt x="80136" y="181934"/>
                  </a:lnTo>
                  <a:lnTo>
                    <a:pt x="79430" y="169518"/>
                  </a:lnTo>
                  <a:lnTo>
                    <a:pt x="79200" y="157162"/>
                  </a:lnTo>
                  <a:lnTo>
                    <a:pt x="79450" y="144315"/>
                  </a:lnTo>
                  <a:lnTo>
                    <a:pt x="80188" y="131709"/>
                  </a:lnTo>
                  <a:lnTo>
                    <a:pt x="81397" y="119400"/>
                  </a:lnTo>
                  <a:lnTo>
                    <a:pt x="83059" y="107445"/>
                  </a:lnTo>
                  <a:lnTo>
                    <a:pt x="100663" y="107445"/>
                  </a:lnTo>
                  <a:lnTo>
                    <a:pt x="98915" y="119272"/>
                  </a:lnTo>
                  <a:lnTo>
                    <a:pt x="97637" y="131535"/>
                  </a:lnTo>
                  <a:lnTo>
                    <a:pt x="96852" y="144183"/>
                  </a:lnTo>
                  <a:lnTo>
                    <a:pt x="96583" y="157162"/>
                  </a:lnTo>
                  <a:lnTo>
                    <a:pt x="96825" y="169518"/>
                  </a:lnTo>
                  <a:lnTo>
                    <a:pt x="97544" y="181687"/>
                  </a:lnTo>
                  <a:lnTo>
                    <a:pt x="98735" y="193625"/>
                  </a:lnTo>
                  <a:lnTo>
                    <a:pt x="100393" y="205287"/>
                  </a:lnTo>
                  <a:close/>
                </a:path>
                <a:path w="314325" h="314325">
                  <a:moveTo>
                    <a:pt x="165854" y="205287"/>
                  </a:moveTo>
                  <a:lnTo>
                    <a:pt x="148471" y="205287"/>
                  </a:lnTo>
                  <a:lnTo>
                    <a:pt x="148471" y="107445"/>
                  </a:lnTo>
                  <a:lnTo>
                    <a:pt x="165854" y="107445"/>
                  </a:lnTo>
                  <a:lnTo>
                    <a:pt x="165854" y="205287"/>
                  </a:lnTo>
                  <a:close/>
                </a:path>
                <a:path w="314325" h="314325">
                  <a:moveTo>
                    <a:pt x="231521" y="205287"/>
                  </a:moveTo>
                  <a:lnTo>
                    <a:pt x="213931" y="205287"/>
                  </a:lnTo>
                  <a:lnTo>
                    <a:pt x="215589" y="193625"/>
                  </a:lnTo>
                  <a:lnTo>
                    <a:pt x="216759" y="181934"/>
                  </a:lnTo>
                  <a:lnTo>
                    <a:pt x="217499" y="169518"/>
                  </a:lnTo>
                  <a:lnTo>
                    <a:pt x="217741" y="157162"/>
                  </a:lnTo>
                  <a:lnTo>
                    <a:pt x="217480" y="144315"/>
                  </a:lnTo>
                  <a:lnTo>
                    <a:pt x="216705" y="131709"/>
                  </a:lnTo>
                  <a:lnTo>
                    <a:pt x="215428" y="119400"/>
                  </a:lnTo>
                  <a:lnTo>
                    <a:pt x="213661" y="107445"/>
                  </a:lnTo>
                  <a:lnTo>
                    <a:pt x="231265" y="107445"/>
                  </a:lnTo>
                  <a:lnTo>
                    <a:pt x="232910" y="119272"/>
                  </a:lnTo>
                  <a:lnTo>
                    <a:pt x="234119" y="131535"/>
                  </a:lnTo>
                  <a:lnTo>
                    <a:pt x="234866" y="144183"/>
                  </a:lnTo>
                  <a:lnTo>
                    <a:pt x="235124" y="157162"/>
                  </a:lnTo>
                  <a:lnTo>
                    <a:pt x="234894" y="169518"/>
                  </a:lnTo>
                  <a:lnTo>
                    <a:pt x="234211" y="181687"/>
                  </a:lnTo>
                  <a:lnTo>
                    <a:pt x="233084" y="193625"/>
                  </a:lnTo>
                  <a:lnTo>
                    <a:pt x="231521" y="205287"/>
                  </a:lnTo>
                  <a:close/>
                </a:path>
                <a:path w="314325" h="314325">
                  <a:moveTo>
                    <a:pt x="306090" y="205287"/>
                  </a:moveTo>
                  <a:lnTo>
                    <a:pt x="288403" y="205287"/>
                  </a:lnTo>
                  <a:lnTo>
                    <a:pt x="292109" y="193625"/>
                  </a:lnTo>
                  <a:lnTo>
                    <a:pt x="294743" y="181934"/>
                  </a:lnTo>
                  <a:lnTo>
                    <a:pt x="296392" y="169518"/>
                  </a:lnTo>
                  <a:lnTo>
                    <a:pt x="296942" y="157162"/>
                  </a:lnTo>
                  <a:lnTo>
                    <a:pt x="296349" y="144315"/>
                  </a:lnTo>
                  <a:lnTo>
                    <a:pt x="294606" y="131709"/>
                  </a:lnTo>
                  <a:lnTo>
                    <a:pt x="294582" y="131535"/>
                  </a:lnTo>
                  <a:lnTo>
                    <a:pt x="291745" y="119400"/>
                  </a:lnTo>
                  <a:lnTo>
                    <a:pt x="287796" y="107445"/>
                  </a:lnTo>
                  <a:lnTo>
                    <a:pt x="305608" y="107445"/>
                  </a:lnTo>
                  <a:lnTo>
                    <a:pt x="311306" y="126262"/>
                  </a:lnTo>
                  <a:lnTo>
                    <a:pt x="314324" y="157162"/>
                  </a:lnTo>
                  <a:lnTo>
                    <a:pt x="311306" y="188062"/>
                  </a:lnTo>
                  <a:lnTo>
                    <a:pt x="306090" y="205287"/>
                  </a:lnTo>
                  <a:close/>
                </a:path>
                <a:path w="314325" h="314325">
                  <a:moveTo>
                    <a:pt x="139706" y="290494"/>
                  </a:moveTo>
                  <a:lnTo>
                    <a:pt x="115173" y="290494"/>
                  </a:lnTo>
                  <a:lnTo>
                    <a:pt x="111196" y="285096"/>
                  </a:lnTo>
                  <a:lnTo>
                    <a:pt x="92257" y="245377"/>
                  </a:lnTo>
                  <a:lnTo>
                    <a:pt x="86057" y="222670"/>
                  </a:lnTo>
                  <a:lnTo>
                    <a:pt x="103883" y="222670"/>
                  </a:lnTo>
                  <a:lnTo>
                    <a:pt x="106404" y="232284"/>
                  </a:lnTo>
                  <a:lnTo>
                    <a:pt x="109278" y="241481"/>
                  </a:lnTo>
                  <a:lnTo>
                    <a:pt x="112498" y="250224"/>
                  </a:lnTo>
                  <a:lnTo>
                    <a:pt x="116057" y="258472"/>
                  </a:lnTo>
                  <a:lnTo>
                    <a:pt x="123329" y="271907"/>
                  </a:lnTo>
                  <a:lnTo>
                    <a:pt x="131280" y="282644"/>
                  </a:lnTo>
                  <a:lnTo>
                    <a:pt x="139706" y="290494"/>
                  </a:lnTo>
                  <a:close/>
                </a:path>
                <a:path w="314325" h="314325">
                  <a:moveTo>
                    <a:pt x="165854" y="295331"/>
                  </a:moveTo>
                  <a:lnTo>
                    <a:pt x="148471" y="295331"/>
                  </a:lnTo>
                  <a:lnTo>
                    <a:pt x="148471" y="222670"/>
                  </a:lnTo>
                  <a:lnTo>
                    <a:pt x="165854" y="222670"/>
                  </a:lnTo>
                  <a:lnTo>
                    <a:pt x="165854" y="295331"/>
                  </a:lnTo>
                  <a:close/>
                </a:path>
                <a:path w="314325" h="314325">
                  <a:moveTo>
                    <a:pt x="230624" y="295331"/>
                  </a:moveTo>
                  <a:lnTo>
                    <a:pt x="165854" y="295331"/>
                  </a:lnTo>
                  <a:lnTo>
                    <a:pt x="174618" y="290494"/>
                  </a:lnTo>
                  <a:lnTo>
                    <a:pt x="183044" y="282644"/>
                  </a:lnTo>
                  <a:lnTo>
                    <a:pt x="205046" y="241481"/>
                  </a:lnTo>
                  <a:lnTo>
                    <a:pt x="210441" y="222670"/>
                  </a:lnTo>
                  <a:lnTo>
                    <a:pt x="228267" y="222670"/>
                  </a:lnTo>
                  <a:lnTo>
                    <a:pt x="214020" y="265822"/>
                  </a:lnTo>
                  <a:lnTo>
                    <a:pt x="199151" y="290494"/>
                  </a:lnTo>
                  <a:lnTo>
                    <a:pt x="239663" y="290494"/>
                  </a:lnTo>
                  <a:lnTo>
                    <a:pt x="230624" y="295331"/>
                  </a:lnTo>
                  <a:close/>
                </a:path>
                <a:path w="314325" h="314325">
                  <a:moveTo>
                    <a:pt x="239663" y="290494"/>
                  </a:moveTo>
                  <a:lnTo>
                    <a:pt x="199151" y="290494"/>
                  </a:lnTo>
                  <a:lnTo>
                    <a:pt x="224315" y="279722"/>
                  </a:lnTo>
                  <a:lnTo>
                    <a:pt x="246664" y="264442"/>
                  </a:lnTo>
                  <a:lnTo>
                    <a:pt x="265620" y="245232"/>
                  </a:lnTo>
                  <a:lnTo>
                    <a:pt x="280609" y="222670"/>
                  </a:lnTo>
                  <a:lnTo>
                    <a:pt x="299587" y="222670"/>
                  </a:lnTo>
                  <a:lnTo>
                    <a:pt x="288008" y="244309"/>
                  </a:lnTo>
                  <a:lnTo>
                    <a:pt x="268293" y="268293"/>
                  </a:lnTo>
                  <a:lnTo>
                    <a:pt x="244309" y="288008"/>
                  </a:lnTo>
                  <a:lnTo>
                    <a:pt x="239663" y="290494"/>
                  </a:lnTo>
                  <a:close/>
                </a:path>
              </a:pathLst>
            </a:custGeom>
            <a:solidFill>
              <a:srgbClr val="000000"/>
            </a:solidFill>
          </p:spPr>
          <p:txBody>
            <a:bodyPr wrap="square" lIns="0" tIns="0" rIns="0" bIns="0" rtlCol="0"/>
            <a:lstStyle/>
            <a:p>
              <a:pPr defTabSz="1828800">
                <a:buClr>
                  <a:srgbClr val="000000"/>
                </a:buClr>
              </a:pPr>
              <a:endParaRPr sz="1400" kern="0">
                <a:solidFill>
                  <a:srgbClr val="000000"/>
                </a:solidFill>
                <a:latin typeface="Arial"/>
                <a:cs typeface="Arial"/>
                <a:sym typeface="Arial"/>
              </a:endParaRPr>
            </a:p>
          </p:txBody>
        </p:sp>
        <p:pic>
          <p:nvPicPr>
            <p:cNvPr id="11" name="object 11"/>
            <p:cNvPicPr/>
            <p:nvPr/>
          </p:nvPicPr>
          <p:blipFill>
            <a:blip r:embed="rId4" cstate="print"/>
            <a:stretch>
              <a:fillRect/>
            </a:stretch>
          </p:blipFill>
          <p:spPr>
            <a:xfrm>
              <a:off x="8487558" y="5829220"/>
              <a:ext cx="314324" cy="409574"/>
            </a:xfrm>
            <a:prstGeom prst="rect">
              <a:avLst/>
            </a:prstGeom>
          </p:spPr>
        </p:pic>
        <p:sp>
          <p:nvSpPr>
            <p:cNvPr id="12" name="object 12"/>
            <p:cNvSpPr/>
            <p:nvPr/>
          </p:nvSpPr>
          <p:spPr>
            <a:xfrm>
              <a:off x="8478468" y="6813915"/>
              <a:ext cx="302895" cy="302260"/>
            </a:xfrm>
            <a:custGeom>
              <a:avLst/>
              <a:gdLst/>
              <a:ahLst/>
              <a:cxnLst/>
              <a:rect l="l" t="t" r="r" b="b"/>
              <a:pathLst>
                <a:path w="302895" h="302259">
                  <a:moveTo>
                    <a:pt x="152995" y="301900"/>
                  </a:moveTo>
                  <a:lnTo>
                    <a:pt x="121120" y="298750"/>
                  </a:lnTo>
                  <a:lnTo>
                    <a:pt x="121685" y="298750"/>
                  </a:lnTo>
                  <a:lnTo>
                    <a:pt x="92688" y="289824"/>
                  </a:lnTo>
                  <a:lnTo>
                    <a:pt x="42216" y="255137"/>
                  </a:lnTo>
                  <a:lnTo>
                    <a:pt x="9697" y="204327"/>
                  </a:lnTo>
                  <a:lnTo>
                    <a:pt x="65" y="144938"/>
                  </a:lnTo>
                  <a:lnTo>
                    <a:pt x="0" y="143730"/>
                  </a:lnTo>
                  <a:lnTo>
                    <a:pt x="8895" y="100170"/>
                  </a:lnTo>
                  <a:lnTo>
                    <a:pt x="8968" y="99814"/>
                  </a:lnTo>
                  <a:lnTo>
                    <a:pt x="9024" y="99538"/>
                  </a:lnTo>
                  <a:lnTo>
                    <a:pt x="30345" y="60869"/>
                  </a:lnTo>
                  <a:lnTo>
                    <a:pt x="61731" y="29921"/>
                  </a:lnTo>
                  <a:lnTo>
                    <a:pt x="100948" y="8898"/>
                  </a:lnTo>
                  <a:lnTo>
                    <a:pt x="145765" y="0"/>
                  </a:lnTo>
                  <a:lnTo>
                    <a:pt x="192001" y="4712"/>
                  </a:lnTo>
                  <a:lnTo>
                    <a:pt x="233590" y="22202"/>
                  </a:lnTo>
                  <a:lnTo>
                    <a:pt x="238191" y="26039"/>
                  </a:lnTo>
                  <a:lnTo>
                    <a:pt x="147052" y="26039"/>
                  </a:lnTo>
                  <a:lnTo>
                    <a:pt x="101362" y="36877"/>
                  </a:lnTo>
                  <a:lnTo>
                    <a:pt x="63646" y="62674"/>
                  </a:lnTo>
                  <a:lnTo>
                    <a:pt x="37531" y="99814"/>
                  </a:lnTo>
                  <a:lnTo>
                    <a:pt x="37415" y="100170"/>
                  </a:lnTo>
                  <a:lnTo>
                    <a:pt x="26469" y="144938"/>
                  </a:lnTo>
                  <a:lnTo>
                    <a:pt x="27859" y="170423"/>
                  </a:lnTo>
                  <a:lnTo>
                    <a:pt x="45528" y="217112"/>
                  </a:lnTo>
                  <a:lnTo>
                    <a:pt x="80981" y="253762"/>
                  </a:lnTo>
                  <a:lnTo>
                    <a:pt x="127206" y="273277"/>
                  </a:lnTo>
                  <a:lnTo>
                    <a:pt x="126862" y="273277"/>
                  </a:lnTo>
                  <a:lnTo>
                    <a:pt x="153056" y="275860"/>
                  </a:lnTo>
                  <a:lnTo>
                    <a:pt x="222655" y="275860"/>
                  </a:lnTo>
                  <a:lnTo>
                    <a:pt x="226337" y="284198"/>
                  </a:lnTo>
                  <a:lnTo>
                    <a:pt x="214206" y="289393"/>
                  </a:lnTo>
                  <a:lnTo>
                    <a:pt x="199463" y="294839"/>
                  </a:lnTo>
                  <a:lnTo>
                    <a:pt x="184313" y="298750"/>
                  </a:lnTo>
                  <a:lnTo>
                    <a:pt x="168806" y="301109"/>
                  </a:lnTo>
                  <a:lnTo>
                    <a:pt x="152995" y="301900"/>
                  </a:lnTo>
                  <a:close/>
                </a:path>
                <a:path w="302895" h="302259">
                  <a:moveTo>
                    <a:pt x="271455" y="212544"/>
                  </a:moveTo>
                  <a:lnTo>
                    <a:pt x="221926" y="212544"/>
                  </a:lnTo>
                  <a:lnTo>
                    <a:pt x="227379" y="210550"/>
                  </a:lnTo>
                  <a:lnTo>
                    <a:pt x="234304" y="207527"/>
                  </a:lnTo>
                  <a:lnTo>
                    <a:pt x="267698" y="173541"/>
                  </a:lnTo>
                  <a:lnTo>
                    <a:pt x="275735" y="133602"/>
                  </a:lnTo>
                  <a:lnTo>
                    <a:pt x="275848" y="128094"/>
                  </a:lnTo>
                  <a:lnTo>
                    <a:pt x="248259" y="68247"/>
                  </a:lnTo>
                  <a:lnTo>
                    <a:pt x="185203" y="29921"/>
                  </a:lnTo>
                  <a:lnTo>
                    <a:pt x="184931" y="29921"/>
                  </a:lnTo>
                  <a:lnTo>
                    <a:pt x="147052" y="26039"/>
                  </a:lnTo>
                  <a:lnTo>
                    <a:pt x="238191" y="26039"/>
                  </a:lnTo>
                  <a:lnTo>
                    <a:pt x="268091" y="50976"/>
                  </a:lnTo>
                  <a:lnTo>
                    <a:pt x="293062" y="89536"/>
                  </a:lnTo>
                  <a:lnTo>
                    <a:pt x="302288" y="122063"/>
                  </a:lnTo>
                  <a:lnTo>
                    <a:pt x="301837" y="143730"/>
                  </a:lnTo>
                  <a:lnTo>
                    <a:pt x="301724" y="149167"/>
                  </a:lnTo>
                  <a:lnTo>
                    <a:pt x="301610" y="154680"/>
                  </a:lnTo>
                  <a:lnTo>
                    <a:pt x="291374" y="185372"/>
                  </a:lnTo>
                  <a:lnTo>
                    <a:pt x="271924" y="212121"/>
                  </a:lnTo>
                  <a:lnTo>
                    <a:pt x="271455" y="212544"/>
                  </a:lnTo>
                  <a:close/>
                </a:path>
                <a:path w="302895" h="302259">
                  <a:moveTo>
                    <a:pt x="144453" y="235442"/>
                  </a:moveTo>
                  <a:lnTo>
                    <a:pt x="138167" y="235442"/>
                  </a:lnTo>
                  <a:lnTo>
                    <a:pt x="124177" y="232709"/>
                  </a:lnTo>
                  <a:lnTo>
                    <a:pt x="89788" y="206197"/>
                  </a:lnTo>
                  <a:lnTo>
                    <a:pt x="74943" y="163296"/>
                  </a:lnTo>
                  <a:lnTo>
                    <a:pt x="74935" y="147294"/>
                  </a:lnTo>
                  <a:lnTo>
                    <a:pt x="82987" y="115551"/>
                  </a:lnTo>
                  <a:lnTo>
                    <a:pt x="100064" y="90412"/>
                  </a:lnTo>
                  <a:lnTo>
                    <a:pt x="123677" y="74381"/>
                  </a:lnTo>
                  <a:lnTo>
                    <a:pt x="151341" y="69962"/>
                  </a:lnTo>
                  <a:lnTo>
                    <a:pt x="163285" y="72132"/>
                  </a:lnTo>
                  <a:lnTo>
                    <a:pt x="174379" y="76585"/>
                  </a:lnTo>
                  <a:lnTo>
                    <a:pt x="184462" y="83088"/>
                  </a:lnTo>
                  <a:lnTo>
                    <a:pt x="193373" y="91409"/>
                  </a:lnTo>
                  <a:lnTo>
                    <a:pt x="219907" y="91409"/>
                  </a:lnTo>
                  <a:lnTo>
                    <a:pt x="219563" y="95699"/>
                  </a:lnTo>
                  <a:lnTo>
                    <a:pt x="146623" y="95699"/>
                  </a:lnTo>
                  <a:lnTo>
                    <a:pt x="130197" y="99814"/>
                  </a:lnTo>
                  <a:lnTo>
                    <a:pt x="116224" y="111128"/>
                  </a:lnTo>
                  <a:lnTo>
                    <a:pt x="106100" y="128094"/>
                  </a:lnTo>
                  <a:lnTo>
                    <a:pt x="101220" y="149167"/>
                  </a:lnTo>
                  <a:lnTo>
                    <a:pt x="101211" y="160779"/>
                  </a:lnTo>
                  <a:lnTo>
                    <a:pt x="102982" y="171876"/>
                  </a:lnTo>
                  <a:lnTo>
                    <a:pt x="124534" y="204093"/>
                  </a:lnTo>
                  <a:lnTo>
                    <a:pt x="140189" y="209342"/>
                  </a:lnTo>
                  <a:lnTo>
                    <a:pt x="216692" y="209342"/>
                  </a:lnTo>
                  <a:lnTo>
                    <a:pt x="217698" y="210067"/>
                  </a:lnTo>
                  <a:lnTo>
                    <a:pt x="221926" y="212544"/>
                  </a:lnTo>
                  <a:lnTo>
                    <a:pt x="271455" y="212544"/>
                  </a:lnTo>
                  <a:lnTo>
                    <a:pt x="267838" y="215806"/>
                  </a:lnTo>
                  <a:lnTo>
                    <a:pt x="188594" y="215806"/>
                  </a:lnTo>
                  <a:lnTo>
                    <a:pt x="178546" y="224128"/>
                  </a:lnTo>
                  <a:lnTo>
                    <a:pt x="167402" y="230359"/>
                  </a:lnTo>
                  <a:lnTo>
                    <a:pt x="155395" y="234268"/>
                  </a:lnTo>
                  <a:lnTo>
                    <a:pt x="144453" y="235442"/>
                  </a:lnTo>
                  <a:close/>
                </a:path>
                <a:path w="302895" h="302259">
                  <a:moveTo>
                    <a:pt x="219907" y="91409"/>
                  </a:moveTo>
                  <a:lnTo>
                    <a:pt x="193373" y="91409"/>
                  </a:lnTo>
                  <a:lnTo>
                    <a:pt x="194580" y="76585"/>
                  </a:lnTo>
                  <a:lnTo>
                    <a:pt x="194676" y="75399"/>
                  </a:lnTo>
                  <a:lnTo>
                    <a:pt x="194759" y="74381"/>
                  </a:lnTo>
                  <a:lnTo>
                    <a:pt x="194844" y="73345"/>
                  </a:lnTo>
                  <a:lnTo>
                    <a:pt x="221191" y="75399"/>
                  </a:lnTo>
                  <a:lnTo>
                    <a:pt x="220057" y="89536"/>
                  </a:lnTo>
                  <a:lnTo>
                    <a:pt x="219987" y="90412"/>
                  </a:lnTo>
                  <a:lnTo>
                    <a:pt x="219907" y="91409"/>
                  </a:lnTo>
                  <a:close/>
                </a:path>
                <a:path w="302895" h="302259">
                  <a:moveTo>
                    <a:pt x="216692" y="209342"/>
                  </a:moveTo>
                  <a:lnTo>
                    <a:pt x="140189" y="209342"/>
                  </a:lnTo>
                  <a:lnTo>
                    <a:pt x="157449" y="206197"/>
                  </a:lnTo>
                  <a:lnTo>
                    <a:pt x="172250" y="195106"/>
                  </a:lnTo>
                  <a:lnTo>
                    <a:pt x="183030" y="177796"/>
                  </a:lnTo>
                  <a:lnTo>
                    <a:pt x="188226" y="155934"/>
                  </a:lnTo>
                  <a:lnTo>
                    <a:pt x="186540" y="133602"/>
                  </a:lnTo>
                  <a:lnTo>
                    <a:pt x="178645" y="114843"/>
                  </a:lnTo>
                  <a:lnTo>
                    <a:pt x="165798" y="101602"/>
                  </a:lnTo>
                  <a:lnTo>
                    <a:pt x="148912" y="95699"/>
                  </a:lnTo>
                  <a:lnTo>
                    <a:pt x="219563" y="95699"/>
                  </a:lnTo>
                  <a:lnTo>
                    <a:pt x="211326" y="198467"/>
                  </a:lnTo>
                  <a:lnTo>
                    <a:pt x="210887" y="203716"/>
                  </a:lnTo>
                  <a:lnTo>
                    <a:pt x="210836" y="204327"/>
                  </a:lnTo>
                  <a:lnTo>
                    <a:pt x="214494" y="207695"/>
                  </a:lnTo>
                  <a:lnTo>
                    <a:pt x="216105" y="208919"/>
                  </a:lnTo>
                  <a:lnTo>
                    <a:pt x="216692" y="209342"/>
                  </a:lnTo>
                  <a:close/>
                </a:path>
                <a:path w="302895" h="302259">
                  <a:moveTo>
                    <a:pt x="227210" y="237194"/>
                  </a:moveTo>
                  <a:lnTo>
                    <a:pt x="191229" y="221183"/>
                  </a:lnTo>
                  <a:lnTo>
                    <a:pt x="188594" y="215806"/>
                  </a:lnTo>
                  <a:lnTo>
                    <a:pt x="267838" y="215806"/>
                  </a:lnTo>
                  <a:lnTo>
                    <a:pt x="227210" y="237194"/>
                  </a:lnTo>
                  <a:close/>
                </a:path>
                <a:path w="302895" h="302259">
                  <a:moveTo>
                    <a:pt x="222655" y="275860"/>
                  </a:moveTo>
                  <a:lnTo>
                    <a:pt x="153056" y="275860"/>
                  </a:lnTo>
                  <a:lnTo>
                    <a:pt x="167186" y="275163"/>
                  </a:lnTo>
                  <a:lnTo>
                    <a:pt x="166478" y="275163"/>
                  </a:lnTo>
                  <a:lnTo>
                    <a:pt x="178959" y="273277"/>
                  </a:lnTo>
                  <a:lnTo>
                    <a:pt x="191485" y="270049"/>
                  </a:lnTo>
                  <a:lnTo>
                    <a:pt x="203667" y="265529"/>
                  </a:lnTo>
                  <a:lnTo>
                    <a:pt x="215799" y="260333"/>
                  </a:lnTo>
                  <a:lnTo>
                    <a:pt x="222655" y="275860"/>
                  </a:lnTo>
                  <a:close/>
                </a:path>
              </a:pathLst>
            </a:custGeom>
            <a:solidFill>
              <a:srgbClr val="000000"/>
            </a:solidFill>
          </p:spPr>
          <p:txBody>
            <a:bodyPr wrap="square" lIns="0" tIns="0" rIns="0" bIns="0" rtlCol="0"/>
            <a:lstStyle/>
            <a:p>
              <a:pPr defTabSz="1828800">
                <a:buClr>
                  <a:srgbClr val="000000"/>
                </a:buClr>
              </a:pPr>
              <a:endParaRPr sz="1400" kern="0">
                <a:solidFill>
                  <a:srgbClr val="000000"/>
                </a:solidFill>
                <a:latin typeface="Arial"/>
                <a:cs typeface="Arial"/>
                <a:sym typeface="Arial"/>
              </a:endParaRPr>
            </a:p>
          </p:txBody>
        </p:sp>
        <p:sp>
          <p:nvSpPr>
            <p:cNvPr id="13" name="object 13"/>
            <p:cNvSpPr/>
            <p:nvPr/>
          </p:nvSpPr>
          <p:spPr>
            <a:xfrm>
              <a:off x="14448934" y="0"/>
              <a:ext cx="3839210" cy="3376295"/>
            </a:xfrm>
            <a:custGeom>
              <a:avLst/>
              <a:gdLst/>
              <a:ahLst/>
              <a:cxnLst/>
              <a:rect l="l" t="t" r="r" b="b"/>
              <a:pathLst>
                <a:path w="3839209" h="3376295">
                  <a:moveTo>
                    <a:pt x="3773532" y="3325439"/>
                  </a:moveTo>
                  <a:lnTo>
                    <a:pt x="2545774" y="3325439"/>
                  </a:lnTo>
                  <a:lnTo>
                    <a:pt x="2409386" y="3287339"/>
                  </a:lnTo>
                  <a:lnTo>
                    <a:pt x="2364421" y="3287339"/>
                  </a:lnTo>
                  <a:lnTo>
                    <a:pt x="2231094" y="3249239"/>
                  </a:lnTo>
                  <a:lnTo>
                    <a:pt x="2187191" y="3223839"/>
                  </a:lnTo>
                  <a:lnTo>
                    <a:pt x="2014415" y="3173039"/>
                  </a:lnTo>
                  <a:lnTo>
                    <a:pt x="1971955" y="3147639"/>
                  </a:lnTo>
                  <a:lnTo>
                    <a:pt x="1887954" y="3122239"/>
                  </a:lnTo>
                  <a:lnTo>
                    <a:pt x="1846423" y="3096839"/>
                  </a:lnTo>
                  <a:lnTo>
                    <a:pt x="1805211" y="3084139"/>
                  </a:lnTo>
                  <a:lnTo>
                    <a:pt x="1723768" y="3033339"/>
                  </a:lnTo>
                  <a:lnTo>
                    <a:pt x="1683546" y="3020639"/>
                  </a:lnTo>
                  <a:lnTo>
                    <a:pt x="1604129" y="2969839"/>
                  </a:lnTo>
                  <a:lnTo>
                    <a:pt x="1564944" y="2957139"/>
                  </a:lnTo>
                  <a:lnTo>
                    <a:pt x="1449544" y="2880939"/>
                  </a:lnTo>
                  <a:lnTo>
                    <a:pt x="1374459" y="2830139"/>
                  </a:lnTo>
                  <a:lnTo>
                    <a:pt x="1300900" y="2779339"/>
                  </a:lnTo>
                  <a:lnTo>
                    <a:pt x="1228910" y="2728539"/>
                  </a:lnTo>
                  <a:lnTo>
                    <a:pt x="1193516" y="2690439"/>
                  </a:lnTo>
                  <a:lnTo>
                    <a:pt x="1123955" y="2639639"/>
                  </a:lnTo>
                  <a:lnTo>
                    <a:pt x="1089798" y="2614239"/>
                  </a:lnTo>
                  <a:lnTo>
                    <a:pt x="1056065" y="2576139"/>
                  </a:lnTo>
                  <a:lnTo>
                    <a:pt x="1022760" y="2550739"/>
                  </a:lnTo>
                  <a:lnTo>
                    <a:pt x="989888" y="2525339"/>
                  </a:lnTo>
                  <a:lnTo>
                    <a:pt x="957454" y="2487239"/>
                  </a:lnTo>
                  <a:lnTo>
                    <a:pt x="925464" y="2461839"/>
                  </a:lnTo>
                  <a:lnTo>
                    <a:pt x="893923" y="2423739"/>
                  </a:lnTo>
                  <a:lnTo>
                    <a:pt x="862836" y="2398339"/>
                  </a:lnTo>
                  <a:lnTo>
                    <a:pt x="832209" y="2360239"/>
                  </a:lnTo>
                  <a:lnTo>
                    <a:pt x="802045" y="2322139"/>
                  </a:lnTo>
                  <a:lnTo>
                    <a:pt x="772351" y="2296739"/>
                  </a:lnTo>
                  <a:lnTo>
                    <a:pt x="743131" y="2258639"/>
                  </a:lnTo>
                  <a:lnTo>
                    <a:pt x="714392" y="2220539"/>
                  </a:lnTo>
                  <a:lnTo>
                    <a:pt x="686137" y="2195139"/>
                  </a:lnTo>
                  <a:lnTo>
                    <a:pt x="658372" y="2157039"/>
                  </a:lnTo>
                  <a:lnTo>
                    <a:pt x="631103" y="2118939"/>
                  </a:lnTo>
                  <a:lnTo>
                    <a:pt x="604334" y="2080839"/>
                  </a:lnTo>
                  <a:lnTo>
                    <a:pt x="578071" y="2042739"/>
                  </a:lnTo>
                  <a:lnTo>
                    <a:pt x="552319" y="2004639"/>
                  </a:lnTo>
                  <a:lnTo>
                    <a:pt x="527082" y="1966539"/>
                  </a:lnTo>
                  <a:lnTo>
                    <a:pt x="502367" y="1928439"/>
                  </a:lnTo>
                  <a:lnTo>
                    <a:pt x="478178" y="1890339"/>
                  </a:lnTo>
                  <a:lnTo>
                    <a:pt x="454520" y="1852239"/>
                  </a:lnTo>
                  <a:lnTo>
                    <a:pt x="431399" y="1814139"/>
                  </a:lnTo>
                  <a:lnTo>
                    <a:pt x="408820" y="1776039"/>
                  </a:lnTo>
                  <a:lnTo>
                    <a:pt x="386787" y="1737939"/>
                  </a:lnTo>
                  <a:lnTo>
                    <a:pt x="365307" y="1699839"/>
                  </a:lnTo>
                  <a:lnTo>
                    <a:pt x="344384" y="1661739"/>
                  </a:lnTo>
                  <a:lnTo>
                    <a:pt x="324024" y="1623639"/>
                  </a:lnTo>
                  <a:lnTo>
                    <a:pt x="304231" y="1572839"/>
                  </a:lnTo>
                  <a:lnTo>
                    <a:pt x="285011" y="1534739"/>
                  </a:lnTo>
                  <a:lnTo>
                    <a:pt x="266369" y="1496639"/>
                  </a:lnTo>
                  <a:lnTo>
                    <a:pt x="248310" y="1458539"/>
                  </a:lnTo>
                  <a:lnTo>
                    <a:pt x="230839" y="1407739"/>
                  </a:lnTo>
                  <a:lnTo>
                    <a:pt x="213962" y="1369639"/>
                  </a:lnTo>
                  <a:lnTo>
                    <a:pt x="197683" y="1331539"/>
                  </a:lnTo>
                  <a:lnTo>
                    <a:pt x="182008" y="1280739"/>
                  </a:lnTo>
                  <a:lnTo>
                    <a:pt x="166942" y="1242639"/>
                  </a:lnTo>
                  <a:lnTo>
                    <a:pt x="152490" y="1191839"/>
                  </a:lnTo>
                  <a:lnTo>
                    <a:pt x="138657" y="1153739"/>
                  </a:lnTo>
                  <a:lnTo>
                    <a:pt x="125449" y="1102939"/>
                  </a:lnTo>
                  <a:lnTo>
                    <a:pt x="112870" y="1064839"/>
                  </a:lnTo>
                  <a:lnTo>
                    <a:pt x="100926" y="1014039"/>
                  </a:lnTo>
                  <a:lnTo>
                    <a:pt x="89622" y="975939"/>
                  </a:lnTo>
                  <a:lnTo>
                    <a:pt x="78963" y="925139"/>
                  </a:lnTo>
                  <a:lnTo>
                    <a:pt x="68954" y="887039"/>
                  </a:lnTo>
                  <a:lnTo>
                    <a:pt x="59601" y="836239"/>
                  </a:lnTo>
                  <a:lnTo>
                    <a:pt x="50908" y="785439"/>
                  </a:lnTo>
                  <a:lnTo>
                    <a:pt x="42881" y="747339"/>
                  </a:lnTo>
                  <a:lnTo>
                    <a:pt x="35525" y="696539"/>
                  </a:lnTo>
                  <a:lnTo>
                    <a:pt x="28845" y="645739"/>
                  </a:lnTo>
                  <a:lnTo>
                    <a:pt x="22846" y="607639"/>
                  </a:lnTo>
                  <a:lnTo>
                    <a:pt x="17533" y="556839"/>
                  </a:lnTo>
                  <a:lnTo>
                    <a:pt x="12913" y="506039"/>
                  </a:lnTo>
                  <a:lnTo>
                    <a:pt x="8988" y="467939"/>
                  </a:lnTo>
                  <a:lnTo>
                    <a:pt x="5766" y="417139"/>
                  </a:lnTo>
                  <a:lnTo>
                    <a:pt x="3251" y="366339"/>
                  </a:lnTo>
                  <a:lnTo>
                    <a:pt x="1448" y="315539"/>
                  </a:lnTo>
                  <a:lnTo>
                    <a:pt x="362" y="277439"/>
                  </a:lnTo>
                  <a:lnTo>
                    <a:pt x="0" y="226639"/>
                  </a:lnTo>
                  <a:lnTo>
                    <a:pt x="362" y="175839"/>
                  </a:lnTo>
                  <a:lnTo>
                    <a:pt x="1448" y="125039"/>
                  </a:lnTo>
                  <a:lnTo>
                    <a:pt x="3251" y="74239"/>
                  </a:lnTo>
                  <a:lnTo>
                    <a:pt x="5766" y="36139"/>
                  </a:lnTo>
                  <a:lnTo>
                    <a:pt x="8058" y="0"/>
                  </a:lnTo>
                  <a:lnTo>
                    <a:pt x="1608964" y="0"/>
                  </a:lnTo>
                  <a:lnTo>
                    <a:pt x="1604492" y="36139"/>
                  </a:lnTo>
                  <a:lnTo>
                    <a:pt x="1599568" y="74239"/>
                  </a:lnTo>
                  <a:lnTo>
                    <a:pt x="1596026" y="125039"/>
                  </a:lnTo>
                  <a:lnTo>
                    <a:pt x="1593885" y="175839"/>
                  </a:lnTo>
                  <a:lnTo>
                    <a:pt x="1593167" y="226639"/>
                  </a:lnTo>
                  <a:lnTo>
                    <a:pt x="1593885" y="264739"/>
                  </a:lnTo>
                  <a:lnTo>
                    <a:pt x="1596026" y="315539"/>
                  </a:lnTo>
                  <a:lnTo>
                    <a:pt x="1599568" y="366339"/>
                  </a:lnTo>
                  <a:lnTo>
                    <a:pt x="1604492" y="417139"/>
                  </a:lnTo>
                  <a:lnTo>
                    <a:pt x="1610778" y="455239"/>
                  </a:lnTo>
                  <a:lnTo>
                    <a:pt x="1618403" y="506039"/>
                  </a:lnTo>
                  <a:lnTo>
                    <a:pt x="1627349" y="544139"/>
                  </a:lnTo>
                  <a:lnTo>
                    <a:pt x="1637595" y="594939"/>
                  </a:lnTo>
                  <a:lnTo>
                    <a:pt x="1649119" y="633039"/>
                  </a:lnTo>
                  <a:lnTo>
                    <a:pt x="1661903" y="683839"/>
                  </a:lnTo>
                  <a:lnTo>
                    <a:pt x="1675924" y="721939"/>
                  </a:lnTo>
                  <a:lnTo>
                    <a:pt x="1691164" y="772739"/>
                  </a:lnTo>
                  <a:lnTo>
                    <a:pt x="1707600" y="810839"/>
                  </a:lnTo>
                  <a:lnTo>
                    <a:pt x="1725213" y="848939"/>
                  </a:lnTo>
                  <a:lnTo>
                    <a:pt x="1743983" y="899739"/>
                  </a:lnTo>
                  <a:lnTo>
                    <a:pt x="1763889" y="937839"/>
                  </a:lnTo>
                  <a:lnTo>
                    <a:pt x="1784909" y="975939"/>
                  </a:lnTo>
                  <a:lnTo>
                    <a:pt x="1807025" y="1014039"/>
                  </a:lnTo>
                  <a:lnTo>
                    <a:pt x="1830215" y="1052139"/>
                  </a:lnTo>
                  <a:lnTo>
                    <a:pt x="1854459" y="1090239"/>
                  </a:lnTo>
                  <a:lnTo>
                    <a:pt x="1879737" y="1128339"/>
                  </a:lnTo>
                  <a:lnTo>
                    <a:pt x="1906027" y="1166439"/>
                  </a:lnTo>
                  <a:lnTo>
                    <a:pt x="1933310" y="1191839"/>
                  </a:lnTo>
                  <a:lnTo>
                    <a:pt x="1961565" y="1229939"/>
                  </a:lnTo>
                  <a:lnTo>
                    <a:pt x="1990772" y="1268039"/>
                  </a:lnTo>
                  <a:lnTo>
                    <a:pt x="2020910" y="1293439"/>
                  </a:lnTo>
                  <a:lnTo>
                    <a:pt x="2051958" y="1331539"/>
                  </a:lnTo>
                  <a:lnTo>
                    <a:pt x="2083896" y="1356939"/>
                  </a:lnTo>
                  <a:lnTo>
                    <a:pt x="2116704" y="1395039"/>
                  </a:lnTo>
                  <a:lnTo>
                    <a:pt x="2150362" y="1420439"/>
                  </a:lnTo>
                  <a:lnTo>
                    <a:pt x="2184848" y="1445839"/>
                  </a:lnTo>
                  <a:lnTo>
                    <a:pt x="2220142" y="1471239"/>
                  </a:lnTo>
                  <a:lnTo>
                    <a:pt x="2256224" y="1496639"/>
                  </a:lnTo>
                  <a:lnTo>
                    <a:pt x="2293073" y="1522039"/>
                  </a:lnTo>
                  <a:lnTo>
                    <a:pt x="2330669" y="1547439"/>
                  </a:lnTo>
                  <a:lnTo>
                    <a:pt x="2368991" y="1572839"/>
                  </a:lnTo>
                  <a:lnTo>
                    <a:pt x="2408019" y="1598239"/>
                  </a:lnTo>
                  <a:lnTo>
                    <a:pt x="2447733" y="1623639"/>
                  </a:lnTo>
                  <a:lnTo>
                    <a:pt x="2488111" y="1636339"/>
                  </a:lnTo>
                  <a:lnTo>
                    <a:pt x="2529134" y="1661739"/>
                  </a:lnTo>
                  <a:lnTo>
                    <a:pt x="2613031" y="1687139"/>
                  </a:lnTo>
                  <a:lnTo>
                    <a:pt x="2655865" y="1712539"/>
                  </a:lnTo>
                  <a:lnTo>
                    <a:pt x="2787658" y="1750639"/>
                  </a:lnTo>
                  <a:lnTo>
                    <a:pt x="2832618" y="1750639"/>
                  </a:lnTo>
                  <a:lnTo>
                    <a:pt x="2923961" y="1776039"/>
                  </a:lnTo>
                  <a:lnTo>
                    <a:pt x="2970302" y="1776039"/>
                  </a:lnTo>
                  <a:lnTo>
                    <a:pt x="3017062" y="1788739"/>
                  </a:lnTo>
                  <a:lnTo>
                    <a:pt x="3839066" y="1788739"/>
                  </a:lnTo>
                  <a:lnTo>
                    <a:pt x="3839066" y="3307132"/>
                  </a:lnTo>
                  <a:lnTo>
                    <a:pt x="3773532" y="3325439"/>
                  </a:lnTo>
                  <a:close/>
                </a:path>
                <a:path w="3839209" h="3376295">
                  <a:moveTo>
                    <a:pt x="3839066" y="1788739"/>
                  </a:moveTo>
                  <a:lnTo>
                    <a:pt x="3302244" y="1788739"/>
                  </a:lnTo>
                  <a:lnTo>
                    <a:pt x="3349004" y="1776039"/>
                  </a:lnTo>
                  <a:lnTo>
                    <a:pt x="3395345" y="1776039"/>
                  </a:lnTo>
                  <a:lnTo>
                    <a:pt x="3486688" y="1750639"/>
                  </a:lnTo>
                  <a:lnTo>
                    <a:pt x="3531648" y="1750639"/>
                  </a:lnTo>
                  <a:lnTo>
                    <a:pt x="3663441" y="1712539"/>
                  </a:lnTo>
                  <a:lnTo>
                    <a:pt x="3706274" y="1687139"/>
                  </a:lnTo>
                  <a:lnTo>
                    <a:pt x="3790171" y="1661739"/>
                  </a:lnTo>
                  <a:lnTo>
                    <a:pt x="3831194" y="1636339"/>
                  </a:lnTo>
                  <a:lnTo>
                    <a:pt x="3839066" y="1633863"/>
                  </a:lnTo>
                  <a:lnTo>
                    <a:pt x="3839066" y="1788739"/>
                  </a:lnTo>
                  <a:close/>
                </a:path>
                <a:path w="3839209" h="3376295">
                  <a:moveTo>
                    <a:pt x="3635010" y="3350839"/>
                  </a:moveTo>
                  <a:lnTo>
                    <a:pt x="2684296" y="3350839"/>
                  </a:lnTo>
                  <a:lnTo>
                    <a:pt x="2591718" y="3325439"/>
                  </a:lnTo>
                  <a:lnTo>
                    <a:pt x="3727588" y="3325439"/>
                  </a:lnTo>
                  <a:lnTo>
                    <a:pt x="3635010" y="3350839"/>
                  </a:lnTo>
                  <a:close/>
                </a:path>
                <a:path w="3839209" h="3376295">
                  <a:moveTo>
                    <a:pt x="3541546" y="3363539"/>
                  </a:moveTo>
                  <a:lnTo>
                    <a:pt x="2777761" y="3363539"/>
                  </a:lnTo>
                  <a:lnTo>
                    <a:pt x="2730920" y="3350839"/>
                  </a:lnTo>
                  <a:lnTo>
                    <a:pt x="3588386" y="3350839"/>
                  </a:lnTo>
                  <a:lnTo>
                    <a:pt x="3541546" y="3363539"/>
                  </a:lnTo>
                  <a:close/>
                </a:path>
                <a:path w="3839209" h="3376295">
                  <a:moveTo>
                    <a:pt x="3399778" y="3376239"/>
                  </a:moveTo>
                  <a:lnTo>
                    <a:pt x="2919528" y="3376239"/>
                  </a:lnTo>
                  <a:lnTo>
                    <a:pt x="2872070" y="3363539"/>
                  </a:lnTo>
                  <a:lnTo>
                    <a:pt x="3447237" y="3363539"/>
                  </a:lnTo>
                  <a:lnTo>
                    <a:pt x="3399778" y="3376239"/>
                  </a:lnTo>
                  <a:close/>
                </a:path>
              </a:pathLst>
            </a:custGeom>
            <a:solidFill>
              <a:srgbClr val="4F6E99"/>
            </a:solidFill>
          </p:spPr>
          <p:txBody>
            <a:bodyPr wrap="square" lIns="0" tIns="0" rIns="0" bIns="0" rtlCol="0"/>
            <a:lstStyle/>
            <a:p>
              <a:pPr defTabSz="1828800">
                <a:buClr>
                  <a:srgbClr val="000000"/>
                </a:buClr>
              </a:pPr>
              <a:endParaRPr sz="1400" kern="0">
                <a:solidFill>
                  <a:srgbClr val="000000"/>
                </a:solidFill>
                <a:latin typeface="Arial"/>
                <a:cs typeface="Arial"/>
                <a:sym typeface="Arial"/>
              </a:endParaRPr>
            </a:p>
          </p:txBody>
        </p:sp>
        <p:pic>
          <p:nvPicPr>
            <p:cNvPr id="14" name="object 14"/>
            <p:cNvPicPr/>
            <p:nvPr/>
          </p:nvPicPr>
          <p:blipFill>
            <a:blip r:embed="rId5" cstate="print"/>
            <a:stretch>
              <a:fillRect/>
            </a:stretch>
          </p:blipFill>
          <p:spPr>
            <a:xfrm>
              <a:off x="8476384" y="3902113"/>
              <a:ext cx="6190479" cy="1752599"/>
            </a:xfrm>
            <a:prstGeom prst="rect">
              <a:avLst/>
            </a:prstGeom>
          </p:spPr>
        </p:pic>
      </p:grpSp>
      <p:pic>
        <p:nvPicPr>
          <p:cNvPr id="17" name="Image 16">
            <a:extLst>
              <a:ext uri="{FF2B5EF4-FFF2-40B4-BE49-F238E27FC236}">
                <a16:creationId xmlns:a16="http://schemas.microsoft.com/office/drawing/2014/main" id="{43A19C1F-28C7-5920-36DA-C53EC2346FD1}"/>
              </a:ext>
            </a:extLst>
          </p:cNvPr>
          <p:cNvPicPr>
            <a:picLocks noChangeAspect="1"/>
          </p:cNvPicPr>
          <p:nvPr/>
        </p:nvPicPr>
        <p:blipFill>
          <a:blip r:embed="rId6"/>
          <a:stretch>
            <a:fillRect/>
          </a:stretch>
        </p:blipFill>
        <p:spPr>
          <a:xfrm>
            <a:off x="8475813" y="5638522"/>
            <a:ext cx="5953858" cy="2352340"/>
          </a:xfrm>
          <a:prstGeom prst="rect">
            <a:avLst/>
          </a:prstGeom>
        </p:spPr>
      </p:pic>
    </p:spTree>
    <p:extLst>
      <p:ext uri="{BB962C8B-B14F-4D97-AF65-F5344CB8AC3E}">
        <p14:creationId xmlns:p14="http://schemas.microsoft.com/office/powerpoint/2010/main" val="4032811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7289C-3B02-267D-7DC6-40A765B0F96B}"/>
            </a:ext>
          </a:extLst>
        </p:cNvPr>
        <p:cNvGrpSpPr/>
        <p:nvPr/>
      </p:nvGrpSpPr>
      <p:grpSpPr>
        <a:xfrm>
          <a:off x="0" y="0"/>
          <a:ext cx="0" cy="0"/>
          <a:chOff x="0" y="0"/>
          <a:chExt cx="0" cy="0"/>
        </a:xfrm>
      </p:grpSpPr>
      <p:sp>
        <p:nvSpPr>
          <p:cNvPr id="13" name="object 13">
            <a:extLst>
              <a:ext uri="{FF2B5EF4-FFF2-40B4-BE49-F238E27FC236}">
                <a16:creationId xmlns:a16="http://schemas.microsoft.com/office/drawing/2014/main" id="{B5FC8ABE-1DFB-2F12-FF62-8E5E80B76DA3}"/>
              </a:ext>
            </a:extLst>
          </p:cNvPr>
          <p:cNvSpPr txBox="1">
            <a:spLocks noGrp="1"/>
          </p:cNvSpPr>
          <p:nvPr>
            <p:ph type="title"/>
          </p:nvPr>
        </p:nvSpPr>
        <p:spPr>
          <a:xfrm>
            <a:off x="776692" y="1980682"/>
            <a:ext cx="14935200" cy="579006"/>
          </a:xfrm>
          <a:prstGeom prst="rect">
            <a:avLst/>
          </a:prstGeom>
        </p:spPr>
        <p:txBody>
          <a:bodyPr spcFirstLastPara="1" vert="horz" wrap="square" lIns="0" tIns="12066" rIns="0" bIns="0" rtlCol="0" anchor="t" anchorCtr="0">
            <a:spAutoFit/>
          </a:bodyPr>
          <a:lstStyle/>
          <a:p>
            <a:pPr marL="12700">
              <a:spcBef>
                <a:spcPts val="96"/>
              </a:spcBef>
            </a:pPr>
            <a:r>
              <a:rPr lang="fr-FR" sz="3600" b="1" dirty="0">
                <a:latin typeface="Tahoma" panose="020B0604030504040204" pitchFamily="34" charset="0"/>
                <a:ea typeface="Tahoma" panose="020B0604030504040204" pitchFamily="34" charset="0"/>
                <a:cs typeface="Tahoma" panose="020B0604030504040204" pitchFamily="34" charset="0"/>
              </a:rPr>
              <a:t>Le rôle d’accompagnateur des Business Angels :</a:t>
            </a:r>
            <a:endParaRPr sz="3600" b="1" spc="-30" dirty="0">
              <a:latin typeface="Tahoma" panose="020B0604030504040204" pitchFamily="34" charset="0"/>
              <a:ea typeface="Tahoma" panose="020B0604030504040204" pitchFamily="34" charset="0"/>
              <a:cs typeface="Tahoma" panose="020B0604030504040204" pitchFamily="34" charset="0"/>
            </a:endParaRPr>
          </a:p>
        </p:txBody>
      </p:sp>
      <p:pic>
        <p:nvPicPr>
          <p:cNvPr id="22" name="object 19">
            <a:extLst>
              <a:ext uri="{FF2B5EF4-FFF2-40B4-BE49-F238E27FC236}">
                <a16:creationId xmlns:a16="http://schemas.microsoft.com/office/drawing/2014/main" id="{20587100-1472-6387-03E8-64F8DA1CF716}"/>
              </a:ext>
            </a:extLst>
          </p:cNvPr>
          <p:cNvPicPr/>
          <p:nvPr/>
        </p:nvPicPr>
        <p:blipFill>
          <a:blip r:embed="rId2" cstate="print"/>
          <a:stretch>
            <a:fillRect/>
          </a:stretch>
        </p:blipFill>
        <p:spPr>
          <a:xfrm>
            <a:off x="17068800" y="9182101"/>
            <a:ext cx="1000124" cy="904874"/>
          </a:xfrm>
          <a:prstGeom prst="rect">
            <a:avLst/>
          </a:prstGeom>
        </p:spPr>
      </p:pic>
      <p:sp>
        <p:nvSpPr>
          <p:cNvPr id="2" name="object 13">
            <a:extLst>
              <a:ext uri="{FF2B5EF4-FFF2-40B4-BE49-F238E27FC236}">
                <a16:creationId xmlns:a16="http://schemas.microsoft.com/office/drawing/2014/main" id="{A5AAA2C2-1820-1223-ED24-1283027462EA}"/>
              </a:ext>
            </a:extLst>
          </p:cNvPr>
          <p:cNvSpPr txBox="1">
            <a:spLocks/>
          </p:cNvSpPr>
          <p:nvPr/>
        </p:nvSpPr>
        <p:spPr>
          <a:xfrm>
            <a:off x="2057400" y="3201357"/>
            <a:ext cx="13179552" cy="5075108"/>
          </a:xfrm>
          <a:prstGeom prst="rect">
            <a:avLst/>
          </a:prstGeom>
          <a:noFill/>
          <a:ln>
            <a:noFill/>
          </a:ln>
        </p:spPr>
        <p:txBody>
          <a:bodyPr spcFirstLastPara="1" vert="horz" wrap="square" lIns="0" tIns="12066" rIns="0" bIns="0" rtlCol="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2750" b="0" i="0" u="none" strike="noStrike" cap="none">
                <a:solidFill>
                  <a:srgbClr val="01416A"/>
                </a:solidFill>
                <a:latin typeface="Verdana"/>
                <a:ea typeface="Calibri"/>
                <a:cs typeface="Verdana"/>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584200" indent="-571500" defTabSz="1828800">
              <a:lnSpc>
                <a:spcPct val="150000"/>
              </a:lnSpc>
              <a:spcBef>
                <a:spcPts val="96"/>
              </a:spcBef>
              <a:buSzPct val="120000"/>
              <a:buFont typeface="Arial" panose="020B0604020202020204" pitchFamily="34" charset="0"/>
              <a:buChar char="•"/>
            </a:pPr>
            <a:r>
              <a:rPr lang="fr-FR" sz="3600" b="1" kern="0" dirty="0">
                <a:latin typeface="Tahoma" panose="020B0604030504040204" pitchFamily="34" charset="0"/>
                <a:ea typeface="Tahoma" panose="020B0604030504040204" pitchFamily="34" charset="0"/>
                <a:cs typeface="Tahoma" panose="020B0604030504040204" pitchFamily="34" charset="0"/>
              </a:rPr>
              <a:t>Coach et Mentor, mais pas un décideur</a:t>
            </a:r>
          </a:p>
          <a:p>
            <a:pPr marL="584200" indent="-571500" defTabSz="1828800">
              <a:lnSpc>
                <a:spcPct val="150000"/>
              </a:lnSpc>
              <a:spcBef>
                <a:spcPts val="96"/>
              </a:spcBef>
              <a:buSzPct val="120000"/>
              <a:buFont typeface="Arial" panose="020B0604020202020204" pitchFamily="34" charset="0"/>
              <a:buChar char="•"/>
            </a:pPr>
            <a:r>
              <a:rPr lang="fr-FR" sz="3600" b="1" kern="0" spc="-30" dirty="0">
                <a:latin typeface="Tahoma" panose="020B0604030504040204" pitchFamily="34" charset="0"/>
                <a:ea typeface="Tahoma" panose="020B0604030504040204" pitchFamily="34" charset="0"/>
                <a:cs typeface="Tahoma" panose="020B0604030504040204" pitchFamily="34" charset="0"/>
              </a:rPr>
              <a:t>Bien comprendre pour bien conseiller</a:t>
            </a:r>
          </a:p>
          <a:p>
            <a:pPr marL="584200" indent="-571500" defTabSz="1828800">
              <a:lnSpc>
                <a:spcPct val="150000"/>
              </a:lnSpc>
              <a:spcBef>
                <a:spcPts val="96"/>
              </a:spcBef>
              <a:buSzPct val="120000"/>
              <a:buFont typeface="Arial" panose="020B0604020202020204" pitchFamily="34" charset="0"/>
              <a:buChar char="•"/>
            </a:pPr>
            <a:r>
              <a:rPr lang="fr-FR" sz="3600" b="1" kern="0" spc="-30" dirty="0">
                <a:latin typeface="Tahoma" panose="020B0604030504040204" pitchFamily="34" charset="0"/>
                <a:ea typeface="Tahoma" panose="020B0604030504040204" pitchFamily="34" charset="0"/>
                <a:cs typeface="Tahoma" panose="020B0604030504040204" pitchFamily="34" charset="0"/>
              </a:rPr>
              <a:t>Challenger </a:t>
            </a:r>
          </a:p>
          <a:p>
            <a:pPr marL="584200" indent="-571500" defTabSz="1828800">
              <a:lnSpc>
                <a:spcPct val="150000"/>
              </a:lnSpc>
              <a:spcBef>
                <a:spcPts val="96"/>
              </a:spcBef>
              <a:buSzPct val="120000"/>
              <a:buFont typeface="Arial" panose="020B0604020202020204" pitchFamily="34" charset="0"/>
              <a:buChar char="•"/>
            </a:pPr>
            <a:r>
              <a:rPr lang="fr-FR" sz="3600" b="1" kern="0" spc="-30" dirty="0">
                <a:latin typeface="Tahoma" panose="020B0604030504040204" pitchFamily="34" charset="0"/>
                <a:ea typeface="Tahoma" panose="020B0604030504040204" pitchFamily="34" charset="0"/>
                <a:cs typeface="Tahoma" panose="020B0604030504040204" pitchFamily="34" charset="0"/>
              </a:rPr>
              <a:t>Apporter un réseau (exemple </a:t>
            </a:r>
            <a:r>
              <a:rPr lang="fr-FR" sz="3600" b="1" kern="0" spc="-30" dirty="0" err="1">
                <a:latin typeface="Tahoma" panose="020B0604030504040204" pitchFamily="34" charset="0"/>
                <a:ea typeface="Tahoma" panose="020B0604030504040204" pitchFamily="34" charset="0"/>
                <a:cs typeface="Tahoma" panose="020B0604030504040204" pitchFamily="34" charset="0"/>
              </a:rPr>
              <a:t>Unither</a:t>
            </a:r>
            <a:r>
              <a:rPr lang="fr-FR" sz="3600" b="1" kern="0" spc="-30" dirty="0">
                <a:latin typeface="Tahoma" panose="020B0604030504040204" pitchFamily="34" charset="0"/>
                <a:ea typeface="Tahoma" panose="020B0604030504040204" pitchFamily="34" charset="0"/>
                <a:cs typeface="Tahoma" panose="020B0604030504040204" pitchFamily="34" charset="0"/>
              </a:rPr>
              <a:t>), une expérience</a:t>
            </a:r>
          </a:p>
          <a:p>
            <a:pPr marL="584200" indent="-571500" defTabSz="1828800">
              <a:lnSpc>
                <a:spcPct val="150000"/>
              </a:lnSpc>
              <a:spcBef>
                <a:spcPts val="96"/>
              </a:spcBef>
              <a:buSzPct val="120000"/>
              <a:buFont typeface="Arial" panose="020B0604020202020204" pitchFamily="34" charset="0"/>
              <a:buChar char="•"/>
            </a:pPr>
            <a:r>
              <a:rPr lang="fr-FR" sz="3600" b="1" kern="0" spc="-30" dirty="0">
                <a:latin typeface="Tahoma" panose="020B0604030504040204" pitchFamily="34" charset="0"/>
                <a:ea typeface="Tahoma" panose="020B0604030504040204" pitchFamily="34" charset="0"/>
                <a:cs typeface="Tahoma" panose="020B0604030504040204" pitchFamily="34" charset="0"/>
              </a:rPr>
              <a:t>Représenter les autres actionnaires BADGE</a:t>
            </a:r>
          </a:p>
          <a:p>
            <a:pPr marL="584200" indent="-571500" defTabSz="1828800">
              <a:lnSpc>
                <a:spcPct val="150000"/>
              </a:lnSpc>
              <a:spcBef>
                <a:spcPts val="96"/>
              </a:spcBef>
              <a:buSzPct val="120000"/>
              <a:buFont typeface="Arial" panose="020B0604020202020204" pitchFamily="34" charset="0"/>
              <a:buChar char="•"/>
            </a:pPr>
            <a:r>
              <a:rPr lang="fr-FR" sz="3600" b="1" kern="0" spc="-30" dirty="0">
                <a:latin typeface="Tahoma" panose="020B0604030504040204" pitchFamily="34" charset="0"/>
                <a:ea typeface="Tahoma" panose="020B0604030504040204" pitchFamily="34" charset="0"/>
                <a:cs typeface="Tahoma" panose="020B0604030504040204" pitchFamily="34" charset="0"/>
              </a:rPr>
              <a:t>En apportant Confiance et Bienveillance</a:t>
            </a: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976" y="8961204"/>
            <a:ext cx="1191432" cy="1191432"/>
          </a:xfrm>
          <a:prstGeom prst="rect">
            <a:avLst/>
          </a:prstGeom>
        </p:spPr>
      </p:pic>
    </p:spTree>
    <p:extLst>
      <p:ext uri="{BB962C8B-B14F-4D97-AF65-F5344CB8AC3E}">
        <p14:creationId xmlns:p14="http://schemas.microsoft.com/office/powerpoint/2010/main" val="4089950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1E3A82">
                <a:alpha val="100000"/>
              </a:srgbClr>
            </a:gs>
            <a:gs pos="25000">
              <a:srgbClr val="3A59AA">
                <a:alpha val="100000"/>
              </a:srgbClr>
            </a:gs>
            <a:gs pos="50000">
              <a:srgbClr val="413683">
                <a:alpha val="100000"/>
              </a:srgbClr>
            </a:gs>
            <a:gs pos="75000">
              <a:srgbClr val="91306F">
                <a:alpha val="100000"/>
              </a:srgbClr>
            </a:gs>
            <a:gs pos="100000">
              <a:srgbClr val="CF2D42">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2156936" y="649075"/>
            <a:ext cx="2760913" cy="759251"/>
          </a:xfrm>
          <a:custGeom>
            <a:avLst/>
            <a:gdLst/>
            <a:ahLst/>
            <a:cxnLst/>
            <a:rect l="l" t="t" r="r" b="b"/>
            <a:pathLst>
              <a:path w="2760913" h="759251">
                <a:moveTo>
                  <a:pt x="0" y="0"/>
                </a:moveTo>
                <a:lnTo>
                  <a:pt x="2760912" y="0"/>
                </a:lnTo>
                <a:lnTo>
                  <a:pt x="2760912" y="759250"/>
                </a:lnTo>
                <a:lnTo>
                  <a:pt x="0" y="759250"/>
                </a:lnTo>
                <a:lnTo>
                  <a:pt x="0" y="0"/>
                </a:lnTo>
                <a:close/>
              </a:path>
            </a:pathLst>
          </a:custGeom>
          <a:blipFill>
            <a:blip r:embed="rId2"/>
            <a:stretch>
              <a:fillRect/>
            </a:stretch>
          </a:blipFill>
        </p:spPr>
        <p:txBody>
          <a:bodyPr/>
          <a:lstStyle/>
          <a:p>
            <a:endParaRPr lang="fr-FR"/>
          </a:p>
        </p:txBody>
      </p:sp>
      <p:sp>
        <p:nvSpPr>
          <p:cNvPr id="3" name="Freeform 3"/>
          <p:cNvSpPr/>
          <p:nvPr/>
        </p:nvSpPr>
        <p:spPr>
          <a:xfrm>
            <a:off x="15126882" y="692561"/>
            <a:ext cx="2432251" cy="672278"/>
          </a:xfrm>
          <a:custGeom>
            <a:avLst/>
            <a:gdLst/>
            <a:ahLst/>
            <a:cxnLst/>
            <a:rect l="l" t="t" r="r" b="b"/>
            <a:pathLst>
              <a:path w="2432251" h="672278">
                <a:moveTo>
                  <a:pt x="0" y="0"/>
                </a:moveTo>
                <a:lnTo>
                  <a:pt x="2432251" y="0"/>
                </a:lnTo>
                <a:lnTo>
                  <a:pt x="2432251" y="672278"/>
                </a:lnTo>
                <a:lnTo>
                  <a:pt x="0" y="672278"/>
                </a:lnTo>
                <a:lnTo>
                  <a:pt x="0" y="0"/>
                </a:lnTo>
                <a:close/>
              </a:path>
            </a:pathLst>
          </a:custGeom>
          <a:blipFill>
            <a:blip r:embed="rId3"/>
            <a:stretch>
              <a:fillRect/>
            </a:stretch>
          </a:blipFill>
        </p:spPr>
        <p:txBody>
          <a:bodyPr/>
          <a:lstStyle/>
          <a:p>
            <a:endParaRPr lang="fr-FR"/>
          </a:p>
        </p:txBody>
      </p:sp>
      <p:sp>
        <p:nvSpPr>
          <p:cNvPr id="4" name="TextBox 4"/>
          <p:cNvSpPr txBox="1"/>
          <p:nvPr/>
        </p:nvSpPr>
        <p:spPr>
          <a:xfrm>
            <a:off x="728866" y="3469791"/>
            <a:ext cx="9558133" cy="1854162"/>
          </a:xfrm>
          <a:prstGeom prst="rect">
            <a:avLst/>
          </a:prstGeom>
        </p:spPr>
        <p:txBody>
          <a:bodyPr wrap="square" lIns="0" tIns="0" rIns="0" bIns="0" rtlCol="0" anchor="t">
            <a:spAutoFit/>
          </a:bodyPr>
          <a:lstStyle/>
          <a:p>
            <a:pPr algn="l">
              <a:lnSpc>
                <a:spcPts val="16080"/>
              </a:lnSpc>
              <a:spcBef>
                <a:spcPct val="0"/>
              </a:spcBef>
            </a:pPr>
            <a:r>
              <a:rPr lang="en-US" sz="11485" dirty="0">
                <a:solidFill>
                  <a:srgbClr val="FFFFFF"/>
                </a:solidFill>
                <a:latin typeface="Impact"/>
                <a:ea typeface="Impact"/>
                <a:cs typeface="Impact"/>
                <a:sym typeface="Impact"/>
              </a:rPr>
              <a:t>INTRODUCTION</a:t>
            </a:r>
          </a:p>
        </p:txBody>
      </p:sp>
      <p:sp>
        <p:nvSpPr>
          <p:cNvPr id="5" name="TextBox 5"/>
          <p:cNvSpPr txBox="1"/>
          <p:nvPr/>
        </p:nvSpPr>
        <p:spPr>
          <a:xfrm>
            <a:off x="728867" y="5251300"/>
            <a:ext cx="16830266" cy="652102"/>
          </a:xfrm>
          <a:prstGeom prst="rect">
            <a:avLst/>
          </a:prstGeom>
        </p:spPr>
        <p:txBody>
          <a:bodyPr lIns="0" tIns="0" rIns="0" bIns="0" rtlCol="0" anchor="t">
            <a:spAutoFit/>
          </a:bodyPr>
          <a:lstStyle/>
          <a:p>
            <a:pPr algn="l">
              <a:lnSpc>
                <a:spcPts val="5467"/>
              </a:lnSpc>
              <a:spcBef>
                <a:spcPct val="0"/>
              </a:spcBef>
            </a:pPr>
            <a:r>
              <a:rPr lang="en-US" sz="3200" dirty="0">
                <a:solidFill>
                  <a:srgbClr val="FFFFFF"/>
                </a:solidFill>
                <a:latin typeface="Poppins Light"/>
                <a:ea typeface="Poppins Light"/>
                <a:cs typeface="Poppins Light"/>
                <a:sym typeface="Poppins Light"/>
              </a:rPr>
              <a:t>Qui </a:t>
            </a:r>
            <a:r>
              <a:rPr lang="en-US" sz="3200" dirty="0" err="1">
                <a:solidFill>
                  <a:srgbClr val="FFFFFF"/>
                </a:solidFill>
                <a:latin typeface="Poppins Light"/>
                <a:ea typeface="Poppins Light"/>
                <a:cs typeface="Poppins Light"/>
                <a:sym typeface="Poppins Light"/>
              </a:rPr>
              <a:t>est</a:t>
            </a:r>
            <a:r>
              <a:rPr lang="en-US" sz="3200" dirty="0">
                <a:solidFill>
                  <a:srgbClr val="FFFFFF"/>
                </a:solidFill>
                <a:latin typeface="Poppins Light"/>
                <a:ea typeface="Poppins Light"/>
                <a:cs typeface="Poppins Light"/>
                <a:sym typeface="Poppins Light"/>
              </a:rPr>
              <a:t> France Angels ?</a:t>
            </a:r>
          </a:p>
        </p:txBody>
      </p:sp>
      <p:grpSp>
        <p:nvGrpSpPr>
          <p:cNvPr id="6" name="Group 6"/>
          <p:cNvGrpSpPr/>
          <p:nvPr/>
        </p:nvGrpSpPr>
        <p:grpSpPr>
          <a:xfrm>
            <a:off x="1839454" y="7217865"/>
            <a:ext cx="1869013" cy="1869006"/>
            <a:chOff x="0" y="0"/>
            <a:chExt cx="6350000" cy="6349975"/>
          </a:xfrm>
        </p:grpSpPr>
        <p:sp>
          <p:nvSpPr>
            <p:cNvPr id="7" name="Freeform 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FFFFFF"/>
            </a:solidFill>
          </p:spPr>
          <p:txBody>
            <a:bodyPr/>
            <a:lstStyle/>
            <a:p>
              <a:endParaRPr lang="fr-FR"/>
            </a:p>
          </p:txBody>
        </p:sp>
      </p:grpSp>
      <p:grpSp>
        <p:nvGrpSpPr>
          <p:cNvPr id="8" name="Group 8"/>
          <p:cNvGrpSpPr/>
          <p:nvPr/>
        </p:nvGrpSpPr>
        <p:grpSpPr>
          <a:xfrm>
            <a:off x="1872757" y="7249600"/>
            <a:ext cx="1802407" cy="1802400"/>
            <a:chOff x="0" y="0"/>
            <a:chExt cx="6350000" cy="6349975"/>
          </a:xfrm>
        </p:grpSpPr>
        <p:sp>
          <p:nvSpPr>
            <p:cNvPr id="9" name="Freeform 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13388" t="-19260" r="-21180" b="-69548"/>
              </a:stretch>
            </a:blipFill>
          </p:spPr>
          <p:txBody>
            <a:bodyPr/>
            <a:lstStyle/>
            <a:p>
              <a:endParaRPr lang="fr-FR"/>
            </a:p>
          </p:txBody>
        </p:sp>
      </p:grpSp>
      <p:sp>
        <p:nvSpPr>
          <p:cNvPr id="10" name="TextBox 10"/>
          <p:cNvSpPr txBox="1"/>
          <p:nvPr/>
        </p:nvSpPr>
        <p:spPr>
          <a:xfrm>
            <a:off x="3981512" y="7753933"/>
            <a:ext cx="1502569" cy="274306"/>
          </a:xfrm>
          <a:prstGeom prst="rect">
            <a:avLst/>
          </a:prstGeom>
        </p:spPr>
        <p:txBody>
          <a:bodyPr lIns="0" tIns="0" rIns="0" bIns="0" rtlCol="0" anchor="t">
            <a:spAutoFit/>
          </a:bodyPr>
          <a:lstStyle/>
          <a:p>
            <a:pPr algn="l">
              <a:lnSpc>
                <a:spcPts val="2003"/>
              </a:lnSpc>
            </a:pPr>
            <a:r>
              <a:rPr lang="en-US" sz="2131" b="1" dirty="0">
                <a:solidFill>
                  <a:srgbClr val="FFFFFF"/>
                </a:solidFill>
                <a:latin typeface="Poppins SemiBold" pitchFamily="2" charset="77"/>
                <a:ea typeface="Poppins Semi-Bold"/>
                <a:cs typeface="Poppins SemiBold" pitchFamily="2" charset="77"/>
                <a:sym typeface="Poppins Semi-Bold"/>
              </a:rPr>
              <a:t>Alain Pujol</a:t>
            </a:r>
          </a:p>
        </p:txBody>
      </p:sp>
      <p:sp>
        <p:nvSpPr>
          <p:cNvPr id="11" name="TextBox 11"/>
          <p:cNvSpPr txBox="1"/>
          <p:nvPr/>
        </p:nvSpPr>
        <p:spPr>
          <a:xfrm>
            <a:off x="3981512" y="8077642"/>
            <a:ext cx="2401222" cy="501735"/>
          </a:xfrm>
          <a:prstGeom prst="rect">
            <a:avLst/>
          </a:prstGeom>
        </p:spPr>
        <p:txBody>
          <a:bodyPr lIns="0" tIns="0" rIns="0" bIns="0" rtlCol="0" anchor="t">
            <a:spAutoFit/>
          </a:bodyPr>
          <a:lstStyle/>
          <a:p>
            <a:pPr algn="l">
              <a:lnSpc>
                <a:spcPts val="1907"/>
              </a:lnSpc>
            </a:pPr>
            <a:r>
              <a:rPr lang="en-US" sz="2029">
                <a:solidFill>
                  <a:srgbClr val="FFFFFF"/>
                </a:solidFill>
                <a:latin typeface="Poppins"/>
                <a:ea typeface="Poppins"/>
                <a:cs typeface="Poppins"/>
                <a:sym typeface="Poppins"/>
              </a:rPr>
              <a:t>Co-Président</a:t>
            </a:r>
          </a:p>
          <a:p>
            <a:pPr algn="l">
              <a:lnSpc>
                <a:spcPts val="1907"/>
              </a:lnSpc>
            </a:pPr>
            <a:r>
              <a:rPr lang="en-US" sz="2029">
                <a:solidFill>
                  <a:srgbClr val="FFFFFF"/>
                </a:solidFill>
                <a:latin typeface="Poppins"/>
                <a:ea typeface="Poppins"/>
                <a:cs typeface="Poppins"/>
                <a:sym typeface="Poppins"/>
              </a:rPr>
              <a:t>France Angels</a:t>
            </a:r>
          </a:p>
        </p:txBody>
      </p:sp>
      <p:sp>
        <p:nvSpPr>
          <p:cNvPr id="13" name="TextBox 12">
            <a:extLst>
              <a:ext uri="{FF2B5EF4-FFF2-40B4-BE49-F238E27FC236}">
                <a16:creationId xmlns:a16="http://schemas.microsoft.com/office/drawing/2014/main" id="{11B6C1A7-4ECB-9496-BA5A-FF02EC118B0F}"/>
              </a:ext>
            </a:extLst>
          </p:cNvPr>
          <p:cNvSpPr txBox="1"/>
          <p:nvPr/>
        </p:nvSpPr>
        <p:spPr>
          <a:xfrm>
            <a:off x="520204" y="791352"/>
            <a:ext cx="10754778" cy="495520"/>
          </a:xfrm>
          <a:prstGeom prst="rect">
            <a:avLst/>
          </a:prstGeom>
        </p:spPr>
        <p:txBody>
          <a:bodyPr lIns="0" tIns="0" rIns="0" bIns="0" rtlCol="0" anchor="t">
            <a:spAutoFit/>
          </a:bodyPr>
          <a:lstStyle/>
          <a:p>
            <a:pPr algn="l">
              <a:lnSpc>
                <a:spcPts val="1870"/>
              </a:lnSpc>
            </a:pPr>
            <a:r>
              <a:rPr lang="en-US" sz="1798" b="1" dirty="0">
                <a:solidFill>
                  <a:srgbClr val="FFFFFF"/>
                </a:solidFill>
                <a:latin typeface="Poppins SemiBold" pitchFamily="2" charset="77"/>
                <a:ea typeface="Poppins Medium Italics"/>
                <a:cs typeface="Poppins SemiBold" pitchFamily="2" charset="77"/>
                <a:sym typeface="Poppins Medium Italics"/>
              </a:rPr>
              <a:t>Webinar</a:t>
            </a:r>
          </a:p>
          <a:p>
            <a:pPr algn="l">
              <a:lnSpc>
                <a:spcPts val="1870"/>
              </a:lnSpc>
            </a:pPr>
            <a:r>
              <a:rPr lang="en-US" sz="1798" dirty="0" err="1">
                <a:solidFill>
                  <a:srgbClr val="FFFFFF"/>
                </a:solidFill>
                <a:latin typeface="Poppins Light"/>
                <a:ea typeface="Poppins Light"/>
                <a:cs typeface="Poppins Light"/>
                <a:sym typeface="Poppins Light"/>
              </a:rPr>
              <a:t>Devenir</a:t>
            </a:r>
            <a:r>
              <a:rPr lang="en-US" sz="1798" dirty="0">
                <a:solidFill>
                  <a:srgbClr val="FFFFFF"/>
                </a:solidFill>
                <a:latin typeface="Poppins Light"/>
                <a:ea typeface="Poppins Light"/>
                <a:cs typeface="Poppins Light"/>
                <a:sym typeface="Poppins Light"/>
              </a:rPr>
              <a:t> Business Angel : </a:t>
            </a:r>
            <a:r>
              <a:rPr lang="en-US" sz="1798" dirty="0" err="1">
                <a:solidFill>
                  <a:srgbClr val="FFFFFF"/>
                </a:solidFill>
                <a:latin typeface="Poppins Light"/>
                <a:ea typeface="Poppins Light"/>
                <a:cs typeface="Poppins Light"/>
                <a:sym typeface="Poppins Light"/>
              </a:rPr>
              <a:t>opportunités</a:t>
            </a:r>
            <a:r>
              <a:rPr lang="en-US" sz="1798" dirty="0">
                <a:solidFill>
                  <a:srgbClr val="FFFFFF"/>
                </a:solidFill>
                <a:latin typeface="Poppins Light"/>
                <a:ea typeface="Poppins Light"/>
                <a:cs typeface="Poppins Light"/>
                <a:sym typeface="Poppins Light"/>
              </a:rPr>
              <a:t>, </a:t>
            </a:r>
            <a:r>
              <a:rPr lang="en-US" sz="1798" dirty="0" err="1">
                <a:solidFill>
                  <a:srgbClr val="FFFFFF"/>
                </a:solidFill>
                <a:latin typeface="Poppins Light"/>
                <a:ea typeface="Poppins Light"/>
                <a:cs typeface="Poppins Light"/>
                <a:sym typeface="Poppins Light"/>
              </a:rPr>
              <a:t>risques</a:t>
            </a:r>
            <a:r>
              <a:rPr lang="en-US" sz="1798" dirty="0">
                <a:solidFill>
                  <a:srgbClr val="FFFFFF"/>
                </a:solidFill>
                <a:latin typeface="Poppins Light"/>
                <a:ea typeface="Poppins Light"/>
                <a:cs typeface="Poppins Light"/>
                <a:sym typeface="Poppins Light"/>
              </a:rPr>
              <a:t> et </a:t>
            </a:r>
            <a:r>
              <a:rPr lang="en-US" sz="1798" dirty="0" err="1">
                <a:solidFill>
                  <a:srgbClr val="FFFFFF"/>
                </a:solidFill>
                <a:latin typeface="Poppins Light"/>
                <a:ea typeface="Poppins Light"/>
                <a:cs typeface="Poppins Light"/>
                <a:sym typeface="Poppins Light"/>
              </a:rPr>
              <a:t>bonnes</a:t>
            </a:r>
            <a:r>
              <a:rPr lang="en-US" sz="1798" dirty="0">
                <a:solidFill>
                  <a:srgbClr val="FFFFFF"/>
                </a:solidFill>
                <a:latin typeface="Poppins Light"/>
                <a:ea typeface="Poppins Light"/>
                <a:cs typeface="Poppins Light"/>
                <a:sym typeface="Poppins Light"/>
              </a:rPr>
              <a:t> pratiques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1E3A82">
                <a:alpha val="100000"/>
              </a:srgbClr>
            </a:gs>
            <a:gs pos="25000">
              <a:srgbClr val="3A59AA">
                <a:alpha val="100000"/>
              </a:srgbClr>
            </a:gs>
            <a:gs pos="50000">
              <a:srgbClr val="413683">
                <a:alpha val="100000"/>
              </a:srgbClr>
            </a:gs>
            <a:gs pos="75000">
              <a:srgbClr val="91306F">
                <a:alpha val="100000"/>
              </a:srgbClr>
            </a:gs>
            <a:gs pos="100000">
              <a:srgbClr val="CF2D42">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2156936" y="649075"/>
            <a:ext cx="2760913" cy="759251"/>
          </a:xfrm>
          <a:custGeom>
            <a:avLst/>
            <a:gdLst/>
            <a:ahLst/>
            <a:cxnLst/>
            <a:rect l="l" t="t" r="r" b="b"/>
            <a:pathLst>
              <a:path w="2760913" h="759251">
                <a:moveTo>
                  <a:pt x="0" y="0"/>
                </a:moveTo>
                <a:lnTo>
                  <a:pt x="2760912" y="0"/>
                </a:lnTo>
                <a:lnTo>
                  <a:pt x="2760912" y="759250"/>
                </a:lnTo>
                <a:lnTo>
                  <a:pt x="0" y="759250"/>
                </a:lnTo>
                <a:lnTo>
                  <a:pt x="0" y="0"/>
                </a:lnTo>
                <a:close/>
              </a:path>
            </a:pathLst>
          </a:custGeom>
          <a:blipFill>
            <a:blip r:embed="rId2"/>
            <a:stretch>
              <a:fillRect/>
            </a:stretch>
          </a:blipFill>
        </p:spPr>
        <p:txBody>
          <a:bodyPr/>
          <a:lstStyle/>
          <a:p>
            <a:endParaRPr lang="fr-FR"/>
          </a:p>
        </p:txBody>
      </p:sp>
      <p:sp>
        <p:nvSpPr>
          <p:cNvPr id="3" name="Freeform 3"/>
          <p:cNvSpPr/>
          <p:nvPr/>
        </p:nvSpPr>
        <p:spPr>
          <a:xfrm>
            <a:off x="15126882" y="692561"/>
            <a:ext cx="2432251" cy="672278"/>
          </a:xfrm>
          <a:custGeom>
            <a:avLst/>
            <a:gdLst/>
            <a:ahLst/>
            <a:cxnLst/>
            <a:rect l="l" t="t" r="r" b="b"/>
            <a:pathLst>
              <a:path w="2432251" h="672278">
                <a:moveTo>
                  <a:pt x="0" y="0"/>
                </a:moveTo>
                <a:lnTo>
                  <a:pt x="2432251" y="0"/>
                </a:lnTo>
                <a:lnTo>
                  <a:pt x="2432251" y="672278"/>
                </a:lnTo>
                <a:lnTo>
                  <a:pt x="0" y="672278"/>
                </a:lnTo>
                <a:lnTo>
                  <a:pt x="0" y="0"/>
                </a:lnTo>
                <a:close/>
              </a:path>
            </a:pathLst>
          </a:custGeom>
          <a:blipFill>
            <a:blip r:embed="rId3"/>
            <a:stretch>
              <a:fillRect/>
            </a:stretch>
          </a:blipFill>
        </p:spPr>
        <p:txBody>
          <a:bodyPr/>
          <a:lstStyle/>
          <a:p>
            <a:endParaRPr lang="fr-FR"/>
          </a:p>
        </p:txBody>
      </p:sp>
      <p:sp>
        <p:nvSpPr>
          <p:cNvPr id="4" name="TextBox 4"/>
          <p:cNvSpPr txBox="1"/>
          <p:nvPr/>
        </p:nvSpPr>
        <p:spPr>
          <a:xfrm>
            <a:off x="728866" y="3469791"/>
            <a:ext cx="8262733" cy="1854162"/>
          </a:xfrm>
          <a:prstGeom prst="rect">
            <a:avLst/>
          </a:prstGeom>
        </p:spPr>
        <p:txBody>
          <a:bodyPr wrap="square" lIns="0" tIns="0" rIns="0" bIns="0" rtlCol="0" anchor="t">
            <a:spAutoFit/>
          </a:bodyPr>
          <a:lstStyle/>
          <a:p>
            <a:pPr algn="l">
              <a:lnSpc>
                <a:spcPts val="16080"/>
              </a:lnSpc>
              <a:spcBef>
                <a:spcPct val="0"/>
              </a:spcBef>
            </a:pPr>
            <a:r>
              <a:rPr lang="en-US" sz="11485" dirty="0">
                <a:solidFill>
                  <a:srgbClr val="FFFFFF"/>
                </a:solidFill>
                <a:latin typeface="Impact"/>
                <a:ea typeface="Impact"/>
                <a:cs typeface="Impact"/>
                <a:sym typeface="Impact"/>
              </a:rPr>
              <a:t>TÉMOIGNAGES</a:t>
            </a:r>
          </a:p>
        </p:txBody>
      </p:sp>
      <p:sp>
        <p:nvSpPr>
          <p:cNvPr id="5" name="TextBox 5"/>
          <p:cNvSpPr txBox="1"/>
          <p:nvPr/>
        </p:nvSpPr>
        <p:spPr>
          <a:xfrm>
            <a:off x="728867" y="5251300"/>
            <a:ext cx="16830266" cy="700908"/>
          </a:xfrm>
          <a:prstGeom prst="rect">
            <a:avLst/>
          </a:prstGeom>
        </p:spPr>
        <p:txBody>
          <a:bodyPr lIns="0" tIns="0" rIns="0" bIns="0" rtlCol="0" anchor="t">
            <a:spAutoFit/>
          </a:bodyPr>
          <a:lstStyle/>
          <a:p>
            <a:pPr algn="l">
              <a:lnSpc>
                <a:spcPts val="5467"/>
              </a:lnSpc>
              <a:spcBef>
                <a:spcPct val="0"/>
              </a:spcBef>
            </a:pPr>
            <a:r>
              <a:rPr lang="en-US" sz="3905">
                <a:solidFill>
                  <a:srgbClr val="FFFFFF"/>
                </a:solidFill>
                <a:latin typeface="Poppins Light"/>
                <a:ea typeface="Poppins Light"/>
                <a:cs typeface="Poppins Light"/>
                <a:sym typeface="Poppins Light"/>
              </a:rPr>
              <a:t>Retours d’expériences</a:t>
            </a:r>
          </a:p>
        </p:txBody>
      </p:sp>
      <p:grpSp>
        <p:nvGrpSpPr>
          <p:cNvPr id="6" name="Group 6"/>
          <p:cNvGrpSpPr/>
          <p:nvPr/>
        </p:nvGrpSpPr>
        <p:grpSpPr>
          <a:xfrm>
            <a:off x="1839454" y="7217865"/>
            <a:ext cx="1869013" cy="1869006"/>
            <a:chOff x="0" y="0"/>
            <a:chExt cx="6350000" cy="6349975"/>
          </a:xfrm>
        </p:grpSpPr>
        <p:sp>
          <p:nvSpPr>
            <p:cNvPr id="7" name="Freeform 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FFFFFF"/>
            </a:solidFill>
          </p:spPr>
          <p:txBody>
            <a:bodyPr/>
            <a:lstStyle/>
            <a:p>
              <a:endParaRPr lang="fr-FR"/>
            </a:p>
          </p:txBody>
        </p:sp>
      </p:grpSp>
      <p:grpSp>
        <p:nvGrpSpPr>
          <p:cNvPr id="8" name="Group 8"/>
          <p:cNvGrpSpPr/>
          <p:nvPr/>
        </p:nvGrpSpPr>
        <p:grpSpPr>
          <a:xfrm>
            <a:off x="1872757" y="7249600"/>
            <a:ext cx="1802407" cy="1802400"/>
            <a:chOff x="0" y="0"/>
            <a:chExt cx="6350000" cy="6349975"/>
          </a:xfrm>
        </p:grpSpPr>
        <p:sp>
          <p:nvSpPr>
            <p:cNvPr id="9" name="Freeform 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10572" r="-10572"/>
              </a:stretch>
            </a:blipFill>
          </p:spPr>
          <p:txBody>
            <a:bodyPr/>
            <a:lstStyle/>
            <a:p>
              <a:endParaRPr lang="fr-FR"/>
            </a:p>
          </p:txBody>
        </p:sp>
      </p:grpSp>
      <p:sp>
        <p:nvSpPr>
          <p:cNvPr id="10" name="TextBox 10"/>
          <p:cNvSpPr txBox="1"/>
          <p:nvPr/>
        </p:nvSpPr>
        <p:spPr>
          <a:xfrm>
            <a:off x="3981512" y="7753933"/>
            <a:ext cx="3025809" cy="274306"/>
          </a:xfrm>
          <a:prstGeom prst="rect">
            <a:avLst/>
          </a:prstGeom>
        </p:spPr>
        <p:txBody>
          <a:bodyPr lIns="0" tIns="0" rIns="0" bIns="0" rtlCol="0" anchor="t">
            <a:spAutoFit/>
          </a:bodyPr>
          <a:lstStyle/>
          <a:p>
            <a:pPr algn="l">
              <a:lnSpc>
                <a:spcPts val="2003"/>
              </a:lnSpc>
            </a:pPr>
            <a:r>
              <a:rPr lang="en-US" sz="2131" b="1" dirty="0">
                <a:solidFill>
                  <a:srgbClr val="FFFFFF"/>
                </a:solidFill>
                <a:latin typeface="Poppins SemiBold" pitchFamily="2" charset="77"/>
                <a:ea typeface="Poppins Semi-Bold"/>
                <a:cs typeface="Poppins SemiBold" pitchFamily="2" charset="77"/>
                <a:sym typeface="Poppins Semi-Bold"/>
              </a:rPr>
              <a:t>Jean-François </a:t>
            </a:r>
            <a:r>
              <a:rPr lang="en-US" sz="2131" b="1" dirty="0" err="1">
                <a:solidFill>
                  <a:srgbClr val="FFFFFF"/>
                </a:solidFill>
                <a:latin typeface="Poppins SemiBold" pitchFamily="2" charset="77"/>
                <a:ea typeface="Poppins Semi-Bold"/>
                <a:cs typeface="Poppins SemiBold" pitchFamily="2" charset="77"/>
                <a:sym typeface="Poppins Semi-Bold"/>
              </a:rPr>
              <a:t>Thau</a:t>
            </a:r>
            <a:endParaRPr lang="en-US" sz="2131" b="1" dirty="0">
              <a:solidFill>
                <a:srgbClr val="FFFFFF"/>
              </a:solidFill>
              <a:latin typeface="Poppins SemiBold" pitchFamily="2" charset="77"/>
              <a:ea typeface="Poppins Semi-Bold"/>
              <a:cs typeface="Poppins SemiBold" pitchFamily="2" charset="77"/>
              <a:sym typeface="Poppins Semi-Bold"/>
            </a:endParaRPr>
          </a:p>
        </p:txBody>
      </p:sp>
      <p:sp>
        <p:nvSpPr>
          <p:cNvPr id="11" name="TextBox 11"/>
          <p:cNvSpPr txBox="1"/>
          <p:nvPr/>
        </p:nvSpPr>
        <p:spPr>
          <a:xfrm>
            <a:off x="3981512" y="8077642"/>
            <a:ext cx="2401222" cy="501735"/>
          </a:xfrm>
          <a:prstGeom prst="rect">
            <a:avLst/>
          </a:prstGeom>
        </p:spPr>
        <p:txBody>
          <a:bodyPr lIns="0" tIns="0" rIns="0" bIns="0" rtlCol="0" anchor="t">
            <a:spAutoFit/>
          </a:bodyPr>
          <a:lstStyle/>
          <a:p>
            <a:pPr algn="l">
              <a:lnSpc>
                <a:spcPts val="1907"/>
              </a:lnSpc>
            </a:pPr>
            <a:r>
              <a:rPr lang="en-US" sz="2029">
                <a:solidFill>
                  <a:srgbClr val="FFFFFF"/>
                </a:solidFill>
                <a:latin typeface="Poppins"/>
                <a:ea typeface="Poppins"/>
                <a:cs typeface="Poppins"/>
                <a:sym typeface="Poppins"/>
              </a:rPr>
              <a:t>Vice-Président</a:t>
            </a:r>
          </a:p>
          <a:p>
            <a:pPr algn="l">
              <a:lnSpc>
                <a:spcPts val="1907"/>
              </a:lnSpc>
            </a:pPr>
            <a:r>
              <a:rPr lang="en-US" sz="2029">
                <a:solidFill>
                  <a:srgbClr val="FFFFFF"/>
                </a:solidFill>
                <a:latin typeface="Poppins"/>
                <a:ea typeface="Poppins"/>
                <a:cs typeface="Poppins"/>
                <a:sym typeface="Poppins"/>
              </a:rPr>
              <a:t>Mer Angels</a:t>
            </a:r>
          </a:p>
        </p:txBody>
      </p:sp>
      <p:sp>
        <p:nvSpPr>
          <p:cNvPr id="12" name="TextBox 12"/>
          <p:cNvSpPr txBox="1"/>
          <p:nvPr/>
        </p:nvSpPr>
        <p:spPr>
          <a:xfrm>
            <a:off x="520204" y="791352"/>
            <a:ext cx="10754778" cy="495520"/>
          </a:xfrm>
          <a:prstGeom prst="rect">
            <a:avLst/>
          </a:prstGeom>
        </p:spPr>
        <p:txBody>
          <a:bodyPr lIns="0" tIns="0" rIns="0" bIns="0" rtlCol="0" anchor="t">
            <a:spAutoFit/>
          </a:bodyPr>
          <a:lstStyle/>
          <a:p>
            <a:pPr algn="l">
              <a:lnSpc>
                <a:spcPts val="1870"/>
              </a:lnSpc>
            </a:pPr>
            <a:r>
              <a:rPr lang="en-US" sz="1798" b="1" dirty="0">
                <a:solidFill>
                  <a:srgbClr val="FFFFFF"/>
                </a:solidFill>
                <a:latin typeface="Poppins SemiBold" pitchFamily="2" charset="77"/>
                <a:ea typeface="Poppins Medium Italics"/>
                <a:cs typeface="Poppins SemiBold" pitchFamily="2" charset="77"/>
                <a:sym typeface="Poppins Medium Italics"/>
              </a:rPr>
              <a:t>Webinar</a:t>
            </a:r>
          </a:p>
          <a:p>
            <a:pPr algn="l">
              <a:lnSpc>
                <a:spcPts val="1870"/>
              </a:lnSpc>
            </a:pPr>
            <a:r>
              <a:rPr lang="en-US" sz="1798" dirty="0" err="1">
                <a:solidFill>
                  <a:srgbClr val="FFFFFF"/>
                </a:solidFill>
                <a:latin typeface="Poppins Light"/>
                <a:ea typeface="Poppins Light"/>
                <a:cs typeface="Poppins Light"/>
                <a:sym typeface="Poppins Light"/>
              </a:rPr>
              <a:t>Devenir</a:t>
            </a:r>
            <a:r>
              <a:rPr lang="en-US" sz="1798" dirty="0">
                <a:solidFill>
                  <a:srgbClr val="FFFFFF"/>
                </a:solidFill>
                <a:latin typeface="Poppins Light"/>
                <a:ea typeface="Poppins Light"/>
                <a:cs typeface="Poppins Light"/>
                <a:sym typeface="Poppins Light"/>
              </a:rPr>
              <a:t> Business Angel : </a:t>
            </a:r>
            <a:r>
              <a:rPr lang="en-US" sz="1798" dirty="0" err="1">
                <a:solidFill>
                  <a:srgbClr val="FFFFFF"/>
                </a:solidFill>
                <a:latin typeface="Poppins Light"/>
                <a:ea typeface="Poppins Light"/>
                <a:cs typeface="Poppins Light"/>
                <a:sym typeface="Poppins Light"/>
              </a:rPr>
              <a:t>opportunités</a:t>
            </a:r>
            <a:r>
              <a:rPr lang="en-US" sz="1798" dirty="0">
                <a:solidFill>
                  <a:srgbClr val="FFFFFF"/>
                </a:solidFill>
                <a:latin typeface="Poppins Light"/>
                <a:ea typeface="Poppins Light"/>
                <a:cs typeface="Poppins Light"/>
                <a:sym typeface="Poppins Light"/>
              </a:rPr>
              <a:t>, </a:t>
            </a:r>
            <a:r>
              <a:rPr lang="en-US" sz="1798" dirty="0" err="1">
                <a:solidFill>
                  <a:srgbClr val="FFFFFF"/>
                </a:solidFill>
                <a:latin typeface="Poppins Light"/>
                <a:ea typeface="Poppins Light"/>
                <a:cs typeface="Poppins Light"/>
                <a:sym typeface="Poppins Light"/>
              </a:rPr>
              <a:t>risques</a:t>
            </a:r>
            <a:r>
              <a:rPr lang="en-US" sz="1798" dirty="0">
                <a:solidFill>
                  <a:srgbClr val="FFFFFF"/>
                </a:solidFill>
                <a:latin typeface="Poppins Light"/>
                <a:ea typeface="Poppins Light"/>
                <a:cs typeface="Poppins Light"/>
                <a:sym typeface="Poppins Light"/>
              </a:rPr>
              <a:t> et </a:t>
            </a:r>
            <a:r>
              <a:rPr lang="en-US" sz="1798" dirty="0" err="1">
                <a:solidFill>
                  <a:srgbClr val="FFFFFF"/>
                </a:solidFill>
                <a:latin typeface="Poppins Light"/>
                <a:ea typeface="Poppins Light"/>
                <a:cs typeface="Poppins Light"/>
                <a:sym typeface="Poppins Light"/>
              </a:rPr>
              <a:t>bonnes</a:t>
            </a:r>
            <a:r>
              <a:rPr lang="en-US" sz="1798" dirty="0">
                <a:solidFill>
                  <a:srgbClr val="FFFFFF"/>
                </a:solidFill>
                <a:latin typeface="Poppins Light"/>
                <a:ea typeface="Poppins Light"/>
                <a:cs typeface="Poppins Light"/>
                <a:sym typeface="Poppins Light"/>
              </a:rPr>
              <a:t> pratiques</a:t>
            </a:r>
          </a:p>
        </p:txBody>
      </p:sp>
      <p:grpSp>
        <p:nvGrpSpPr>
          <p:cNvPr id="13" name="Group 13"/>
          <p:cNvGrpSpPr/>
          <p:nvPr/>
        </p:nvGrpSpPr>
        <p:grpSpPr>
          <a:xfrm>
            <a:off x="7761261" y="7217865"/>
            <a:ext cx="1869013" cy="1869006"/>
            <a:chOff x="0" y="0"/>
            <a:chExt cx="6350000" cy="6349975"/>
          </a:xfrm>
        </p:grpSpPr>
        <p:sp>
          <p:nvSpPr>
            <p:cNvPr id="14" name="Freeform 1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FFFFFF"/>
            </a:solidFill>
          </p:spPr>
          <p:txBody>
            <a:bodyPr/>
            <a:lstStyle/>
            <a:p>
              <a:endParaRPr lang="fr-FR"/>
            </a:p>
          </p:txBody>
        </p:sp>
      </p:grpSp>
      <p:grpSp>
        <p:nvGrpSpPr>
          <p:cNvPr id="15" name="Group 15"/>
          <p:cNvGrpSpPr/>
          <p:nvPr/>
        </p:nvGrpSpPr>
        <p:grpSpPr>
          <a:xfrm>
            <a:off x="7794564" y="7249600"/>
            <a:ext cx="1802407" cy="1802400"/>
            <a:chOff x="0" y="0"/>
            <a:chExt cx="6350000" cy="6349975"/>
          </a:xfrm>
        </p:grpSpPr>
        <p:sp>
          <p:nvSpPr>
            <p:cNvPr id="16" name="Freeform 1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38782" t="-21417" r="-39940" b="-57306"/>
              </a:stretch>
            </a:blipFill>
          </p:spPr>
          <p:txBody>
            <a:bodyPr/>
            <a:lstStyle/>
            <a:p>
              <a:endParaRPr lang="fr-FR"/>
            </a:p>
          </p:txBody>
        </p:sp>
      </p:grpSp>
      <p:sp>
        <p:nvSpPr>
          <p:cNvPr id="17" name="TextBox 17"/>
          <p:cNvSpPr txBox="1"/>
          <p:nvPr/>
        </p:nvSpPr>
        <p:spPr>
          <a:xfrm>
            <a:off x="9903318" y="7753933"/>
            <a:ext cx="2691948" cy="274306"/>
          </a:xfrm>
          <a:prstGeom prst="rect">
            <a:avLst/>
          </a:prstGeom>
        </p:spPr>
        <p:txBody>
          <a:bodyPr lIns="0" tIns="0" rIns="0" bIns="0" rtlCol="0" anchor="t">
            <a:spAutoFit/>
          </a:bodyPr>
          <a:lstStyle/>
          <a:p>
            <a:pPr algn="l">
              <a:lnSpc>
                <a:spcPts val="2003"/>
              </a:lnSpc>
            </a:pPr>
            <a:r>
              <a:rPr lang="en-US" sz="2131" b="1" dirty="0">
                <a:solidFill>
                  <a:srgbClr val="FFFFFF"/>
                </a:solidFill>
                <a:latin typeface="Poppins SemiBold" pitchFamily="2" charset="77"/>
                <a:ea typeface="Poppins Semi-Bold"/>
                <a:cs typeface="Poppins SemiBold" pitchFamily="2" charset="77"/>
                <a:sym typeface="Poppins Semi-Bold"/>
              </a:rPr>
              <a:t>Tristan Bauduin</a:t>
            </a:r>
          </a:p>
        </p:txBody>
      </p:sp>
      <p:sp>
        <p:nvSpPr>
          <p:cNvPr id="18" name="TextBox 18"/>
          <p:cNvSpPr txBox="1"/>
          <p:nvPr/>
        </p:nvSpPr>
        <p:spPr>
          <a:xfrm>
            <a:off x="9903318" y="8077642"/>
            <a:ext cx="2902013" cy="501735"/>
          </a:xfrm>
          <a:prstGeom prst="rect">
            <a:avLst/>
          </a:prstGeom>
        </p:spPr>
        <p:txBody>
          <a:bodyPr lIns="0" tIns="0" rIns="0" bIns="0" rtlCol="0" anchor="t">
            <a:spAutoFit/>
          </a:bodyPr>
          <a:lstStyle/>
          <a:p>
            <a:pPr algn="l">
              <a:lnSpc>
                <a:spcPts val="1907"/>
              </a:lnSpc>
            </a:pPr>
            <a:r>
              <a:rPr lang="en-US" sz="2029">
                <a:solidFill>
                  <a:srgbClr val="FFFFFF"/>
                </a:solidFill>
                <a:latin typeface="Poppins"/>
                <a:ea typeface="Poppins"/>
                <a:cs typeface="Poppins"/>
                <a:sym typeface="Poppins"/>
              </a:rPr>
              <a:t>Président Fondateur</a:t>
            </a:r>
          </a:p>
          <a:p>
            <a:pPr algn="l">
              <a:lnSpc>
                <a:spcPts val="1907"/>
              </a:lnSpc>
            </a:pPr>
            <a:r>
              <a:rPr lang="en-US" sz="2029">
                <a:solidFill>
                  <a:srgbClr val="FFFFFF"/>
                </a:solidFill>
                <a:latin typeface="Poppins"/>
                <a:ea typeface="Poppins"/>
                <a:cs typeface="Poppins"/>
                <a:sym typeface="Poppins"/>
              </a:rPr>
              <a:t>Azuvia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13"/>
          <p:cNvSpPr txBox="1">
            <a:spLocks noGrp="1"/>
          </p:cNvSpPr>
          <p:nvPr>
            <p:ph type="ctrTitle"/>
          </p:nvPr>
        </p:nvSpPr>
        <p:spPr>
          <a:xfrm>
            <a:off x="623400" y="3301900"/>
            <a:ext cx="17041200" cy="2740800"/>
          </a:xfrm>
          <a:prstGeom prst="rect">
            <a:avLst/>
          </a:prstGeom>
        </p:spPr>
        <p:txBody>
          <a:bodyPr spcFirstLastPara="1" wrap="square" lIns="182850" tIns="182850" rIns="182850" bIns="182850" anchor="b" anchorCtr="0">
            <a:normAutofit/>
          </a:bodyPr>
          <a:lstStyle/>
          <a:p>
            <a:r>
              <a:rPr lang="en" sz="14200" b="1" dirty="0"/>
              <a:t>MER ANGELS</a:t>
            </a:r>
            <a:endParaRPr sz="14200" b="1" dirty="0"/>
          </a:p>
        </p:txBody>
      </p:sp>
      <p:sp>
        <p:nvSpPr>
          <p:cNvPr id="56" name="Google Shape;56;p13"/>
          <p:cNvSpPr txBox="1">
            <a:spLocks noGrp="1"/>
          </p:cNvSpPr>
          <p:nvPr>
            <p:ph type="subTitle" idx="1"/>
          </p:nvPr>
        </p:nvSpPr>
        <p:spPr>
          <a:xfrm>
            <a:off x="623400" y="6512000"/>
            <a:ext cx="17041200" cy="1210800"/>
          </a:xfrm>
          <a:prstGeom prst="rect">
            <a:avLst/>
          </a:prstGeom>
        </p:spPr>
        <p:txBody>
          <a:bodyPr spcFirstLastPara="1" wrap="square" lIns="182850" tIns="182850" rIns="182850" bIns="182850" anchor="t" anchorCtr="0">
            <a:normAutofit/>
          </a:bodyPr>
          <a:lstStyle/>
          <a:p>
            <a:pPr marL="0" indent="0"/>
            <a:r>
              <a:rPr lang="en" sz="5000" b="1"/>
              <a:t>Investing in a </a:t>
            </a:r>
            <a:r>
              <a:rPr lang="en" sz="5000" b="1">
                <a:solidFill>
                  <a:srgbClr val="FA6414"/>
                </a:solidFill>
              </a:rPr>
              <a:t>#BlueFuture</a:t>
            </a:r>
            <a:endParaRPr sz="5000" b="1">
              <a:solidFill>
                <a:srgbClr val="FA6414"/>
              </a:solidFill>
            </a:endParaRPr>
          </a:p>
        </p:txBody>
      </p:sp>
      <p:sp>
        <p:nvSpPr>
          <p:cNvPr id="57" name="Google Shape;57;p13"/>
          <p:cNvSpPr/>
          <p:nvPr/>
        </p:nvSpPr>
        <p:spPr>
          <a:xfrm>
            <a:off x="7940500" y="9235750"/>
            <a:ext cx="2609400" cy="919800"/>
          </a:xfrm>
          <a:prstGeom prst="rect">
            <a:avLst/>
          </a:prstGeom>
          <a:solidFill>
            <a:srgbClr val="00263D"/>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pic>
        <p:nvPicPr>
          <p:cNvPr id="58" name="Google Shape;58;p13" descr="A picture containing person, dark, light, holding&#10;&#10;Description automatically generated">
            <a:hlinkClick r:id="rId3"/>
          </p:cNvPr>
          <p:cNvPicPr preferRelativeResize="0"/>
          <p:nvPr/>
        </p:nvPicPr>
        <p:blipFill rotWithShape="1">
          <a:blip r:embed="rId4">
            <a:alphaModFix/>
          </a:blip>
          <a:srcRect t="66092" b="13252"/>
          <a:stretch/>
        </p:blipFill>
        <p:spPr>
          <a:xfrm>
            <a:off x="3658099" y="1642649"/>
            <a:ext cx="11678250" cy="24121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subTitle" idx="4294967295"/>
          </p:nvPr>
        </p:nvSpPr>
        <p:spPr>
          <a:xfrm>
            <a:off x="425400" y="317299"/>
            <a:ext cx="17437200" cy="2039498"/>
          </a:xfrm>
          <a:prstGeom prst="rect">
            <a:avLst/>
          </a:prstGeom>
        </p:spPr>
        <p:txBody>
          <a:bodyPr spcFirstLastPara="1" wrap="square" lIns="182850" tIns="182850" rIns="182850" bIns="182850" anchor="t" anchorCtr="0">
            <a:normAutofit/>
          </a:bodyPr>
          <a:lstStyle/>
          <a:p>
            <a:pPr marL="0" indent="0">
              <a:spcAft>
                <a:spcPts val="2400"/>
              </a:spcAft>
              <a:buNone/>
            </a:pPr>
            <a:r>
              <a:rPr lang="en" sz="5000" b="1" dirty="0"/>
              <a:t>Our </a:t>
            </a:r>
            <a:r>
              <a:rPr lang="en" sz="5000" b="1" dirty="0">
                <a:solidFill>
                  <a:srgbClr val="FA6414"/>
                </a:solidFill>
              </a:rPr>
              <a:t>Purpose</a:t>
            </a:r>
            <a:endParaRPr sz="5000" b="1" dirty="0">
              <a:solidFill>
                <a:srgbClr val="FA6414"/>
              </a:solidFill>
            </a:endParaRPr>
          </a:p>
        </p:txBody>
      </p:sp>
      <p:sp>
        <p:nvSpPr>
          <p:cNvPr id="64" name="Google Shape;64;p14"/>
          <p:cNvSpPr txBox="1">
            <a:spLocks noGrp="1"/>
          </p:cNvSpPr>
          <p:nvPr>
            <p:ph type="subTitle" idx="4294967295"/>
          </p:nvPr>
        </p:nvSpPr>
        <p:spPr>
          <a:xfrm>
            <a:off x="425400" y="2356796"/>
            <a:ext cx="17437200" cy="3835200"/>
          </a:xfrm>
          <a:prstGeom prst="rect">
            <a:avLst/>
          </a:prstGeom>
        </p:spPr>
        <p:txBody>
          <a:bodyPr spcFirstLastPara="1" wrap="square" lIns="182850" tIns="182850" rIns="182850" bIns="182850" anchor="t" anchorCtr="0">
            <a:normAutofit lnSpcReduction="10000"/>
          </a:bodyPr>
          <a:lstStyle/>
          <a:p>
            <a:pPr marL="0" indent="0">
              <a:spcBef>
                <a:spcPts val="2400"/>
              </a:spcBef>
              <a:buSzPts val="770"/>
              <a:buNone/>
            </a:pPr>
            <a:r>
              <a:rPr lang="en" sz="2900"/>
              <a:t>💶 Funding innovative startups in the blue economy</a:t>
            </a:r>
            <a:endParaRPr sz="2900"/>
          </a:p>
          <a:p>
            <a:pPr marL="0" indent="0">
              <a:spcBef>
                <a:spcPts val="2400"/>
              </a:spcBef>
              <a:buSzPts val="770"/>
              <a:buNone/>
            </a:pPr>
            <a:r>
              <a:rPr lang="en" sz="2900"/>
              <a:t>🤝 Providing long-term supportive guidance to founders</a:t>
            </a:r>
            <a:endParaRPr sz="2900"/>
          </a:p>
          <a:p>
            <a:pPr marL="0" indent="0">
              <a:spcBef>
                <a:spcPts val="2400"/>
              </a:spcBef>
              <a:buSzPts val="770"/>
              <a:buNone/>
            </a:pPr>
            <a:r>
              <a:rPr lang="en" sz="2900"/>
              <a:t>📈 Accelerating growth by fostering connections with all actors in the ecosystem</a:t>
            </a:r>
            <a:endParaRPr sz="2900"/>
          </a:p>
          <a:p>
            <a:pPr marL="0" indent="0">
              <a:spcBef>
                <a:spcPts val="2400"/>
              </a:spcBef>
              <a:spcAft>
                <a:spcPts val="2400"/>
              </a:spcAft>
              <a:buSzPts val="770"/>
              <a:buNone/>
            </a:pPr>
            <a:r>
              <a:rPr lang="en" sz="2900"/>
              <a:t>🌍 Contributing to a sustainable future through ocean preservation and marine biodiversity.</a:t>
            </a:r>
            <a:endParaRPr sz="2900"/>
          </a:p>
        </p:txBody>
      </p:sp>
      <p:grpSp>
        <p:nvGrpSpPr>
          <p:cNvPr id="65" name="Google Shape;65;p14"/>
          <p:cNvGrpSpPr/>
          <p:nvPr/>
        </p:nvGrpSpPr>
        <p:grpSpPr>
          <a:xfrm>
            <a:off x="773193" y="6837697"/>
            <a:ext cx="16741618" cy="1800750"/>
            <a:chOff x="163646" y="3510348"/>
            <a:chExt cx="8370809" cy="900375"/>
          </a:xfrm>
        </p:grpSpPr>
        <p:pic>
          <p:nvPicPr>
            <p:cNvPr id="66" name="Google Shape;66;p14"/>
            <p:cNvPicPr preferRelativeResize="0"/>
            <p:nvPr/>
          </p:nvPicPr>
          <p:blipFill>
            <a:blip r:embed="rId3">
              <a:alphaModFix/>
            </a:blip>
            <a:stretch>
              <a:fillRect/>
            </a:stretch>
          </p:blipFill>
          <p:spPr>
            <a:xfrm>
              <a:off x="163646" y="3512548"/>
              <a:ext cx="871806" cy="871806"/>
            </a:xfrm>
            <a:prstGeom prst="roundRect">
              <a:avLst>
                <a:gd name="adj" fmla="val 13790"/>
              </a:avLst>
            </a:prstGeom>
            <a:noFill/>
            <a:ln>
              <a:noFill/>
            </a:ln>
          </p:spPr>
        </p:pic>
        <p:pic>
          <p:nvPicPr>
            <p:cNvPr id="67" name="Google Shape;67;p14"/>
            <p:cNvPicPr preferRelativeResize="0"/>
            <p:nvPr/>
          </p:nvPicPr>
          <p:blipFill>
            <a:blip r:embed="rId4">
              <a:alphaModFix/>
            </a:blip>
            <a:stretch>
              <a:fillRect/>
            </a:stretch>
          </p:blipFill>
          <p:spPr>
            <a:xfrm>
              <a:off x="1096525" y="3510348"/>
              <a:ext cx="876300" cy="876300"/>
            </a:xfrm>
            <a:prstGeom prst="roundRect">
              <a:avLst>
                <a:gd name="adj" fmla="val 11552"/>
              </a:avLst>
            </a:prstGeom>
            <a:noFill/>
            <a:ln>
              <a:noFill/>
            </a:ln>
          </p:spPr>
        </p:pic>
        <p:pic>
          <p:nvPicPr>
            <p:cNvPr id="68" name="Google Shape;68;p14"/>
            <p:cNvPicPr preferRelativeResize="0"/>
            <p:nvPr/>
          </p:nvPicPr>
          <p:blipFill>
            <a:blip r:embed="rId5">
              <a:alphaModFix/>
            </a:blip>
            <a:stretch>
              <a:fillRect/>
            </a:stretch>
          </p:blipFill>
          <p:spPr>
            <a:xfrm>
              <a:off x="2033904" y="3510348"/>
              <a:ext cx="876300" cy="876300"/>
            </a:xfrm>
            <a:prstGeom prst="roundRect">
              <a:avLst>
                <a:gd name="adj" fmla="val 12787"/>
              </a:avLst>
            </a:prstGeom>
            <a:noFill/>
            <a:ln>
              <a:noFill/>
            </a:ln>
          </p:spPr>
        </p:pic>
        <p:pic>
          <p:nvPicPr>
            <p:cNvPr id="69" name="Google Shape;69;p14"/>
            <p:cNvPicPr preferRelativeResize="0"/>
            <p:nvPr/>
          </p:nvPicPr>
          <p:blipFill>
            <a:blip r:embed="rId6">
              <a:alphaModFix/>
            </a:blip>
            <a:stretch>
              <a:fillRect/>
            </a:stretch>
          </p:blipFill>
          <p:spPr>
            <a:xfrm>
              <a:off x="2971283" y="3510348"/>
              <a:ext cx="876300" cy="876300"/>
            </a:xfrm>
            <a:prstGeom prst="roundRect">
              <a:avLst>
                <a:gd name="adj" fmla="val 12963"/>
              </a:avLst>
            </a:prstGeom>
            <a:noFill/>
            <a:ln>
              <a:noFill/>
            </a:ln>
          </p:spPr>
        </p:pic>
        <p:pic>
          <p:nvPicPr>
            <p:cNvPr id="70" name="Google Shape;70;p14"/>
            <p:cNvPicPr preferRelativeResize="0"/>
            <p:nvPr/>
          </p:nvPicPr>
          <p:blipFill>
            <a:blip r:embed="rId7">
              <a:alphaModFix/>
            </a:blip>
            <a:stretch>
              <a:fillRect/>
            </a:stretch>
          </p:blipFill>
          <p:spPr>
            <a:xfrm>
              <a:off x="3908638" y="3510398"/>
              <a:ext cx="876300" cy="876300"/>
            </a:xfrm>
            <a:prstGeom prst="roundRect">
              <a:avLst>
                <a:gd name="adj" fmla="val 13139"/>
              </a:avLst>
            </a:prstGeom>
            <a:noFill/>
            <a:ln>
              <a:noFill/>
            </a:ln>
          </p:spPr>
        </p:pic>
        <p:pic>
          <p:nvPicPr>
            <p:cNvPr id="71" name="Google Shape;71;p14"/>
            <p:cNvPicPr preferRelativeResize="0"/>
            <p:nvPr/>
          </p:nvPicPr>
          <p:blipFill>
            <a:blip r:embed="rId8">
              <a:alphaModFix/>
            </a:blip>
            <a:stretch>
              <a:fillRect/>
            </a:stretch>
          </p:blipFill>
          <p:spPr>
            <a:xfrm>
              <a:off x="4846017" y="3510348"/>
              <a:ext cx="876300" cy="876300"/>
            </a:xfrm>
            <a:prstGeom prst="roundRect">
              <a:avLst>
                <a:gd name="adj" fmla="val 13669"/>
              </a:avLst>
            </a:prstGeom>
            <a:noFill/>
            <a:ln>
              <a:noFill/>
            </a:ln>
          </p:spPr>
        </p:pic>
        <p:pic>
          <p:nvPicPr>
            <p:cNvPr id="72" name="Google Shape;72;p14"/>
            <p:cNvPicPr preferRelativeResize="0"/>
            <p:nvPr/>
          </p:nvPicPr>
          <p:blipFill>
            <a:blip r:embed="rId9">
              <a:alphaModFix/>
            </a:blip>
            <a:stretch>
              <a:fillRect/>
            </a:stretch>
          </p:blipFill>
          <p:spPr>
            <a:xfrm>
              <a:off x="5783396" y="3510348"/>
              <a:ext cx="876300" cy="876300"/>
            </a:xfrm>
            <a:prstGeom prst="roundRect">
              <a:avLst>
                <a:gd name="adj" fmla="val 12434"/>
              </a:avLst>
            </a:prstGeom>
            <a:noFill/>
            <a:ln>
              <a:noFill/>
            </a:ln>
          </p:spPr>
        </p:pic>
        <p:pic>
          <p:nvPicPr>
            <p:cNvPr id="73" name="Google Shape;73;p14"/>
            <p:cNvPicPr preferRelativeResize="0"/>
            <p:nvPr/>
          </p:nvPicPr>
          <p:blipFill>
            <a:blip r:embed="rId10">
              <a:alphaModFix/>
            </a:blip>
            <a:stretch>
              <a:fillRect/>
            </a:stretch>
          </p:blipFill>
          <p:spPr>
            <a:xfrm>
              <a:off x="7658155" y="3534423"/>
              <a:ext cx="876300" cy="876300"/>
            </a:xfrm>
            <a:prstGeom prst="roundRect">
              <a:avLst>
                <a:gd name="adj" fmla="val 12922"/>
              </a:avLst>
            </a:prstGeom>
            <a:noFill/>
            <a:ln>
              <a:noFill/>
            </a:ln>
          </p:spPr>
        </p:pic>
        <p:pic>
          <p:nvPicPr>
            <p:cNvPr id="74" name="Google Shape;74;p14"/>
            <p:cNvPicPr preferRelativeResize="0"/>
            <p:nvPr/>
          </p:nvPicPr>
          <p:blipFill>
            <a:blip r:embed="rId11">
              <a:alphaModFix/>
            </a:blip>
            <a:stretch>
              <a:fillRect/>
            </a:stretch>
          </p:blipFill>
          <p:spPr>
            <a:xfrm>
              <a:off x="6720775" y="3510348"/>
              <a:ext cx="876300" cy="876300"/>
            </a:xfrm>
            <a:prstGeom prst="roundRect">
              <a:avLst>
                <a:gd name="adj" fmla="val 13296"/>
              </a:avLst>
            </a:prstGeom>
            <a:noFill/>
            <a:ln>
              <a:noFill/>
            </a:ln>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subTitle" idx="4294967295"/>
          </p:nvPr>
        </p:nvSpPr>
        <p:spPr>
          <a:xfrm>
            <a:off x="425400" y="317298"/>
            <a:ext cx="17437200" cy="1889188"/>
          </a:xfrm>
          <a:prstGeom prst="rect">
            <a:avLst/>
          </a:prstGeom>
        </p:spPr>
        <p:txBody>
          <a:bodyPr spcFirstLastPara="1" wrap="square" lIns="182850" tIns="182850" rIns="182850" bIns="182850" anchor="t" anchorCtr="0">
            <a:normAutofit/>
          </a:bodyPr>
          <a:lstStyle/>
          <a:p>
            <a:pPr marL="0" indent="0">
              <a:spcAft>
                <a:spcPts val="2400"/>
              </a:spcAft>
              <a:buNone/>
            </a:pPr>
            <a:r>
              <a:rPr lang="en" sz="5000" b="1" dirty="0"/>
              <a:t>Our </a:t>
            </a:r>
            <a:r>
              <a:rPr lang="en" sz="5000" b="1" dirty="0">
                <a:solidFill>
                  <a:srgbClr val="FA6414"/>
                </a:solidFill>
              </a:rPr>
              <a:t>Strengths</a:t>
            </a:r>
            <a:endParaRPr sz="5000" b="1" dirty="0">
              <a:solidFill>
                <a:srgbClr val="FA6414"/>
              </a:solidFill>
            </a:endParaRPr>
          </a:p>
        </p:txBody>
      </p:sp>
      <p:sp>
        <p:nvSpPr>
          <p:cNvPr id="80" name="Google Shape;80;p15"/>
          <p:cNvSpPr txBox="1"/>
          <p:nvPr/>
        </p:nvSpPr>
        <p:spPr>
          <a:xfrm>
            <a:off x="425400" y="1962301"/>
            <a:ext cx="17437200" cy="7006986"/>
          </a:xfrm>
          <a:prstGeom prst="rect">
            <a:avLst/>
          </a:prstGeom>
          <a:noFill/>
          <a:ln>
            <a:noFill/>
          </a:ln>
        </p:spPr>
        <p:txBody>
          <a:bodyPr spcFirstLastPara="1" wrap="square" lIns="182850" tIns="182850" rIns="182850" bIns="182850" anchor="t" anchorCtr="0">
            <a:spAutoFit/>
          </a:bodyPr>
          <a:lstStyle/>
          <a:p>
            <a:pPr defTabSz="1828800">
              <a:lnSpc>
                <a:spcPct val="150000"/>
              </a:lnSpc>
              <a:spcBef>
                <a:spcPts val="2800"/>
              </a:spcBef>
              <a:buClr>
                <a:srgbClr val="000000"/>
              </a:buClr>
            </a:pPr>
            <a:r>
              <a:rPr lang="en" sz="2800" b="1" kern="0" dirty="0" err="1">
                <a:solidFill>
                  <a:srgbClr val="F5F5F5"/>
                </a:solidFill>
                <a:latin typeface="Source Sans Pro"/>
                <a:ea typeface="Source Sans Pro"/>
                <a:cs typeface="Source Sans Pro"/>
                <a:sym typeface="Source Sans Pro"/>
              </a:rPr>
              <a:t>Dealflow</a:t>
            </a:r>
            <a:br>
              <a:rPr lang="en" sz="2800" kern="0" dirty="0">
                <a:solidFill>
                  <a:srgbClr val="F5F5F5"/>
                </a:solidFill>
                <a:latin typeface="Source Sans Pro"/>
                <a:ea typeface="Source Sans Pro"/>
                <a:cs typeface="Source Sans Pro"/>
                <a:sym typeface="Source Sans Pro"/>
              </a:rPr>
            </a:br>
            <a:r>
              <a:rPr lang="en" sz="2400" kern="0" dirty="0">
                <a:solidFill>
                  <a:srgbClr val="F5F5F5"/>
                </a:solidFill>
                <a:latin typeface="Source Sans Pro"/>
                <a:ea typeface="Source Sans Pro"/>
                <a:cs typeface="Source Sans Pro"/>
                <a:sym typeface="Source Sans Pro"/>
              </a:rPr>
              <a:t>Thanks to Mer Angels' growing reputation and our exclusive focus on the #</a:t>
            </a:r>
            <a:r>
              <a:rPr lang="en" sz="2400" kern="0" dirty="0" err="1">
                <a:solidFill>
                  <a:srgbClr val="F5F5F5"/>
                </a:solidFill>
                <a:latin typeface="Source Sans Pro"/>
                <a:ea typeface="Source Sans Pro"/>
                <a:cs typeface="Source Sans Pro"/>
                <a:sym typeface="Source Sans Pro"/>
              </a:rPr>
              <a:t>BlueEconomy</a:t>
            </a:r>
            <a:r>
              <a:rPr lang="en" sz="2400" kern="0" dirty="0">
                <a:solidFill>
                  <a:srgbClr val="F5F5F5"/>
                </a:solidFill>
                <a:latin typeface="Source Sans Pro"/>
                <a:ea typeface="Source Sans Pro"/>
                <a:cs typeface="Source Sans Pro"/>
                <a:sym typeface="Source Sans Pro"/>
              </a:rPr>
              <a:t>, we benefit from both a quantitative and qualitative </a:t>
            </a:r>
            <a:r>
              <a:rPr lang="en" sz="2400" kern="0" dirty="0" err="1">
                <a:solidFill>
                  <a:srgbClr val="F5F5F5"/>
                </a:solidFill>
                <a:latin typeface="Source Sans Pro"/>
                <a:ea typeface="Source Sans Pro"/>
                <a:cs typeface="Source Sans Pro"/>
                <a:sym typeface="Source Sans Pro"/>
              </a:rPr>
              <a:t>dealflow</a:t>
            </a:r>
            <a:r>
              <a:rPr lang="en" sz="2400" kern="0" dirty="0">
                <a:solidFill>
                  <a:srgbClr val="F5F5F5"/>
                </a:solidFill>
                <a:latin typeface="Source Sans Pro"/>
                <a:ea typeface="Source Sans Pro"/>
                <a:cs typeface="Source Sans Pro"/>
                <a:sym typeface="Source Sans Pro"/>
              </a:rPr>
              <a:t> in strong acceleration.</a:t>
            </a:r>
            <a:endParaRPr sz="2400" kern="0" dirty="0">
              <a:solidFill>
                <a:srgbClr val="F5F5F5"/>
              </a:solidFill>
              <a:latin typeface="Source Sans Pro"/>
              <a:ea typeface="Source Sans Pro"/>
              <a:cs typeface="Source Sans Pro"/>
              <a:sym typeface="Source Sans Pro"/>
            </a:endParaRPr>
          </a:p>
          <a:p>
            <a:pPr defTabSz="1828800">
              <a:lnSpc>
                <a:spcPct val="150000"/>
              </a:lnSpc>
              <a:spcBef>
                <a:spcPts val="2800"/>
              </a:spcBef>
              <a:spcAft>
                <a:spcPts val="800"/>
              </a:spcAft>
              <a:buClr>
                <a:srgbClr val="000000"/>
              </a:buClr>
            </a:pPr>
            <a:r>
              <a:rPr lang="en" sz="2800" b="1" kern="0" dirty="0">
                <a:solidFill>
                  <a:srgbClr val="F5F5F5"/>
                </a:solidFill>
                <a:latin typeface="Source Sans Pro"/>
                <a:ea typeface="Source Sans Pro"/>
                <a:cs typeface="Source Sans Pro"/>
                <a:sym typeface="Source Sans Pro"/>
              </a:rPr>
              <a:t>Expertise</a:t>
            </a:r>
            <a:br>
              <a:rPr lang="en" sz="2800" kern="0" dirty="0">
                <a:solidFill>
                  <a:srgbClr val="F5F5F5"/>
                </a:solidFill>
                <a:latin typeface="Source Sans Pro"/>
                <a:ea typeface="Source Sans Pro"/>
                <a:cs typeface="Source Sans Pro"/>
                <a:sym typeface="Source Sans Pro"/>
              </a:rPr>
            </a:br>
            <a:r>
              <a:rPr lang="en" sz="2400" kern="0" dirty="0">
                <a:solidFill>
                  <a:srgbClr val="F5F5F5"/>
                </a:solidFill>
                <a:latin typeface="Source Sans Pro"/>
                <a:ea typeface="Source Sans Pro"/>
                <a:cs typeface="Source Sans Pro"/>
                <a:sym typeface="Source Sans Pro"/>
              </a:rPr>
              <a:t>The strength of the network also comes from our members (former entrepreneurs, finance experts or maritime field top managers), their extensive experience and their trusted relationship with maritime stakeholders in Europe or beyond.</a:t>
            </a:r>
            <a:br>
              <a:rPr lang="en" sz="2400" kern="0" dirty="0">
                <a:solidFill>
                  <a:srgbClr val="F5F5F5"/>
                </a:solidFill>
                <a:latin typeface="Source Sans Pro"/>
                <a:ea typeface="Source Sans Pro"/>
                <a:cs typeface="Source Sans Pro"/>
                <a:sym typeface="Source Sans Pro"/>
              </a:rPr>
            </a:br>
            <a:br>
              <a:rPr lang="en" sz="2400" kern="0" dirty="0">
                <a:solidFill>
                  <a:srgbClr val="F5F5F5"/>
                </a:solidFill>
                <a:latin typeface="Source Sans Pro"/>
                <a:ea typeface="Source Sans Pro"/>
                <a:cs typeface="Source Sans Pro"/>
                <a:sym typeface="Source Sans Pro"/>
              </a:rPr>
            </a:br>
            <a:r>
              <a:rPr lang="en" sz="2800" b="1" kern="0" dirty="0">
                <a:solidFill>
                  <a:srgbClr val="F5F5F5"/>
                </a:solidFill>
                <a:latin typeface="Source Sans Pro"/>
                <a:ea typeface="Source Sans Pro"/>
                <a:cs typeface="Source Sans Pro"/>
                <a:sym typeface="Source Sans Pro"/>
              </a:rPr>
              <a:t>Guidance</a:t>
            </a:r>
            <a:br>
              <a:rPr lang="en" sz="2800" kern="0" dirty="0">
                <a:solidFill>
                  <a:srgbClr val="F5F5F5"/>
                </a:solidFill>
                <a:latin typeface="Source Sans Pro"/>
                <a:ea typeface="Source Sans Pro"/>
                <a:cs typeface="Source Sans Pro"/>
                <a:sym typeface="Source Sans Pro"/>
              </a:rPr>
            </a:br>
            <a:r>
              <a:rPr lang="en" sz="2400" kern="0" dirty="0">
                <a:solidFill>
                  <a:srgbClr val="F5F5F5"/>
                </a:solidFill>
                <a:latin typeface="Source Sans Pro"/>
                <a:ea typeface="Source Sans Pro"/>
                <a:cs typeface="Source Sans Pro"/>
                <a:sym typeface="Source Sans Pro"/>
              </a:rPr>
              <a:t>This complementarity of profiles and skills allows us to offer founders a very operational analysis of their project, complete long-term support, and an acceleration of their growth by activating synergies at the right time and at the right level.</a:t>
            </a:r>
            <a:endParaRPr sz="2400" kern="0" dirty="0">
              <a:solidFill>
                <a:srgbClr val="F5F5F5"/>
              </a:solidFill>
              <a:latin typeface="Source Sans Pro"/>
              <a:ea typeface="Source Sans Pro"/>
              <a:cs typeface="Source Sans Pro"/>
              <a:sym typeface="Source Sans Pr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6"/>
          <p:cNvSpPr txBox="1">
            <a:spLocks noGrp="1"/>
          </p:cNvSpPr>
          <p:nvPr>
            <p:ph type="subTitle" idx="4294967295"/>
          </p:nvPr>
        </p:nvSpPr>
        <p:spPr>
          <a:xfrm>
            <a:off x="425400" y="317298"/>
            <a:ext cx="17437200" cy="2167484"/>
          </a:xfrm>
          <a:prstGeom prst="rect">
            <a:avLst/>
          </a:prstGeom>
        </p:spPr>
        <p:txBody>
          <a:bodyPr spcFirstLastPara="1" wrap="square" lIns="182850" tIns="182850" rIns="182850" bIns="182850" anchor="t" anchorCtr="0">
            <a:normAutofit/>
          </a:bodyPr>
          <a:lstStyle/>
          <a:p>
            <a:pPr marL="0" indent="0">
              <a:spcAft>
                <a:spcPts val="2400"/>
              </a:spcAft>
              <a:buNone/>
            </a:pPr>
            <a:r>
              <a:rPr lang="en" sz="5000" b="1" dirty="0"/>
              <a:t>Funding </a:t>
            </a:r>
            <a:r>
              <a:rPr lang="en" sz="5000" b="1" dirty="0">
                <a:solidFill>
                  <a:srgbClr val="FA6414"/>
                </a:solidFill>
              </a:rPr>
              <a:t>Stages</a:t>
            </a:r>
            <a:endParaRPr sz="5000" b="1" dirty="0">
              <a:solidFill>
                <a:srgbClr val="FA6414"/>
              </a:solidFill>
            </a:endParaRPr>
          </a:p>
        </p:txBody>
      </p:sp>
      <p:sp>
        <p:nvSpPr>
          <p:cNvPr id="86" name="Google Shape;86;p16"/>
          <p:cNvSpPr txBox="1"/>
          <p:nvPr/>
        </p:nvSpPr>
        <p:spPr>
          <a:xfrm rot="-2700000">
            <a:off x="1401066" y="4251536"/>
            <a:ext cx="3630852" cy="1887636"/>
          </a:xfrm>
          <a:prstGeom prst="rect">
            <a:avLst/>
          </a:prstGeom>
          <a:noFill/>
          <a:ln>
            <a:noFill/>
          </a:ln>
        </p:spPr>
        <p:txBody>
          <a:bodyPr spcFirstLastPara="1" wrap="square" lIns="182850" tIns="182850" rIns="182850" bIns="182850" anchor="t" anchorCtr="0">
            <a:spAutoFit/>
          </a:bodyPr>
          <a:lstStyle/>
          <a:p>
            <a:pPr defTabSz="1828800">
              <a:spcBef>
                <a:spcPts val="2800"/>
              </a:spcBef>
              <a:spcAft>
                <a:spcPts val="2800"/>
              </a:spcAft>
              <a:buClr>
                <a:srgbClr val="000000"/>
              </a:buClr>
            </a:pPr>
            <a:r>
              <a:rPr lang="en" sz="2800" b="1" kern="0" dirty="0">
                <a:solidFill>
                  <a:srgbClr val="F5F5F5"/>
                </a:solidFill>
                <a:latin typeface="Source Sans Pro"/>
                <a:ea typeface="Source Sans Pro"/>
                <a:cs typeface="Source Sans Pro"/>
                <a:sym typeface="Source Sans Pro"/>
              </a:rPr>
              <a:t>Under €100K</a:t>
            </a:r>
            <a:br>
              <a:rPr lang="en" sz="2800" kern="0" dirty="0">
                <a:solidFill>
                  <a:srgbClr val="F5F5F5"/>
                </a:solidFill>
                <a:latin typeface="Source Sans Pro"/>
                <a:ea typeface="Source Sans Pro"/>
                <a:cs typeface="Source Sans Pro"/>
                <a:sym typeface="Source Sans Pro"/>
              </a:rPr>
            </a:br>
            <a:r>
              <a:rPr lang="en" sz="2400" kern="0" dirty="0">
                <a:solidFill>
                  <a:srgbClr val="F5F5F5"/>
                </a:solidFill>
                <a:latin typeface="Source Sans Pro"/>
                <a:ea typeface="Source Sans Pro"/>
                <a:cs typeface="Source Sans Pro"/>
                <a:sym typeface="Source Sans Pro"/>
              </a:rPr>
              <a:t>Love Money</a:t>
            </a:r>
            <a:endParaRPr sz="2400" kern="0" dirty="0">
              <a:solidFill>
                <a:srgbClr val="F5F5F5"/>
              </a:solidFill>
              <a:latin typeface="Source Sans Pro"/>
              <a:ea typeface="Source Sans Pro"/>
              <a:cs typeface="Source Sans Pro"/>
              <a:sym typeface="Source Sans Pro"/>
            </a:endParaRPr>
          </a:p>
        </p:txBody>
      </p:sp>
      <p:sp>
        <p:nvSpPr>
          <p:cNvPr id="87" name="Google Shape;87;p16"/>
          <p:cNvSpPr txBox="1"/>
          <p:nvPr/>
        </p:nvSpPr>
        <p:spPr>
          <a:xfrm rot="-2700000">
            <a:off x="3786988" y="3553578"/>
            <a:ext cx="3630852" cy="1887636"/>
          </a:xfrm>
          <a:prstGeom prst="rect">
            <a:avLst/>
          </a:prstGeom>
          <a:noFill/>
          <a:ln>
            <a:noFill/>
          </a:ln>
        </p:spPr>
        <p:txBody>
          <a:bodyPr spcFirstLastPara="1" wrap="square" lIns="182850" tIns="182850" rIns="182850" bIns="182850" anchor="t" anchorCtr="0">
            <a:spAutoFit/>
          </a:bodyPr>
          <a:lstStyle/>
          <a:p>
            <a:pPr defTabSz="1828800">
              <a:spcBef>
                <a:spcPts val="2800"/>
              </a:spcBef>
              <a:spcAft>
                <a:spcPts val="2800"/>
              </a:spcAft>
              <a:buClr>
                <a:srgbClr val="000000"/>
              </a:buClr>
            </a:pPr>
            <a:r>
              <a:rPr lang="en" sz="2800" b="1" kern="0" dirty="0">
                <a:solidFill>
                  <a:srgbClr val="F5F5F5"/>
                </a:solidFill>
                <a:latin typeface="Source Sans Pro"/>
                <a:ea typeface="Source Sans Pro"/>
                <a:cs typeface="Source Sans Pro"/>
                <a:sym typeface="Source Sans Pro"/>
              </a:rPr>
              <a:t>€20K → €300K</a:t>
            </a:r>
            <a:br>
              <a:rPr lang="en" sz="2800" kern="0" dirty="0">
                <a:solidFill>
                  <a:srgbClr val="F5F5F5"/>
                </a:solidFill>
                <a:latin typeface="Source Sans Pro"/>
                <a:ea typeface="Source Sans Pro"/>
                <a:cs typeface="Source Sans Pro"/>
                <a:sym typeface="Source Sans Pro"/>
              </a:rPr>
            </a:br>
            <a:r>
              <a:rPr lang="en" sz="2400" kern="0" dirty="0">
                <a:solidFill>
                  <a:srgbClr val="F5F5F5"/>
                </a:solidFill>
                <a:latin typeface="Source Sans Pro"/>
                <a:ea typeface="Source Sans Pro"/>
                <a:cs typeface="Source Sans Pro"/>
                <a:sym typeface="Source Sans Pro"/>
              </a:rPr>
              <a:t>Crowdfunding</a:t>
            </a:r>
            <a:endParaRPr sz="2400" kern="0" dirty="0">
              <a:solidFill>
                <a:srgbClr val="F5F5F5"/>
              </a:solidFill>
              <a:latin typeface="Source Sans Pro"/>
              <a:ea typeface="Source Sans Pro"/>
              <a:cs typeface="Source Sans Pro"/>
              <a:sym typeface="Source Sans Pro"/>
            </a:endParaRPr>
          </a:p>
        </p:txBody>
      </p:sp>
      <p:sp>
        <p:nvSpPr>
          <p:cNvPr id="88" name="Google Shape;88;p16"/>
          <p:cNvSpPr txBox="1"/>
          <p:nvPr/>
        </p:nvSpPr>
        <p:spPr>
          <a:xfrm rot="-2700000">
            <a:off x="6335372" y="3103764"/>
            <a:ext cx="3630852" cy="1887636"/>
          </a:xfrm>
          <a:prstGeom prst="rect">
            <a:avLst/>
          </a:prstGeom>
          <a:noFill/>
          <a:ln>
            <a:noFill/>
          </a:ln>
        </p:spPr>
        <p:txBody>
          <a:bodyPr spcFirstLastPara="1" wrap="square" lIns="182850" tIns="182850" rIns="182850" bIns="182850" anchor="t" anchorCtr="0">
            <a:spAutoFit/>
          </a:bodyPr>
          <a:lstStyle/>
          <a:p>
            <a:pPr defTabSz="1828800">
              <a:spcBef>
                <a:spcPts val="2800"/>
              </a:spcBef>
              <a:spcAft>
                <a:spcPts val="2800"/>
              </a:spcAft>
              <a:buClr>
                <a:srgbClr val="000000"/>
              </a:buClr>
            </a:pPr>
            <a:r>
              <a:rPr lang="en" sz="2800" b="1" kern="0" dirty="0">
                <a:solidFill>
                  <a:srgbClr val="F5F5F5"/>
                </a:solidFill>
                <a:latin typeface="Source Sans Pro"/>
                <a:ea typeface="Source Sans Pro"/>
                <a:cs typeface="Source Sans Pro"/>
                <a:sym typeface="Source Sans Pro"/>
              </a:rPr>
              <a:t>€100K → €1.5MK</a:t>
            </a:r>
            <a:br>
              <a:rPr lang="en" sz="2800" b="1" kern="0" dirty="0">
                <a:solidFill>
                  <a:srgbClr val="F5F5F5"/>
                </a:solidFill>
                <a:latin typeface="Source Sans Pro"/>
                <a:ea typeface="Source Sans Pro"/>
                <a:cs typeface="Source Sans Pro"/>
                <a:sym typeface="Source Sans Pro"/>
              </a:rPr>
            </a:br>
            <a:r>
              <a:rPr lang="en" sz="2400" b="1" kern="0" dirty="0">
                <a:solidFill>
                  <a:srgbClr val="FA6414"/>
                </a:solidFill>
                <a:latin typeface="Source Sans Pro"/>
                <a:ea typeface="Source Sans Pro"/>
                <a:cs typeface="Source Sans Pro"/>
                <a:sym typeface="Source Sans Pro"/>
              </a:rPr>
              <a:t>Business Angels 🌟</a:t>
            </a:r>
            <a:endParaRPr sz="2400" b="1" kern="0" dirty="0">
              <a:solidFill>
                <a:srgbClr val="FA6414"/>
              </a:solidFill>
              <a:latin typeface="Source Sans Pro"/>
              <a:ea typeface="Source Sans Pro"/>
              <a:cs typeface="Source Sans Pro"/>
              <a:sym typeface="Source Sans Pro"/>
            </a:endParaRPr>
          </a:p>
        </p:txBody>
      </p:sp>
      <p:sp>
        <p:nvSpPr>
          <p:cNvPr id="89" name="Google Shape;89;p16"/>
          <p:cNvSpPr txBox="1"/>
          <p:nvPr/>
        </p:nvSpPr>
        <p:spPr>
          <a:xfrm rot="-2700000">
            <a:off x="8911480" y="2300454"/>
            <a:ext cx="3630852" cy="1887636"/>
          </a:xfrm>
          <a:prstGeom prst="rect">
            <a:avLst/>
          </a:prstGeom>
          <a:noFill/>
          <a:ln>
            <a:noFill/>
          </a:ln>
        </p:spPr>
        <p:txBody>
          <a:bodyPr spcFirstLastPara="1" wrap="square" lIns="182850" tIns="182850" rIns="182850" bIns="182850" anchor="t" anchorCtr="0">
            <a:spAutoFit/>
          </a:bodyPr>
          <a:lstStyle/>
          <a:p>
            <a:pPr defTabSz="1828800">
              <a:spcBef>
                <a:spcPts val="2800"/>
              </a:spcBef>
              <a:spcAft>
                <a:spcPts val="2800"/>
              </a:spcAft>
              <a:buClr>
                <a:srgbClr val="000000"/>
              </a:buClr>
            </a:pPr>
            <a:r>
              <a:rPr lang="en" sz="2800" b="1" kern="0" dirty="0">
                <a:solidFill>
                  <a:srgbClr val="F5F5F5"/>
                </a:solidFill>
                <a:latin typeface="Source Sans Pro"/>
                <a:ea typeface="Source Sans Pro"/>
                <a:cs typeface="Source Sans Pro"/>
                <a:sym typeface="Source Sans Pro"/>
              </a:rPr>
              <a:t>€300K → €2M</a:t>
            </a:r>
            <a:br>
              <a:rPr lang="en" sz="2800" kern="0" dirty="0">
                <a:solidFill>
                  <a:srgbClr val="F5F5F5"/>
                </a:solidFill>
                <a:latin typeface="Source Sans Pro"/>
                <a:ea typeface="Source Sans Pro"/>
                <a:cs typeface="Source Sans Pro"/>
                <a:sym typeface="Source Sans Pro"/>
              </a:rPr>
            </a:br>
            <a:r>
              <a:rPr lang="en" sz="2400" kern="0" dirty="0">
                <a:solidFill>
                  <a:srgbClr val="F5F5F5"/>
                </a:solidFill>
                <a:latin typeface="Source Sans Pro"/>
                <a:ea typeface="Source Sans Pro"/>
                <a:cs typeface="Source Sans Pro"/>
                <a:sym typeface="Source Sans Pro"/>
              </a:rPr>
              <a:t>SEED</a:t>
            </a:r>
            <a:endParaRPr sz="2400" kern="0" dirty="0">
              <a:solidFill>
                <a:srgbClr val="F5F5F5"/>
              </a:solidFill>
              <a:latin typeface="Source Sans Pro"/>
              <a:ea typeface="Source Sans Pro"/>
              <a:cs typeface="Source Sans Pro"/>
              <a:sym typeface="Source Sans Pro"/>
            </a:endParaRPr>
          </a:p>
        </p:txBody>
      </p:sp>
      <p:sp>
        <p:nvSpPr>
          <p:cNvPr id="90" name="Google Shape;90;p16"/>
          <p:cNvSpPr txBox="1"/>
          <p:nvPr/>
        </p:nvSpPr>
        <p:spPr>
          <a:xfrm rot="-2700000">
            <a:off x="11710172" y="1850640"/>
            <a:ext cx="3630852" cy="1887636"/>
          </a:xfrm>
          <a:prstGeom prst="rect">
            <a:avLst/>
          </a:prstGeom>
          <a:noFill/>
          <a:ln>
            <a:noFill/>
          </a:ln>
        </p:spPr>
        <p:txBody>
          <a:bodyPr spcFirstLastPara="1" wrap="square" lIns="182850" tIns="182850" rIns="182850" bIns="182850" anchor="t" anchorCtr="0">
            <a:spAutoFit/>
          </a:bodyPr>
          <a:lstStyle/>
          <a:p>
            <a:pPr defTabSz="1828800">
              <a:spcBef>
                <a:spcPts val="2800"/>
              </a:spcBef>
              <a:spcAft>
                <a:spcPts val="2800"/>
              </a:spcAft>
              <a:buClr>
                <a:srgbClr val="000000"/>
              </a:buClr>
            </a:pPr>
            <a:r>
              <a:rPr lang="en" sz="2800" b="1" kern="0" dirty="0">
                <a:solidFill>
                  <a:srgbClr val="F5F5F5"/>
                </a:solidFill>
                <a:latin typeface="Source Sans Pro"/>
                <a:ea typeface="Source Sans Pro"/>
                <a:cs typeface="Source Sans Pro"/>
                <a:sym typeface="Source Sans Pro"/>
              </a:rPr>
              <a:t>€2M →  €10M</a:t>
            </a:r>
            <a:br>
              <a:rPr lang="en" sz="2800" kern="0" dirty="0">
                <a:solidFill>
                  <a:srgbClr val="F5F5F5"/>
                </a:solidFill>
                <a:latin typeface="Source Sans Pro"/>
                <a:ea typeface="Source Sans Pro"/>
                <a:cs typeface="Source Sans Pro"/>
                <a:sym typeface="Source Sans Pro"/>
              </a:rPr>
            </a:br>
            <a:r>
              <a:rPr lang="en" sz="2400" kern="0" dirty="0">
                <a:solidFill>
                  <a:srgbClr val="F5F5F5"/>
                </a:solidFill>
                <a:latin typeface="Source Sans Pro"/>
                <a:ea typeface="Source Sans Pro"/>
                <a:cs typeface="Source Sans Pro"/>
                <a:sym typeface="Source Sans Pro"/>
              </a:rPr>
              <a:t>Capital Risk</a:t>
            </a:r>
            <a:endParaRPr sz="2400" kern="0" dirty="0">
              <a:solidFill>
                <a:srgbClr val="F5F5F5"/>
              </a:solidFill>
              <a:latin typeface="Source Sans Pro"/>
              <a:ea typeface="Source Sans Pro"/>
              <a:cs typeface="Source Sans Pro"/>
              <a:sym typeface="Source Sans Pro"/>
            </a:endParaRPr>
          </a:p>
        </p:txBody>
      </p:sp>
      <p:sp>
        <p:nvSpPr>
          <p:cNvPr id="91" name="Google Shape;91;p16"/>
          <p:cNvSpPr txBox="1"/>
          <p:nvPr/>
        </p:nvSpPr>
        <p:spPr>
          <a:xfrm rot="-2700000">
            <a:off x="14817244" y="1324562"/>
            <a:ext cx="3630852" cy="1887636"/>
          </a:xfrm>
          <a:prstGeom prst="rect">
            <a:avLst/>
          </a:prstGeom>
          <a:noFill/>
          <a:ln>
            <a:noFill/>
          </a:ln>
        </p:spPr>
        <p:txBody>
          <a:bodyPr spcFirstLastPara="1" wrap="square" lIns="182850" tIns="182850" rIns="182850" bIns="182850" anchor="t" anchorCtr="0">
            <a:spAutoFit/>
          </a:bodyPr>
          <a:lstStyle/>
          <a:p>
            <a:pPr defTabSz="1828800">
              <a:spcBef>
                <a:spcPts val="2800"/>
              </a:spcBef>
              <a:spcAft>
                <a:spcPts val="2800"/>
              </a:spcAft>
              <a:buClr>
                <a:srgbClr val="000000"/>
              </a:buClr>
            </a:pPr>
            <a:r>
              <a:rPr lang="en" sz="2800" b="1" kern="0" dirty="0">
                <a:solidFill>
                  <a:srgbClr val="F5F5F5"/>
                </a:solidFill>
                <a:latin typeface="Source Sans Pro"/>
                <a:ea typeface="Source Sans Pro"/>
                <a:cs typeface="Source Sans Pro"/>
                <a:sym typeface="Source Sans Pro"/>
              </a:rPr>
              <a:t>Over €10M</a:t>
            </a:r>
            <a:br>
              <a:rPr lang="en" sz="2800" kern="0" dirty="0">
                <a:solidFill>
                  <a:srgbClr val="F5F5F5"/>
                </a:solidFill>
                <a:latin typeface="Source Sans Pro"/>
                <a:ea typeface="Source Sans Pro"/>
                <a:cs typeface="Source Sans Pro"/>
                <a:sym typeface="Source Sans Pro"/>
              </a:rPr>
            </a:br>
            <a:r>
              <a:rPr lang="en" sz="2400" kern="0" dirty="0">
                <a:solidFill>
                  <a:srgbClr val="F5F5F5"/>
                </a:solidFill>
                <a:latin typeface="Source Sans Pro"/>
                <a:ea typeface="Source Sans Pro"/>
                <a:cs typeface="Source Sans Pro"/>
                <a:sym typeface="Source Sans Pro"/>
              </a:rPr>
              <a:t>Capital Dev. &amp; IPO</a:t>
            </a:r>
            <a:endParaRPr sz="2400" kern="0" dirty="0">
              <a:solidFill>
                <a:srgbClr val="F5F5F5"/>
              </a:solidFill>
              <a:latin typeface="Source Sans Pro"/>
              <a:ea typeface="Source Sans Pro"/>
              <a:cs typeface="Source Sans Pro"/>
              <a:sym typeface="Source Sans Pro"/>
            </a:endParaRPr>
          </a:p>
        </p:txBody>
      </p:sp>
      <p:pic>
        <p:nvPicPr>
          <p:cNvPr id="2" name="Google Shape;92;p16">
            <a:extLst>
              <a:ext uri="{FF2B5EF4-FFF2-40B4-BE49-F238E27FC236}">
                <a16:creationId xmlns:a16="http://schemas.microsoft.com/office/drawing/2014/main" id="{7AC1594D-36AD-7BD5-53DD-18F856CCA477}"/>
              </a:ext>
            </a:extLst>
          </p:cNvPr>
          <p:cNvPicPr preferRelativeResize="0"/>
          <p:nvPr/>
        </p:nvPicPr>
        <p:blipFill>
          <a:blip r:embed="rId3">
            <a:alphaModFix/>
          </a:blip>
          <a:stretch>
            <a:fillRect/>
          </a:stretch>
        </p:blipFill>
        <p:spPr>
          <a:xfrm>
            <a:off x="1241201" y="3818051"/>
            <a:ext cx="16092498" cy="51441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7"/>
          <p:cNvSpPr txBox="1">
            <a:spLocks noGrp="1"/>
          </p:cNvSpPr>
          <p:nvPr>
            <p:ph type="subTitle" idx="4294967295"/>
          </p:nvPr>
        </p:nvSpPr>
        <p:spPr>
          <a:xfrm>
            <a:off x="425400" y="317300"/>
            <a:ext cx="17437200" cy="1210800"/>
          </a:xfrm>
          <a:prstGeom prst="rect">
            <a:avLst/>
          </a:prstGeom>
        </p:spPr>
        <p:txBody>
          <a:bodyPr spcFirstLastPara="1" wrap="square" lIns="182850" tIns="182850" rIns="182850" bIns="182850" anchor="t" anchorCtr="0">
            <a:normAutofit fontScale="70000" lnSpcReduction="20000"/>
          </a:bodyPr>
          <a:lstStyle/>
          <a:p>
            <a:pPr marL="0" indent="0">
              <a:spcAft>
                <a:spcPts val="2400"/>
              </a:spcAft>
              <a:buNone/>
            </a:pPr>
            <a:r>
              <a:rPr lang="en" sz="5000" b="1" dirty="0"/>
              <a:t>Investment </a:t>
            </a:r>
            <a:r>
              <a:rPr lang="en" sz="5000" b="1" dirty="0">
                <a:solidFill>
                  <a:srgbClr val="FA6414"/>
                </a:solidFill>
              </a:rPr>
              <a:t>Process</a:t>
            </a:r>
            <a:endParaRPr sz="5000" b="1" dirty="0">
              <a:solidFill>
                <a:srgbClr val="FA6414"/>
              </a:solidFill>
            </a:endParaRPr>
          </a:p>
        </p:txBody>
      </p:sp>
      <p:grpSp>
        <p:nvGrpSpPr>
          <p:cNvPr id="98" name="Google Shape;98;p17"/>
          <p:cNvGrpSpPr/>
          <p:nvPr/>
        </p:nvGrpSpPr>
        <p:grpSpPr>
          <a:xfrm>
            <a:off x="425401" y="2065926"/>
            <a:ext cx="17437194" cy="5951968"/>
            <a:chOff x="212700" y="1159963"/>
            <a:chExt cx="8718597" cy="2975984"/>
          </a:xfrm>
        </p:grpSpPr>
        <p:pic>
          <p:nvPicPr>
            <p:cNvPr id="99" name="Google Shape;99;p17"/>
            <p:cNvPicPr preferRelativeResize="0"/>
            <p:nvPr/>
          </p:nvPicPr>
          <p:blipFill rotWithShape="1">
            <a:blip r:embed="rId3">
              <a:alphaModFix/>
            </a:blip>
            <a:srcRect r="10"/>
            <a:stretch/>
          </p:blipFill>
          <p:spPr>
            <a:xfrm>
              <a:off x="212700" y="1159963"/>
              <a:ext cx="8718597" cy="2975984"/>
            </a:xfrm>
            <a:prstGeom prst="rect">
              <a:avLst/>
            </a:prstGeom>
            <a:noFill/>
            <a:ln>
              <a:noFill/>
            </a:ln>
          </p:spPr>
        </p:pic>
        <p:sp>
          <p:nvSpPr>
            <p:cNvPr id="100" name="Google Shape;100;p17"/>
            <p:cNvSpPr txBox="1"/>
            <p:nvPr/>
          </p:nvSpPr>
          <p:spPr>
            <a:xfrm>
              <a:off x="925275" y="3247570"/>
              <a:ext cx="1161000" cy="400200"/>
            </a:xfrm>
            <a:prstGeom prst="rect">
              <a:avLst/>
            </a:prstGeom>
            <a:noFill/>
            <a:ln>
              <a:noFill/>
            </a:ln>
          </p:spPr>
          <p:txBody>
            <a:bodyPr spcFirstLastPara="1" wrap="square" lIns="182850" tIns="182850" rIns="182850" bIns="182850" anchor="ctr" anchorCtr="0">
              <a:noAutofit/>
            </a:bodyPr>
            <a:lstStyle/>
            <a:p>
              <a:pPr algn="ctr" defTabSz="1828800">
                <a:spcBef>
                  <a:spcPts val="2800"/>
                </a:spcBef>
                <a:spcAft>
                  <a:spcPts val="2800"/>
                </a:spcAft>
                <a:buClr>
                  <a:srgbClr val="000000"/>
                </a:buClr>
              </a:pPr>
              <a:r>
                <a:rPr lang="en" sz="2800" b="1" kern="0" dirty="0">
                  <a:solidFill>
                    <a:srgbClr val="00263D"/>
                  </a:solidFill>
                  <a:latin typeface="Source Sans Pro"/>
                  <a:ea typeface="Source Sans Pro"/>
                  <a:cs typeface="Source Sans Pro"/>
                  <a:sym typeface="Source Sans Pro"/>
                </a:rPr>
                <a:t>Application</a:t>
              </a:r>
              <a:endParaRPr sz="2800" b="1" kern="0" dirty="0">
                <a:solidFill>
                  <a:srgbClr val="00263D"/>
                </a:solidFill>
                <a:latin typeface="Source Sans Pro"/>
                <a:ea typeface="Source Sans Pro"/>
                <a:cs typeface="Source Sans Pro"/>
                <a:sym typeface="Source Sans Pro"/>
              </a:endParaRPr>
            </a:p>
          </p:txBody>
        </p:sp>
        <p:sp>
          <p:nvSpPr>
            <p:cNvPr id="101" name="Google Shape;101;p17"/>
            <p:cNvSpPr txBox="1"/>
            <p:nvPr/>
          </p:nvSpPr>
          <p:spPr>
            <a:xfrm>
              <a:off x="2492825" y="3247570"/>
              <a:ext cx="1161000" cy="400200"/>
            </a:xfrm>
            <a:prstGeom prst="rect">
              <a:avLst/>
            </a:prstGeom>
            <a:noFill/>
            <a:ln>
              <a:noFill/>
            </a:ln>
          </p:spPr>
          <p:txBody>
            <a:bodyPr spcFirstLastPara="1" wrap="square" lIns="182850" tIns="182850" rIns="182850" bIns="182850" anchor="ctr" anchorCtr="0">
              <a:noAutofit/>
            </a:bodyPr>
            <a:lstStyle/>
            <a:p>
              <a:pPr algn="ctr" defTabSz="1828800">
                <a:spcBef>
                  <a:spcPts val="2800"/>
                </a:spcBef>
                <a:spcAft>
                  <a:spcPts val="2800"/>
                </a:spcAft>
                <a:buClr>
                  <a:srgbClr val="000000"/>
                </a:buClr>
              </a:pPr>
              <a:r>
                <a:rPr lang="en" sz="2800" b="1" kern="0" dirty="0">
                  <a:solidFill>
                    <a:srgbClr val="00263D"/>
                  </a:solidFill>
                  <a:latin typeface="Source Sans Pro"/>
                  <a:ea typeface="Source Sans Pro"/>
                  <a:cs typeface="Source Sans Pro"/>
                  <a:sym typeface="Source Sans Pro"/>
                </a:rPr>
                <a:t>Planning Next Pitch</a:t>
              </a:r>
              <a:endParaRPr sz="2800" b="1" kern="0" dirty="0">
                <a:solidFill>
                  <a:srgbClr val="00263D"/>
                </a:solidFill>
                <a:latin typeface="Source Sans Pro"/>
                <a:ea typeface="Source Sans Pro"/>
                <a:cs typeface="Source Sans Pro"/>
                <a:sym typeface="Source Sans Pro"/>
              </a:endParaRPr>
            </a:p>
          </p:txBody>
        </p:sp>
        <p:sp>
          <p:nvSpPr>
            <p:cNvPr id="102" name="Google Shape;102;p17"/>
            <p:cNvSpPr txBox="1"/>
            <p:nvPr/>
          </p:nvSpPr>
          <p:spPr>
            <a:xfrm>
              <a:off x="4060375" y="3247570"/>
              <a:ext cx="1161000" cy="400200"/>
            </a:xfrm>
            <a:prstGeom prst="rect">
              <a:avLst/>
            </a:prstGeom>
            <a:noFill/>
            <a:ln>
              <a:noFill/>
            </a:ln>
          </p:spPr>
          <p:txBody>
            <a:bodyPr spcFirstLastPara="1" wrap="square" lIns="182850" tIns="182850" rIns="182850" bIns="182850" anchor="ctr" anchorCtr="0">
              <a:noAutofit/>
            </a:bodyPr>
            <a:lstStyle/>
            <a:p>
              <a:pPr algn="ctr" defTabSz="1828800">
                <a:spcBef>
                  <a:spcPts val="2800"/>
                </a:spcBef>
                <a:spcAft>
                  <a:spcPts val="2800"/>
                </a:spcAft>
                <a:buClr>
                  <a:srgbClr val="000000"/>
                </a:buClr>
              </a:pPr>
              <a:r>
                <a:rPr lang="en" sz="2800" b="1" kern="0" dirty="0">
                  <a:solidFill>
                    <a:srgbClr val="00263D"/>
                  </a:solidFill>
                  <a:latin typeface="Source Sans Pro"/>
                  <a:ea typeface="Source Sans Pro"/>
                  <a:cs typeface="Source Sans Pro"/>
                  <a:sym typeface="Source Sans Pro"/>
                </a:rPr>
                <a:t>Due Diligence</a:t>
              </a:r>
              <a:endParaRPr sz="2800" b="1" kern="0" dirty="0">
                <a:solidFill>
                  <a:srgbClr val="00263D"/>
                </a:solidFill>
                <a:latin typeface="Source Sans Pro"/>
                <a:ea typeface="Source Sans Pro"/>
                <a:cs typeface="Source Sans Pro"/>
                <a:sym typeface="Source Sans Pro"/>
              </a:endParaRPr>
            </a:p>
          </p:txBody>
        </p:sp>
        <p:sp>
          <p:nvSpPr>
            <p:cNvPr id="103" name="Google Shape;103;p17"/>
            <p:cNvSpPr txBox="1"/>
            <p:nvPr/>
          </p:nvSpPr>
          <p:spPr>
            <a:xfrm>
              <a:off x="5627925" y="3247570"/>
              <a:ext cx="1161000" cy="400200"/>
            </a:xfrm>
            <a:prstGeom prst="rect">
              <a:avLst/>
            </a:prstGeom>
            <a:noFill/>
            <a:ln>
              <a:noFill/>
            </a:ln>
          </p:spPr>
          <p:txBody>
            <a:bodyPr spcFirstLastPara="1" wrap="square" lIns="182850" tIns="182850" rIns="182850" bIns="182850" anchor="ctr" anchorCtr="0">
              <a:noAutofit/>
            </a:bodyPr>
            <a:lstStyle/>
            <a:p>
              <a:pPr algn="ctr" defTabSz="1828800">
                <a:spcBef>
                  <a:spcPts val="2800"/>
                </a:spcBef>
                <a:spcAft>
                  <a:spcPts val="2800"/>
                </a:spcAft>
                <a:buClr>
                  <a:srgbClr val="000000"/>
                </a:buClr>
              </a:pPr>
              <a:r>
                <a:rPr lang="en" sz="2800" b="1" kern="0" dirty="0">
                  <a:solidFill>
                    <a:srgbClr val="00263D"/>
                  </a:solidFill>
                  <a:latin typeface="Source Sans Pro"/>
                  <a:ea typeface="Source Sans Pro"/>
                  <a:cs typeface="Source Sans Pro"/>
                  <a:sym typeface="Source Sans Pro"/>
                </a:rPr>
                <a:t>Letter Of Intent (LOI)</a:t>
              </a:r>
              <a:endParaRPr sz="2800" b="1" kern="0" dirty="0">
                <a:solidFill>
                  <a:srgbClr val="00263D"/>
                </a:solidFill>
                <a:latin typeface="Source Sans Pro"/>
                <a:ea typeface="Source Sans Pro"/>
                <a:cs typeface="Source Sans Pro"/>
                <a:sym typeface="Source Sans Pro"/>
              </a:endParaRPr>
            </a:p>
          </p:txBody>
        </p:sp>
        <p:sp>
          <p:nvSpPr>
            <p:cNvPr id="104" name="Google Shape;104;p17"/>
            <p:cNvSpPr txBox="1"/>
            <p:nvPr/>
          </p:nvSpPr>
          <p:spPr>
            <a:xfrm>
              <a:off x="7225500" y="3247570"/>
              <a:ext cx="1161000" cy="400200"/>
            </a:xfrm>
            <a:prstGeom prst="rect">
              <a:avLst/>
            </a:prstGeom>
            <a:noFill/>
            <a:ln>
              <a:noFill/>
            </a:ln>
          </p:spPr>
          <p:txBody>
            <a:bodyPr spcFirstLastPara="1" wrap="square" lIns="182850" tIns="182850" rIns="182850" bIns="182850" anchor="ctr" anchorCtr="0">
              <a:noAutofit/>
            </a:bodyPr>
            <a:lstStyle/>
            <a:p>
              <a:pPr algn="ctr" defTabSz="1828800">
                <a:spcBef>
                  <a:spcPts val="2800"/>
                </a:spcBef>
                <a:spcAft>
                  <a:spcPts val="2800"/>
                </a:spcAft>
                <a:buClr>
                  <a:srgbClr val="000000"/>
                </a:buClr>
              </a:pPr>
              <a:r>
                <a:rPr lang="en" sz="2800" b="1" kern="0" dirty="0">
                  <a:solidFill>
                    <a:srgbClr val="00263D"/>
                  </a:solidFill>
                  <a:latin typeface="Source Sans Pro"/>
                  <a:ea typeface="Source Sans Pro"/>
                  <a:cs typeface="Source Sans Pro"/>
                  <a:sym typeface="Source Sans Pro"/>
                </a:rPr>
                <a:t>Support</a:t>
              </a:r>
              <a:endParaRPr sz="2800" b="1" kern="0" dirty="0">
                <a:solidFill>
                  <a:srgbClr val="00263D"/>
                </a:solidFill>
                <a:latin typeface="Source Sans Pro"/>
                <a:ea typeface="Source Sans Pro"/>
                <a:cs typeface="Source Sans Pro"/>
                <a:sym typeface="Source Sans Pro"/>
              </a:endParaRPr>
            </a:p>
          </p:txBody>
        </p:sp>
        <p:sp>
          <p:nvSpPr>
            <p:cNvPr id="105" name="Google Shape;105;p17"/>
            <p:cNvSpPr txBox="1"/>
            <p:nvPr/>
          </p:nvSpPr>
          <p:spPr>
            <a:xfrm>
              <a:off x="1712800" y="1649195"/>
              <a:ext cx="1161000" cy="400200"/>
            </a:xfrm>
            <a:prstGeom prst="rect">
              <a:avLst/>
            </a:prstGeom>
            <a:noFill/>
            <a:ln>
              <a:noFill/>
            </a:ln>
          </p:spPr>
          <p:txBody>
            <a:bodyPr spcFirstLastPara="1" wrap="square" lIns="182850" tIns="182850" rIns="182850" bIns="182850" anchor="ctr" anchorCtr="0">
              <a:noAutofit/>
            </a:bodyPr>
            <a:lstStyle/>
            <a:p>
              <a:pPr algn="ctr" defTabSz="1828800">
                <a:spcBef>
                  <a:spcPts val="2800"/>
                </a:spcBef>
                <a:spcAft>
                  <a:spcPts val="2800"/>
                </a:spcAft>
                <a:buClr>
                  <a:srgbClr val="000000"/>
                </a:buClr>
              </a:pPr>
              <a:r>
                <a:rPr lang="en" sz="2800" b="1" kern="0" dirty="0">
                  <a:solidFill>
                    <a:srgbClr val="00263D"/>
                  </a:solidFill>
                  <a:latin typeface="Source Sans Pro"/>
                  <a:ea typeface="Source Sans Pro"/>
                  <a:cs typeface="Source Sans Pro"/>
                  <a:sym typeface="Source Sans Pro"/>
                </a:rPr>
                <a:t>Screening</a:t>
              </a:r>
              <a:endParaRPr sz="2800" b="1" kern="0" dirty="0">
                <a:solidFill>
                  <a:srgbClr val="00263D"/>
                </a:solidFill>
                <a:latin typeface="Source Sans Pro"/>
                <a:ea typeface="Source Sans Pro"/>
                <a:cs typeface="Source Sans Pro"/>
                <a:sym typeface="Source Sans Pro"/>
              </a:endParaRPr>
            </a:p>
          </p:txBody>
        </p:sp>
        <p:sp>
          <p:nvSpPr>
            <p:cNvPr id="106" name="Google Shape;106;p17"/>
            <p:cNvSpPr txBox="1"/>
            <p:nvPr/>
          </p:nvSpPr>
          <p:spPr>
            <a:xfrm>
              <a:off x="3280350" y="1649195"/>
              <a:ext cx="1161000" cy="400200"/>
            </a:xfrm>
            <a:prstGeom prst="rect">
              <a:avLst/>
            </a:prstGeom>
            <a:noFill/>
            <a:ln>
              <a:noFill/>
            </a:ln>
          </p:spPr>
          <p:txBody>
            <a:bodyPr spcFirstLastPara="1" wrap="square" lIns="182850" tIns="182850" rIns="182850" bIns="182850" anchor="ctr" anchorCtr="0">
              <a:noAutofit/>
            </a:bodyPr>
            <a:lstStyle/>
            <a:p>
              <a:pPr algn="ctr" defTabSz="1828800">
                <a:spcBef>
                  <a:spcPts val="2800"/>
                </a:spcBef>
                <a:spcAft>
                  <a:spcPts val="2800"/>
                </a:spcAft>
                <a:buClr>
                  <a:srgbClr val="000000"/>
                </a:buClr>
              </a:pPr>
              <a:r>
                <a:rPr lang="en" sz="2800" b="1" kern="0" dirty="0">
                  <a:solidFill>
                    <a:srgbClr val="00263D"/>
                  </a:solidFill>
                  <a:latin typeface="Source Sans Pro"/>
                  <a:ea typeface="Source Sans Pro"/>
                  <a:cs typeface="Source Sans Pro"/>
                  <a:sym typeface="Source Sans Pro"/>
                </a:rPr>
                <a:t>Pitch Session</a:t>
              </a:r>
              <a:endParaRPr sz="2800" b="1" kern="0" dirty="0">
                <a:solidFill>
                  <a:srgbClr val="00263D"/>
                </a:solidFill>
                <a:latin typeface="Source Sans Pro"/>
                <a:ea typeface="Source Sans Pro"/>
                <a:cs typeface="Source Sans Pro"/>
                <a:sym typeface="Source Sans Pro"/>
              </a:endParaRPr>
            </a:p>
          </p:txBody>
        </p:sp>
        <p:sp>
          <p:nvSpPr>
            <p:cNvPr id="107" name="Google Shape;107;p17"/>
            <p:cNvSpPr txBox="1"/>
            <p:nvPr/>
          </p:nvSpPr>
          <p:spPr>
            <a:xfrm>
              <a:off x="4847900" y="1649195"/>
              <a:ext cx="1161000" cy="400200"/>
            </a:xfrm>
            <a:prstGeom prst="rect">
              <a:avLst/>
            </a:prstGeom>
            <a:noFill/>
            <a:ln>
              <a:noFill/>
            </a:ln>
          </p:spPr>
          <p:txBody>
            <a:bodyPr spcFirstLastPara="1" wrap="square" lIns="182850" tIns="182850" rIns="182850" bIns="182850" anchor="ctr" anchorCtr="0">
              <a:noAutofit/>
            </a:bodyPr>
            <a:lstStyle/>
            <a:p>
              <a:pPr algn="ctr" defTabSz="1828800">
                <a:spcBef>
                  <a:spcPts val="2800"/>
                </a:spcBef>
                <a:spcAft>
                  <a:spcPts val="2800"/>
                </a:spcAft>
                <a:buClr>
                  <a:srgbClr val="000000"/>
                </a:buClr>
              </a:pPr>
              <a:r>
                <a:rPr lang="en" sz="2800" b="1" kern="0" dirty="0">
                  <a:solidFill>
                    <a:srgbClr val="00263D"/>
                  </a:solidFill>
                  <a:latin typeface="Source Sans Pro"/>
                  <a:ea typeface="Source Sans Pro"/>
                  <a:cs typeface="Source Sans Pro"/>
                  <a:sym typeface="Source Sans Pro"/>
                </a:rPr>
                <a:t>Investment Intents</a:t>
              </a:r>
              <a:endParaRPr sz="2800" b="1" kern="0" dirty="0">
                <a:solidFill>
                  <a:srgbClr val="00263D"/>
                </a:solidFill>
                <a:latin typeface="Source Sans Pro"/>
                <a:ea typeface="Source Sans Pro"/>
                <a:cs typeface="Source Sans Pro"/>
                <a:sym typeface="Source Sans Pro"/>
              </a:endParaRPr>
            </a:p>
          </p:txBody>
        </p:sp>
        <p:sp>
          <p:nvSpPr>
            <p:cNvPr id="108" name="Google Shape;108;p17"/>
            <p:cNvSpPr txBox="1"/>
            <p:nvPr/>
          </p:nvSpPr>
          <p:spPr>
            <a:xfrm>
              <a:off x="6415450" y="1649195"/>
              <a:ext cx="1161000" cy="400200"/>
            </a:xfrm>
            <a:prstGeom prst="rect">
              <a:avLst/>
            </a:prstGeom>
            <a:noFill/>
            <a:ln>
              <a:noFill/>
            </a:ln>
          </p:spPr>
          <p:txBody>
            <a:bodyPr spcFirstLastPara="1" wrap="square" lIns="182850" tIns="182850" rIns="182850" bIns="182850" anchor="ctr" anchorCtr="0">
              <a:noAutofit/>
            </a:bodyPr>
            <a:lstStyle/>
            <a:p>
              <a:pPr algn="ctr" defTabSz="1828800">
                <a:spcBef>
                  <a:spcPts val="2800"/>
                </a:spcBef>
                <a:spcAft>
                  <a:spcPts val="2800"/>
                </a:spcAft>
                <a:buClr>
                  <a:srgbClr val="000000"/>
                </a:buClr>
              </a:pPr>
              <a:r>
                <a:rPr lang="en" sz="2800" b="1" kern="0" dirty="0">
                  <a:solidFill>
                    <a:srgbClr val="00263D"/>
                  </a:solidFill>
                  <a:latin typeface="Source Sans Pro"/>
                  <a:ea typeface="Source Sans Pro"/>
                  <a:cs typeface="Source Sans Pro"/>
                  <a:sym typeface="Source Sans Pro"/>
                </a:rPr>
                <a:t>🤑Wire Transfer</a:t>
              </a:r>
              <a:endParaRPr sz="2800" b="1" kern="0" dirty="0">
                <a:solidFill>
                  <a:srgbClr val="00263D"/>
                </a:solidFill>
                <a:latin typeface="Source Sans Pro"/>
                <a:ea typeface="Source Sans Pro"/>
                <a:cs typeface="Source Sans Pro"/>
                <a:sym typeface="Source Sans Pro"/>
              </a:endParaRPr>
            </a:p>
          </p:txBody>
        </p:sp>
        <p:sp>
          <p:nvSpPr>
            <p:cNvPr id="109" name="Google Shape;109;p17"/>
            <p:cNvSpPr/>
            <p:nvPr/>
          </p:nvSpPr>
          <p:spPr>
            <a:xfrm>
              <a:off x="1996600" y="2135250"/>
              <a:ext cx="593400" cy="400200"/>
            </a:xfrm>
            <a:prstGeom prst="roundRect">
              <a:avLst>
                <a:gd name="adj" fmla="val 16667"/>
              </a:avLst>
            </a:prstGeom>
            <a:solidFill>
              <a:srgbClr val="FA6414"/>
            </a:solidFill>
            <a:ln>
              <a:noFill/>
            </a:ln>
          </p:spPr>
          <p:txBody>
            <a:bodyPr spcFirstLastPara="1" wrap="square" lIns="0" tIns="0" rIns="0" bIns="0" anchor="ctr" anchorCtr="0">
              <a:noAutofit/>
            </a:bodyPr>
            <a:lstStyle/>
            <a:p>
              <a:pPr algn="ctr" defTabSz="1828800">
                <a:buClr>
                  <a:srgbClr val="000000"/>
                </a:buClr>
              </a:pPr>
              <a:r>
                <a:rPr lang="en" sz="2000" b="1" kern="0">
                  <a:solidFill>
                    <a:srgbClr val="00263D"/>
                  </a:solidFill>
                  <a:latin typeface="Source Sans Pro"/>
                  <a:ea typeface="Source Sans Pro"/>
                  <a:cs typeface="Source Sans Pro"/>
                  <a:sym typeface="Source Sans Pro"/>
                </a:rPr>
                <a:t>8 - 15</a:t>
              </a:r>
              <a:endParaRPr sz="2000" b="1" kern="0">
                <a:solidFill>
                  <a:srgbClr val="00263D"/>
                </a:solidFill>
                <a:latin typeface="Source Sans Pro"/>
                <a:ea typeface="Source Sans Pro"/>
                <a:cs typeface="Source Sans Pro"/>
                <a:sym typeface="Source Sans Pro"/>
              </a:endParaRPr>
            </a:p>
            <a:p>
              <a:pPr algn="ctr" defTabSz="1828800">
                <a:buClr>
                  <a:srgbClr val="000000"/>
                </a:buClr>
              </a:pPr>
              <a:r>
                <a:rPr lang="en" sz="2000" b="1" kern="0">
                  <a:solidFill>
                    <a:srgbClr val="00263D"/>
                  </a:solidFill>
                  <a:latin typeface="Source Sans Pro"/>
                  <a:ea typeface="Source Sans Pro"/>
                  <a:cs typeface="Source Sans Pro"/>
                  <a:sym typeface="Source Sans Pro"/>
                </a:rPr>
                <a:t>Days</a:t>
              </a:r>
              <a:endParaRPr sz="2000" b="1" kern="0">
                <a:solidFill>
                  <a:srgbClr val="00263D"/>
                </a:solidFill>
                <a:latin typeface="Source Sans Pro"/>
                <a:ea typeface="Source Sans Pro"/>
                <a:cs typeface="Source Sans Pro"/>
                <a:sym typeface="Source Sans Pro"/>
              </a:endParaRPr>
            </a:p>
          </p:txBody>
        </p:sp>
        <p:sp>
          <p:nvSpPr>
            <p:cNvPr id="110" name="Google Shape;110;p17"/>
            <p:cNvSpPr/>
            <p:nvPr/>
          </p:nvSpPr>
          <p:spPr>
            <a:xfrm>
              <a:off x="3564150" y="2135250"/>
              <a:ext cx="593400" cy="400200"/>
            </a:xfrm>
            <a:prstGeom prst="roundRect">
              <a:avLst>
                <a:gd name="adj" fmla="val 16667"/>
              </a:avLst>
            </a:prstGeom>
            <a:solidFill>
              <a:srgbClr val="FA6414"/>
            </a:solidFill>
            <a:ln>
              <a:noFill/>
            </a:ln>
          </p:spPr>
          <p:txBody>
            <a:bodyPr spcFirstLastPara="1" wrap="square" lIns="0" tIns="0" rIns="0" bIns="0" anchor="ctr" anchorCtr="0">
              <a:noAutofit/>
            </a:bodyPr>
            <a:lstStyle/>
            <a:p>
              <a:pPr algn="ctr" defTabSz="1828800">
                <a:buClr>
                  <a:srgbClr val="000000"/>
                </a:buClr>
              </a:pPr>
              <a:r>
                <a:rPr lang="en" sz="2000" b="1" kern="0">
                  <a:solidFill>
                    <a:srgbClr val="00263D"/>
                  </a:solidFill>
                  <a:latin typeface="Source Sans Pro"/>
                  <a:ea typeface="Source Sans Pro"/>
                  <a:cs typeface="Source Sans Pro"/>
                  <a:sym typeface="Source Sans Pro"/>
                </a:rPr>
                <a:t>15</a:t>
              </a:r>
              <a:endParaRPr sz="2000" b="1" kern="0">
                <a:solidFill>
                  <a:srgbClr val="00263D"/>
                </a:solidFill>
                <a:latin typeface="Source Sans Pro"/>
                <a:ea typeface="Source Sans Pro"/>
                <a:cs typeface="Source Sans Pro"/>
                <a:sym typeface="Source Sans Pro"/>
              </a:endParaRPr>
            </a:p>
            <a:p>
              <a:pPr algn="ctr" defTabSz="1828800">
                <a:buClr>
                  <a:srgbClr val="000000"/>
                </a:buClr>
              </a:pPr>
              <a:r>
                <a:rPr lang="en" sz="2000" b="1" kern="0">
                  <a:solidFill>
                    <a:srgbClr val="00263D"/>
                  </a:solidFill>
                  <a:latin typeface="Source Sans Pro"/>
                  <a:ea typeface="Source Sans Pro"/>
                  <a:cs typeface="Source Sans Pro"/>
                  <a:sym typeface="Source Sans Pro"/>
                </a:rPr>
                <a:t>Days</a:t>
              </a:r>
              <a:endParaRPr sz="2000" b="1" kern="0">
                <a:solidFill>
                  <a:srgbClr val="00263D"/>
                </a:solidFill>
                <a:latin typeface="Source Sans Pro"/>
                <a:ea typeface="Source Sans Pro"/>
                <a:cs typeface="Source Sans Pro"/>
                <a:sym typeface="Source Sans Pro"/>
              </a:endParaRPr>
            </a:p>
          </p:txBody>
        </p:sp>
        <p:sp>
          <p:nvSpPr>
            <p:cNvPr id="111" name="Google Shape;111;p17"/>
            <p:cNvSpPr/>
            <p:nvPr/>
          </p:nvSpPr>
          <p:spPr>
            <a:xfrm>
              <a:off x="5131700" y="2135250"/>
              <a:ext cx="593400" cy="400200"/>
            </a:xfrm>
            <a:prstGeom prst="roundRect">
              <a:avLst>
                <a:gd name="adj" fmla="val 16667"/>
              </a:avLst>
            </a:prstGeom>
            <a:solidFill>
              <a:srgbClr val="FA6414"/>
            </a:solidFill>
            <a:ln>
              <a:noFill/>
            </a:ln>
          </p:spPr>
          <p:txBody>
            <a:bodyPr spcFirstLastPara="1" wrap="square" lIns="0" tIns="0" rIns="0" bIns="0" anchor="ctr" anchorCtr="0">
              <a:noAutofit/>
            </a:bodyPr>
            <a:lstStyle/>
            <a:p>
              <a:pPr algn="ctr" defTabSz="1828800">
                <a:buClr>
                  <a:srgbClr val="000000"/>
                </a:buClr>
              </a:pPr>
              <a:r>
                <a:rPr lang="en" sz="2000" b="1" kern="0">
                  <a:solidFill>
                    <a:srgbClr val="00263D"/>
                  </a:solidFill>
                  <a:latin typeface="Source Sans Pro"/>
                  <a:ea typeface="Source Sans Pro"/>
                  <a:cs typeface="Source Sans Pro"/>
                  <a:sym typeface="Source Sans Pro"/>
                </a:rPr>
                <a:t>15</a:t>
              </a:r>
              <a:endParaRPr sz="2000" b="1" kern="0">
                <a:solidFill>
                  <a:srgbClr val="00263D"/>
                </a:solidFill>
                <a:latin typeface="Source Sans Pro"/>
                <a:ea typeface="Source Sans Pro"/>
                <a:cs typeface="Source Sans Pro"/>
                <a:sym typeface="Source Sans Pro"/>
              </a:endParaRPr>
            </a:p>
            <a:p>
              <a:pPr algn="ctr" defTabSz="1828800">
                <a:buClr>
                  <a:srgbClr val="000000"/>
                </a:buClr>
              </a:pPr>
              <a:r>
                <a:rPr lang="en" sz="2000" b="1" kern="0">
                  <a:solidFill>
                    <a:srgbClr val="00263D"/>
                  </a:solidFill>
                  <a:latin typeface="Source Sans Pro"/>
                  <a:ea typeface="Source Sans Pro"/>
                  <a:cs typeface="Source Sans Pro"/>
                  <a:sym typeface="Source Sans Pro"/>
                </a:rPr>
                <a:t>Days</a:t>
              </a:r>
              <a:endParaRPr sz="2000" b="1" kern="0">
                <a:solidFill>
                  <a:srgbClr val="00263D"/>
                </a:solidFill>
                <a:latin typeface="Source Sans Pro"/>
                <a:ea typeface="Source Sans Pro"/>
                <a:cs typeface="Source Sans Pro"/>
                <a:sym typeface="Source Sans Pro"/>
              </a:endParaRPr>
            </a:p>
          </p:txBody>
        </p:sp>
        <p:sp>
          <p:nvSpPr>
            <p:cNvPr id="112" name="Google Shape;112;p17"/>
            <p:cNvSpPr/>
            <p:nvPr/>
          </p:nvSpPr>
          <p:spPr>
            <a:xfrm>
              <a:off x="6699250" y="2135250"/>
              <a:ext cx="593400" cy="400200"/>
            </a:xfrm>
            <a:prstGeom prst="roundRect">
              <a:avLst>
                <a:gd name="adj" fmla="val 16667"/>
              </a:avLst>
            </a:prstGeom>
            <a:solidFill>
              <a:srgbClr val="FA6414"/>
            </a:solidFill>
            <a:ln>
              <a:noFill/>
            </a:ln>
          </p:spPr>
          <p:txBody>
            <a:bodyPr spcFirstLastPara="1" wrap="square" lIns="0" tIns="0" rIns="0" bIns="0" anchor="ctr" anchorCtr="0">
              <a:noAutofit/>
            </a:bodyPr>
            <a:lstStyle/>
            <a:p>
              <a:pPr algn="ctr" defTabSz="1828800">
                <a:buClr>
                  <a:srgbClr val="000000"/>
                </a:buClr>
              </a:pPr>
              <a:r>
                <a:rPr lang="en" sz="2000" b="1" kern="0">
                  <a:solidFill>
                    <a:srgbClr val="00263D"/>
                  </a:solidFill>
                  <a:latin typeface="Source Sans Pro"/>
                  <a:ea typeface="Source Sans Pro"/>
                  <a:cs typeface="Source Sans Pro"/>
                  <a:sym typeface="Source Sans Pro"/>
                </a:rPr>
                <a:t>15</a:t>
              </a:r>
              <a:endParaRPr sz="2000" b="1" kern="0">
                <a:solidFill>
                  <a:srgbClr val="00263D"/>
                </a:solidFill>
                <a:latin typeface="Source Sans Pro"/>
                <a:ea typeface="Source Sans Pro"/>
                <a:cs typeface="Source Sans Pro"/>
                <a:sym typeface="Source Sans Pro"/>
              </a:endParaRPr>
            </a:p>
            <a:p>
              <a:pPr algn="ctr" defTabSz="1828800">
                <a:buClr>
                  <a:srgbClr val="000000"/>
                </a:buClr>
              </a:pPr>
              <a:r>
                <a:rPr lang="en" sz="2000" b="1" kern="0">
                  <a:solidFill>
                    <a:srgbClr val="00263D"/>
                  </a:solidFill>
                  <a:latin typeface="Source Sans Pro"/>
                  <a:ea typeface="Source Sans Pro"/>
                  <a:cs typeface="Source Sans Pro"/>
                  <a:sym typeface="Source Sans Pro"/>
                </a:rPr>
                <a:t>Days</a:t>
              </a:r>
              <a:endParaRPr sz="2000" b="1" kern="0">
                <a:solidFill>
                  <a:srgbClr val="00263D"/>
                </a:solidFill>
                <a:latin typeface="Source Sans Pro"/>
                <a:ea typeface="Source Sans Pro"/>
                <a:cs typeface="Source Sans Pro"/>
                <a:sym typeface="Source Sans Pro"/>
              </a:endParaRPr>
            </a:p>
          </p:txBody>
        </p:sp>
        <p:sp>
          <p:nvSpPr>
            <p:cNvPr id="113" name="Google Shape;113;p17"/>
            <p:cNvSpPr/>
            <p:nvPr/>
          </p:nvSpPr>
          <p:spPr>
            <a:xfrm>
              <a:off x="2776625" y="2773063"/>
              <a:ext cx="593400" cy="400200"/>
            </a:xfrm>
            <a:prstGeom prst="roundRect">
              <a:avLst>
                <a:gd name="adj" fmla="val 16667"/>
              </a:avLst>
            </a:prstGeom>
            <a:solidFill>
              <a:srgbClr val="FA6414"/>
            </a:solidFill>
            <a:ln>
              <a:noFill/>
            </a:ln>
          </p:spPr>
          <p:txBody>
            <a:bodyPr spcFirstLastPara="1" wrap="square" lIns="0" tIns="0" rIns="0" bIns="0" anchor="ctr" anchorCtr="0">
              <a:noAutofit/>
            </a:bodyPr>
            <a:lstStyle/>
            <a:p>
              <a:pPr algn="ctr" defTabSz="1828800">
                <a:buClr>
                  <a:srgbClr val="000000"/>
                </a:buClr>
              </a:pPr>
              <a:r>
                <a:rPr lang="en" sz="2000" b="1" kern="0">
                  <a:solidFill>
                    <a:srgbClr val="00263D"/>
                  </a:solidFill>
                  <a:latin typeface="Source Sans Pro"/>
                  <a:ea typeface="Source Sans Pro"/>
                  <a:cs typeface="Source Sans Pro"/>
                  <a:sym typeface="Source Sans Pro"/>
                </a:rPr>
                <a:t>15 - 60</a:t>
              </a:r>
              <a:endParaRPr sz="2000" b="1" kern="0">
                <a:solidFill>
                  <a:srgbClr val="00263D"/>
                </a:solidFill>
                <a:latin typeface="Source Sans Pro"/>
                <a:ea typeface="Source Sans Pro"/>
                <a:cs typeface="Source Sans Pro"/>
                <a:sym typeface="Source Sans Pro"/>
              </a:endParaRPr>
            </a:p>
            <a:p>
              <a:pPr algn="ctr" defTabSz="1828800">
                <a:buClr>
                  <a:srgbClr val="000000"/>
                </a:buClr>
              </a:pPr>
              <a:r>
                <a:rPr lang="en" sz="2000" b="1" kern="0">
                  <a:solidFill>
                    <a:srgbClr val="00263D"/>
                  </a:solidFill>
                  <a:latin typeface="Source Sans Pro"/>
                  <a:ea typeface="Source Sans Pro"/>
                  <a:cs typeface="Source Sans Pro"/>
                  <a:sym typeface="Source Sans Pro"/>
                </a:rPr>
                <a:t>Days</a:t>
              </a:r>
              <a:endParaRPr sz="2000" b="1" kern="0">
                <a:solidFill>
                  <a:srgbClr val="00263D"/>
                </a:solidFill>
                <a:latin typeface="Source Sans Pro"/>
                <a:ea typeface="Source Sans Pro"/>
                <a:cs typeface="Source Sans Pro"/>
                <a:sym typeface="Source Sans Pro"/>
              </a:endParaRPr>
            </a:p>
          </p:txBody>
        </p:sp>
        <p:sp>
          <p:nvSpPr>
            <p:cNvPr id="114" name="Google Shape;114;p17"/>
            <p:cNvSpPr/>
            <p:nvPr/>
          </p:nvSpPr>
          <p:spPr>
            <a:xfrm>
              <a:off x="4344175" y="2773063"/>
              <a:ext cx="593400" cy="400200"/>
            </a:xfrm>
            <a:prstGeom prst="roundRect">
              <a:avLst>
                <a:gd name="adj" fmla="val 16667"/>
              </a:avLst>
            </a:prstGeom>
            <a:solidFill>
              <a:srgbClr val="FA6414"/>
            </a:solidFill>
            <a:ln>
              <a:noFill/>
            </a:ln>
          </p:spPr>
          <p:txBody>
            <a:bodyPr spcFirstLastPara="1" wrap="square" lIns="0" tIns="0" rIns="0" bIns="0" anchor="ctr" anchorCtr="0">
              <a:noAutofit/>
            </a:bodyPr>
            <a:lstStyle/>
            <a:p>
              <a:pPr algn="ctr" defTabSz="1828800">
                <a:buClr>
                  <a:srgbClr val="000000"/>
                </a:buClr>
              </a:pPr>
              <a:r>
                <a:rPr lang="en" sz="2000" b="1" kern="0">
                  <a:solidFill>
                    <a:srgbClr val="00263D"/>
                  </a:solidFill>
                  <a:latin typeface="Source Sans Pro"/>
                  <a:ea typeface="Source Sans Pro"/>
                  <a:cs typeface="Source Sans Pro"/>
                  <a:sym typeface="Source Sans Pro"/>
                </a:rPr>
                <a:t>30 - 60</a:t>
              </a:r>
              <a:endParaRPr sz="2000" b="1" kern="0">
                <a:solidFill>
                  <a:srgbClr val="00263D"/>
                </a:solidFill>
                <a:latin typeface="Source Sans Pro"/>
                <a:ea typeface="Source Sans Pro"/>
                <a:cs typeface="Source Sans Pro"/>
                <a:sym typeface="Source Sans Pro"/>
              </a:endParaRPr>
            </a:p>
            <a:p>
              <a:pPr algn="ctr" defTabSz="1828800">
                <a:buClr>
                  <a:srgbClr val="000000"/>
                </a:buClr>
              </a:pPr>
              <a:r>
                <a:rPr lang="en" sz="2000" b="1" kern="0">
                  <a:solidFill>
                    <a:srgbClr val="00263D"/>
                  </a:solidFill>
                  <a:latin typeface="Source Sans Pro"/>
                  <a:ea typeface="Source Sans Pro"/>
                  <a:cs typeface="Source Sans Pro"/>
                  <a:sym typeface="Source Sans Pro"/>
                </a:rPr>
                <a:t>Days</a:t>
              </a:r>
              <a:endParaRPr sz="2000" b="1" kern="0">
                <a:solidFill>
                  <a:srgbClr val="00263D"/>
                </a:solidFill>
                <a:latin typeface="Source Sans Pro"/>
                <a:ea typeface="Source Sans Pro"/>
                <a:cs typeface="Source Sans Pro"/>
                <a:sym typeface="Source Sans Pro"/>
              </a:endParaRPr>
            </a:p>
          </p:txBody>
        </p:sp>
        <p:sp>
          <p:nvSpPr>
            <p:cNvPr id="115" name="Google Shape;115;p17"/>
            <p:cNvSpPr/>
            <p:nvPr/>
          </p:nvSpPr>
          <p:spPr>
            <a:xfrm>
              <a:off x="5911725" y="2773063"/>
              <a:ext cx="593400" cy="400200"/>
            </a:xfrm>
            <a:prstGeom prst="roundRect">
              <a:avLst>
                <a:gd name="adj" fmla="val 16667"/>
              </a:avLst>
            </a:prstGeom>
            <a:solidFill>
              <a:srgbClr val="FA6414"/>
            </a:solidFill>
            <a:ln>
              <a:noFill/>
            </a:ln>
          </p:spPr>
          <p:txBody>
            <a:bodyPr spcFirstLastPara="1" wrap="square" lIns="0" tIns="0" rIns="0" bIns="0" anchor="ctr" anchorCtr="0">
              <a:noAutofit/>
            </a:bodyPr>
            <a:lstStyle/>
            <a:p>
              <a:pPr algn="ctr" defTabSz="1828800">
                <a:buClr>
                  <a:srgbClr val="000000"/>
                </a:buClr>
              </a:pPr>
              <a:r>
                <a:rPr lang="en" sz="2000" b="1" kern="0">
                  <a:solidFill>
                    <a:srgbClr val="00263D"/>
                  </a:solidFill>
                  <a:latin typeface="Source Sans Pro"/>
                  <a:ea typeface="Source Sans Pro"/>
                  <a:cs typeface="Source Sans Pro"/>
                  <a:sym typeface="Source Sans Pro"/>
                </a:rPr>
                <a:t>15</a:t>
              </a:r>
              <a:endParaRPr sz="2000" b="1" kern="0">
                <a:solidFill>
                  <a:srgbClr val="00263D"/>
                </a:solidFill>
                <a:latin typeface="Source Sans Pro"/>
                <a:ea typeface="Source Sans Pro"/>
                <a:cs typeface="Source Sans Pro"/>
                <a:sym typeface="Source Sans Pro"/>
              </a:endParaRPr>
            </a:p>
            <a:p>
              <a:pPr algn="ctr" defTabSz="1828800">
                <a:buClr>
                  <a:srgbClr val="000000"/>
                </a:buClr>
              </a:pPr>
              <a:r>
                <a:rPr lang="en" sz="2000" b="1" kern="0">
                  <a:solidFill>
                    <a:srgbClr val="00263D"/>
                  </a:solidFill>
                  <a:latin typeface="Source Sans Pro"/>
                  <a:ea typeface="Source Sans Pro"/>
                  <a:cs typeface="Source Sans Pro"/>
                  <a:sym typeface="Source Sans Pro"/>
                </a:rPr>
                <a:t>Days</a:t>
              </a:r>
              <a:endParaRPr sz="2000" b="1" kern="0">
                <a:solidFill>
                  <a:srgbClr val="00263D"/>
                </a:solidFill>
                <a:latin typeface="Source Sans Pro"/>
                <a:ea typeface="Source Sans Pro"/>
                <a:cs typeface="Source Sans Pro"/>
                <a:sym typeface="Source Sans Pro"/>
              </a:endParaRPr>
            </a:p>
          </p:txBody>
        </p:sp>
        <p:sp>
          <p:nvSpPr>
            <p:cNvPr id="116" name="Google Shape;116;p17"/>
            <p:cNvSpPr/>
            <p:nvPr/>
          </p:nvSpPr>
          <p:spPr>
            <a:xfrm>
              <a:off x="7509300" y="2773063"/>
              <a:ext cx="593400" cy="400200"/>
            </a:xfrm>
            <a:prstGeom prst="roundRect">
              <a:avLst>
                <a:gd name="adj" fmla="val 16667"/>
              </a:avLst>
            </a:prstGeom>
            <a:solidFill>
              <a:srgbClr val="FA6414"/>
            </a:solidFill>
            <a:ln>
              <a:noFill/>
            </a:ln>
          </p:spPr>
          <p:txBody>
            <a:bodyPr spcFirstLastPara="1" wrap="square" lIns="0" tIns="0" rIns="0" bIns="0" anchor="ctr" anchorCtr="0">
              <a:noAutofit/>
            </a:bodyPr>
            <a:lstStyle/>
            <a:p>
              <a:pPr algn="ctr" defTabSz="1828800">
                <a:buClr>
                  <a:srgbClr val="000000"/>
                </a:buClr>
              </a:pPr>
              <a:r>
                <a:rPr lang="en" sz="2000" b="1" kern="0">
                  <a:solidFill>
                    <a:srgbClr val="00263D"/>
                  </a:solidFill>
                  <a:latin typeface="Source Sans Pro"/>
                  <a:ea typeface="Source Sans Pro"/>
                  <a:cs typeface="Source Sans Pro"/>
                  <a:sym typeface="Source Sans Pro"/>
                </a:rPr>
                <a:t>5 - 8</a:t>
              </a:r>
              <a:endParaRPr sz="2000" b="1" kern="0">
                <a:solidFill>
                  <a:srgbClr val="00263D"/>
                </a:solidFill>
                <a:latin typeface="Source Sans Pro"/>
                <a:ea typeface="Source Sans Pro"/>
                <a:cs typeface="Source Sans Pro"/>
                <a:sym typeface="Source Sans Pro"/>
              </a:endParaRPr>
            </a:p>
            <a:p>
              <a:pPr algn="ctr" defTabSz="1828800">
                <a:buClr>
                  <a:srgbClr val="000000"/>
                </a:buClr>
              </a:pPr>
              <a:r>
                <a:rPr lang="en" sz="2000" b="1" kern="0">
                  <a:solidFill>
                    <a:srgbClr val="00263D"/>
                  </a:solidFill>
                  <a:latin typeface="Source Sans Pro"/>
                  <a:ea typeface="Source Sans Pro"/>
                  <a:cs typeface="Source Sans Pro"/>
                  <a:sym typeface="Source Sans Pro"/>
                </a:rPr>
                <a:t>Years</a:t>
              </a:r>
              <a:endParaRPr sz="2000" b="1" kern="0">
                <a:solidFill>
                  <a:srgbClr val="00263D"/>
                </a:solidFill>
                <a:latin typeface="Source Sans Pro"/>
                <a:ea typeface="Source Sans Pro"/>
                <a:cs typeface="Source Sans Pro"/>
                <a:sym typeface="Source Sans Pro"/>
              </a:endParaRPr>
            </a:p>
          </p:txBody>
        </p:sp>
      </p:grpSp>
      <p:sp>
        <p:nvSpPr>
          <p:cNvPr id="117" name="Google Shape;117;p17"/>
          <p:cNvSpPr txBox="1"/>
          <p:nvPr/>
        </p:nvSpPr>
        <p:spPr>
          <a:xfrm>
            <a:off x="430816" y="7991415"/>
            <a:ext cx="12909600" cy="1641414"/>
          </a:xfrm>
          <a:prstGeom prst="rect">
            <a:avLst/>
          </a:prstGeom>
          <a:noFill/>
          <a:ln>
            <a:noFill/>
          </a:ln>
        </p:spPr>
        <p:txBody>
          <a:bodyPr spcFirstLastPara="1" wrap="square" lIns="182850" tIns="182850" rIns="182850" bIns="182850" anchor="t" anchorCtr="0">
            <a:spAutoFit/>
          </a:bodyPr>
          <a:lstStyle/>
          <a:p>
            <a:pPr defTabSz="1828800">
              <a:lnSpc>
                <a:spcPct val="150000"/>
              </a:lnSpc>
              <a:spcBef>
                <a:spcPts val="2800"/>
              </a:spcBef>
              <a:spcAft>
                <a:spcPts val="2800"/>
              </a:spcAft>
              <a:buClr>
                <a:srgbClr val="000000"/>
              </a:buClr>
            </a:pPr>
            <a:r>
              <a:rPr lang="en" sz="2400" kern="0" dirty="0">
                <a:solidFill>
                  <a:srgbClr val="F5F5F5"/>
                </a:solidFill>
                <a:latin typeface="Source Sans Pro"/>
                <a:ea typeface="Source Sans Pro"/>
                <a:cs typeface="Source Sans Pro"/>
                <a:sym typeface="Source Sans Pro"/>
              </a:rPr>
              <a:t>NB: Fast track process of ≈6 weeks if a friendly investor is already on board.</a:t>
            </a:r>
            <a:endParaRPr sz="2800" kern="0" dirty="0">
              <a:solidFill>
                <a:srgbClr val="000000"/>
              </a:solidFill>
              <a:latin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8"/>
          <p:cNvSpPr txBox="1">
            <a:spLocks noGrp="1"/>
          </p:cNvSpPr>
          <p:nvPr>
            <p:ph type="subTitle" idx="4294967295"/>
          </p:nvPr>
        </p:nvSpPr>
        <p:spPr>
          <a:xfrm>
            <a:off x="425400" y="317300"/>
            <a:ext cx="17437200" cy="1578800"/>
          </a:xfrm>
          <a:prstGeom prst="rect">
            <a:avLst/>
          </a:prstGeom>
          <a:ln>
            <a:noFill/>
          </a:ln>
        </p:spPr>
        <p:txBody>
          <a:bodyPr spcFirstLastPara="1" wrap="square" lIns="182850" tIns="182850" rIns="182850" bIns="182850" anchor="t" anchorCtr="0">
            <a:normAutofit/>
          </a:bodyPr>
          <a:lstStyle/>
          <a:p>
            <a:pPr marL="0" indent="0" algn="ctr">
              <a:spcAft>
                <a:spcPts val="2400"/>
              </a:spcAft>
              <a:buNone/>
            </a:pPr>
            <a:r>
              <a:rPr lang="en" sz="5000" b="1" dirty="0"/>
              <a:t>Connect With </a:t>
            </a:r>
            <a:r>
              <a:rPr lang="en" sz="5000" b="1" dirty="0">
                <a:solidFill>
                  <a:srgbClr val="FA6414"/>
                </a:solidFill>
              </a:rPr>
              <a:t>Us</a:t>
            </a:r>
            <a:endParaRPr sz="5000" b="1" dirty="0">
              <a:solidFill>
                <a:srgbClr val="FA6414"/>
              </a:solidFill>
            </a:endParaRPr>
          </a:p>
        </p:txBody>
      </p:sp>
      <p:sp>
        <p:nvSpPr>
          <p:cNvPr id="123" name="Google Shape;123;p18"/>
          <p:cNvSpPr txBox="1"/>
          <p:nvPr/>
        </p:nvSpPr>
        <p:spPr>
          <a:xfrm>
            <a:off x="425400" y="2749001"/>
            <a:ext cx="17437200" cy="3108483"/>
          </a:xfrm>
          <a:prstGeom prst="rect">
            <a:avLst/>
          </a:prstGeom>
          <a:noFill/>
          <a:ln>
            <a:noFill/>
          </a:ln>
        </p:spPr>
        <p:txBody>
          <a:bodyPr spcFirstLastPara="1" wrap="square" lIns="182850" tIns="182850" rIns="182850" bIns="182850" anchor="t" anchorCtr="0">
            <a:spAutoFit/>
          </a:bodyPr>
          <a:lstStyle/>
          <a:p>
            <a:pPr algn="ctr" defTabSz="1828800">
              <a:lnSpc>
                <a:spcPct val="150000"/>
              </a:lnSpc>
              <a:spcBef>
                <a:spcPts val="2800"/>
              </a:spcBef>
              <a:buClr>
                <a:srgbClr val="000000"/>
              </a:buClr>
            </a:pPr>
            <a:r>
              <a:rPr lang="en" sz="2400" kern="0">
                <a:solidFill>
                  <a:srgbClr val="F5F5F5"/>
                </a:solidFill>
                <a:latin typeface="Source Sans Pro"/>
                <a:ea typeface="Source Sans Pro"/>
                <a:cs typeface="Source Sans Pro"/>
                <a:sym typeface="Source Sans Pro"/>
              </a:rPr>
              <a:t>We welcome your feedback, questions and ideas about our investments in the Blue Economy. Reach out to us via email, social media, or our website to join the conversation.</a:t>
            </a:r>
            <a:endParaRPr sz="2400" kern="0">
              <a:solidFill>
                <a:srgbClr val="F5F5F5"/>
              </a:solidFill>
              <a:latin typeface="Source Sans Pro"/>
              <a:ea typeface="Source Sans Pro"/>
              <a:cs typeface="Source Sans Pro"/>
              <a:sym typeface="Source Sans Pro"/>
            </a:endParaRPr>
          </a:p>
          <a:p>
            <a:pPr algn="ctr" defTabSz="1828800">
              <a:lnSpc>
                <a:spcPct val="150000"/>
              </a:lnSpc>
              <a:spcBef>
                <a:spcPts val="2800"/>
              </a:spcBef>
              <a:spcAft>
                <a:spcPts val="2800"/>
              </a:spcAft>
              <a:buClr>
                <a:srgbClr val="000000"/>
              </a:buClr>
            </a:pPr>
            <a:r>
              <a:rPr lang="en" sz="2400" kern="0">
                <a:solidFill>
                  <a:srgbClr val="F5F5F5"/>
                </a:solidFill>
                <a:latin typeface="Source Sans Pro"/>
                <a:ea typeface="Source Sans Pro"/>
                <a:cs typeface="Source Sans Pro"/>
                <a:sym typeface="Source Sans Pro"/>
              </a:rPr>
              <a:t>We look forward to hearing from you!</a:t>
            </a:r>
            <a:endParaRPr sz="2400" kern="0">
              <a:solidFill>
                <a:srgbClr val="F5F5F5"/>
              </a:solidFill>
              <a:latin typeface="Source Sans Pro"/>
              <a:ea typeface="Source Sans Pro"/>
              <a:cs typeface="Source Sans Pro"/>
              <a:sym typeface="Source Sans Pro"/>
            </a:endParaRPr>
          </a:p>
        </p:txBody>
      </p:sp>
      <p:pic>
        <p:nvPicPr>
          <p:cNvPr id="124" name="Google Shape;124;p18">
            <a:hlinkClick r:id="rId3"/>
          </p:cNvPr>
          <p:cNvPicPr preferRelativeResize="0"/>
          <p:nvPr/>
        </p:nvPicPr>
        <p:blipFill>
          <a:blip r:embed="rId4">
            <a:alphaModFix/>
          </a:blip>
          <a:stretch>
            <a:fillRect/>
          </a:stretch>
        </p:blipFill>
        <p:spPr>
          <a:xfrm>
            <a:off x="8441763" y="6432050"/>
            <a:ext cx="1404462" cy="800400"/>
          </a:xfrm>
          <a:prstGeom prst="rect">
            <a:avLst/>
          </a:prstGeom>
          <a:noFill/>
          <a:ln>
            <a:noFill/>
          </a:ln>
        </p:spPr>
      </p:pic>
      <p:pic>
        <p:nvPicPr>
          <p:cNvPr id="125" name="Google Shape;125;p18">
            <a:hlinkClick r:id="rId5"/>
          </p:cNvPr>
          <p:cNvPicPr preferRelativeResize="0"/>
          <p:nvPr/>
        </p:nvPicPr>
        <p:blipFill>
          <a:blip r:embed="rId6">
            <a:alphaModFix/>
          </a:blip>
          <a:stretch>
            <a:fillRect/>
          </a:stretch>
        </p:blipFill>
        <p:spPr>
          <a:xfrm>
            <a:off x="14359806" y="6169386"/>
            <a:ext cx="1352152" cy="1325648"/>
          </a:xfrm>
          <a:prstGeom prst="rect">
            <a:avLst/>
          </a:prstGeom>
          <a:noFill/>
          <a:ln>
            <a:noFill/>
          </a:ln>
        </p:spPr>
      </p:pic>
      <p:pic>
        <p:nvPicPr>
          <p:cNvPr id="126" name="Google Shape;126;p18">
            <a:hlinkClick r:id="rId7"/>
          </p:cNvPr>
          <p:cNvPicPr preferRelativeResize="0"/>
          <p:nvPr/>
        </p:nvPicPr>
        <p:blipFill>
          <a:blip r:embed="rId8">
            <a:alphaModFix/>
          </a:blip>
          <a:stretch>
            <a:fillRect/>
          </a:stretch>
        </p:blipFill>
        <p:spPr>
          <a:xfrm>
            <a:off x="2576001" y="6156163"/>
            <a:ext cx="1352150" cy="1352150"/>
          </a:xfrm>
          <a:prstGeom prst="rect">
            <a:avLst/>
          </a:prstGeom>
          <a:noFill/>
          <a:ln>
            <a:noFill/>
          </a:ln>
        </p:spPr>
      </p:pic>
      <p:sp>
        <p:nvSpPr>
          <p:cNvPr id="127" name="Google Shape;127;p18"/>
          <p:cNvSpPr txBox="1"/>
          <p:nvPr/>
        </p:nvSpPr>
        <p:spPr>
          <a:xfrm>
            <a:off x="6575692" y="7125735"/>
            <a:ext cx="5136600" cy="1641414"/>
          </a:xfrm>
          <a:prstGeom prst="rect">
            <a:avLst/>
          </a:prstGeom>
          <a:noFill/>
          <a:ln>
            <a:noFill/>
          </a:ln>
        </p:spPr>
        <p:txBody>
          <a:bodyPr spcFirstLastPara="1" wrap="square" lIns="182850" tIns="182850" rIns="182850" bIns="182850" anchor="t" anchorCtr="0">
            <a:spAutoFit/>
          </a:bodyPr>
          <a:lstStyle/>
          <a:p>
            <a:pPr algn="ctr" defTabSz="1828800">
              <a:lnSpc>
                <a:spcPct val="150000"/>
              </a:lnSpc>
              <a:spcBef>
                <a:spcPts val="2800"/>
              </a:spcBef>
              <a:spcAft>
                <a:spcPts val="2800"/>
              </a:spcAft>
              <a:buClr>
                <a:srgbClr val="000000"/>
              </a:buClr>
            </a:pPr>
            <a:r>
              <a:rPr lang="en" sz="2400" kern="0" dirty="0" err="1">
                <a:solidFill>
                  <a:srgbClr val="F5F5F5"/>
                </a:solidFill>
                <a:uFill>
                  <a:noFill/>
                </a:u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contact@merangels.</a:t>
            </a:r>
            <a:r>
              <a:rPr lang="en" sz="2400" kern="0" dirty="0" err="1">
                <a:solidFill>
                  <a:srgbClr val="F5F5F5"/>
                </a:solidFill>
                <a:latin typeface="Source Sans Pro"/>
                <a:ea typeface="Source Sans Pro"/>
                <a:cs typeface="Source Sans Pro"/>
                <a:sym typeface="Source Sans Pro"/>
              </a:rPr>
              <a:t>com</a:t>
            </a:r>
            <a:endParaRPr sz="2400" kern="0" dirty="0">
              <a:solidFill>
                <a:srgbClr val="F5F5F5"/>
              </a:solidFill>
              <a:latin typeface="Source Sans Pro"/>
              <a:ea typeface="Source Sans Pro"/>
              <a:cs typeface="Source Sans Pro"/>
              <a:sym typeface="Source Sans Pro"/>
            </a:endParaRPr>
          </a:p>
        </p:txBody>
      </p:sp>
      <p:sp>
        <p:nvSpPr>
          <p:cNvPr id="128" name="Google Shape;128;p18"/>
          <p:cNvSpPr txBox="1"/>
          <p:nvPr/>
        </p:nvSpPr>
        <p:spPr>
          <a:xfrm>
            <a:off x="12467534" y="7125735"/>
            <a:ext cx="5136600" cy="1641414"/>
          </a:xfrm>
          <a:prstGeom prst="rect">
            <a:avLst/>
          </a:prstGeom>
          <a:noFill/>
          <a:ln>
            <a:noFill/>
          </a:ln>
        </p:spPr>
        <p:txBody>
          <a:bodyPr spcFirstLastPara="1" wrap="square" lIns="182850" tIns="182850" rIns="182850" bIns="182850" anchor="t" anchorCtr="0">
            <a:spAutoFit/>
          </a:bodyPr>
          <a:lstStyle/>
          <a:p>
            <a:pPr algn="ctr" defTabSz="1828800">
              <a:lnSpc>
                <a:spcPct val="150000"/>
              </a:lnSpc>
              <a:spcBef>
                <a:spcPts val="2800"/>
              </a:spcBef>
              <a:spcAft>
                <a:spcPts val="2800"/>
              </a:spcAft>
              <a:buClr>
                <a:srgbClr val="000000"/>
              </a:buClr>
            </a:pPr>
            <a:r>
              <a:rPr lang="en" sz="2400" kern="0" dirty="0" err="1">
                <a:solidFill>
                  <a:srgbClr val="F5F5F5"/>
                </a:solidFill>
                <a:uFill>
                  <a:noFill/>
                </a:uFill>
                <a:latin typeface="Source Sans Pro"/>
                <a:ea typeface="Source Sans Pro"/>
                <a:cs typeface="Source Sans Pro"/>
                <a:sym typeface="Source Sans Pro"/>
                <a:hlinkClick r:id="rId9">
                  <a:extLst>
                    <a:ext uri="{A12FA001-AC4F-418D-AE19-62706E023703}">
                      <ahyp:hlinkClr xmlns:ahyp="http://schemas.microsoft.com/office/drawing/2018/hyperlinkcolor" val="tx"/>
                    </a:ext>
                  </a:extLst>
                </a:hlinkClick>
              </a:rPr>
              <a:t>www.merangels.</a:t>
            </a:r>
            <a:r>
              <a:rPr lang="en" sz="2400" kern="0" dirty="0" err="1">
                <a:solidFill>
                  <a:srgbClr val="F5F5F5"/>
                </a:solidFill>
                <a:latin typeface="Source Sans Pro"/>
                <a:ea typeface="Source Sans Pro"/>
                <a:cs typeface="Source Sans Pro"/>
                <a:sym typeface="Source Sans Pro"/>
              </a:rPr>
              <a:t>com</a:t>
            </a:r>
            <a:endParaRPr sz="2400" kern="0" dirty="0">
              <a:solidFill>
                <a:srgbClr val="F5F5F5"/>
              </a:solidFill>
              <a:latin typeface="Source Sans Pro"/>
              <a:ea typeface="Source Sans Pro"/>
              <a:cs typeface="Source Sans Pro"/>
              <a:sym typeface="Source Sans Pro"/>
            </a:endParaRPr>
          </a:p>
        </p:txBody>
      </p:sp>
      <p:sp>
        <p:nvSpPr>
          <p:cNvPr id="129" name="Google Shape;129;p18"/>
          <p:cNvSpPr txBox="1"/>
          <p:nvPr/>
        </p:nvSpPr>
        <p:spPr>
          <a:xfrm>
            <a:off x="683850" y="7125735"/>
            <a:ext cx="5136600" cy="1641414"/>
          </a:xfrm>
          <a:prstGeom prst="rect">
            <a:avLst/>
          </a:prstGeom>
          <a:noFill/>
          <a:ln>
            <a:noFill/>
          </a:ln>
        </p:spPr>
        <p:txBody>
          <a:bodyPr spcFirstLastPara="1" wrap="square" lIns="182850" tIns="182850" rIns="182850" bIns="182850" anchor="t" anchorCtr="0">
            <a:spAutoFit/>
          </a:bodyPr>
          <a:lstStyle/>
          <a:p>
            <a:pPr algn="ctr" defTabSz="1828800">
              <a:lnSpc>
                <a:spcPct val="150000"/>
              </a:lnSpc>
              <a:spcBef>
                <a:spcPts val="2800"/>
              </a:spcBef>
              <a:spcAft>
                <a:spcPts val="2800"/>
              </a:spcAft>
              <a:buClr>
                <a:srgbClr val="000000"/>
              </a:buClr>
            </a:pPr>
            <a:r>
              <a:rPr lang="en" sz="2400" kern="0">
                <a:solidFill>
                  <a:srgbClr val="F5F5F5"/>
                </a:solidFill>
                <a:uFill>
                  <a:noFill/>
                </a:uFill>
                <a:latin typeface="Source Sans Pro"/>
                <a:ea typeface="Source Sans Pro"/>
                <a:cs typeface="Source Sans Pro"/>
                <a:sym typeface="Source Sans Pro"/>
                <a:hlinkClick r:id="rId7">
                  <a:extLst>
                    <a:ext uri="{A12FA001-AC4F-418D-AE19-62706E023703}">
                      <ahyp:hlinkClr xmlns:ahyp="http://schemas.microsoft.com/office/drawing/2018/hyperlinkcolor" val="tx"/>
                    </a:ext>
                  </a:extLst>
                </a:hlinkClick>
              </a:rPr>
              <a:t>@MerAngels</a:t>
            </a:r>
            <a:endParaRPr sz="2400" kern="0">
              <a:solidFill>
                <a:srgbClr val="F5F5F5"/>
              </a:solidFill>
              <a:latin typeface="Source Sans Pro"/>
              <a:ea typeface="Source Sans Pro"/>
              <a:cs typeface="Source Sans Pro"/>
              <a:sym typeface="Source Sans Pr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1E3A82">
                <a:alpha val="100000"/>
              </a:srgbClr>
            </a:gs>
            <a:gs pos="25000">
              <a:srgbClr val="3A59AA">
                <a:alpha val="100000"/>
              </a:srgbClr>
            </a:gs>
            <a:gs pos="50000">
              <a:srgbClr val="413683">
                <a:alpha val="100000"/>
              </a:srgbClr>
            </a:gs>
            <a:gs pos="75000">
              <a:srgbClr val="91306F">
                <a:alpha val="100000"/>
              </a:srgbClr>
            </a:gs>
            <a:gs pos="100000">
              <a:srgbClr val="CF2D42">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453010" y="551646"/>
            <a:ext cx="3469486" cy="954109"/>
          </a:xfrm>
          <a:custGeom>
            <a:avLst/>
            <a:gdLst/>
            <a:ahLst/>
            <a:cxnLst/>
            <a:rect l="l" t="t" r="r" b="b"/>
            <a:pathLst>
              <a:path w="3469486" h="954109">
                <a:moveTo>
                  <a:pt x="0" y="0"/>
                </a:moveTo>
                <a:lnTo>
                  <a:pt x="3469486" y="0"/>
                </a:lnTo>
                <a:lnTo>
                  <a:pt x="3469486" y="954108"/>
                </a:lnTo>
                <a:lnTo>
                  <a:pt x="0" y="954108"/>
                </a:lnTo>
                <a:lnTo>
                  <a:pt x="0" y="0"/>
                </a:lnTo>
                <a:close/>
              </a:path>
            </a:pathLst>
          </a:custGeom>
          <a:blipFill>
            <a:blip r:embed="rId2"/>
            <a:stretch>
              <a:fillRect/>
            </a:stretch>
          </a:blipFill>
        </p:spPr>
        <p:txBody>
          <a:bodyPr/>
          <a:lstStyle/>
          <a:p>
            <a:endParaRPr lang="fr-FR"/>
          </a:p>
        </p:txBody>
      </p:sp>
      <p:sp>
        <p:nvSpPr>
          <p:cNvPr id="3" name="Freeform 3"/>
          <p:cNvSpPr/>
          <p:nvPr/>
        </p:nvSpPr>
        <p:spPr>
          <a:xfrm>
            <a:off x="4414705" y="606293"/>
            <a:ext cx="3056475" cy="844815"/>
          </a:xfrm>
          <a:custGeom>
            <a:avLst/>
            <a:gdLst/>
            <a:ahLst/>
            <a:cxnLst/>
            <a:rect l="l" t="t" r="r" b="b"/>
            <a:pathLst>
              <a:path w="3056475" h="844815">
                <a:moveTo>
                  <a:pt x="0" y="0"/>
                </a:moveTo>
                <a:lnTo>
                  <a:pt x="3056476" y="0"/>
                </a:lnTo>
                <a:lnTo>
                  <a:pt x="3056476" y="844814"/>
                </a:lnTo>
                <a:lnTo>
                  <a:pt x="0" y="844814"/>
                </a:lnTo>
                <a:lnTo>
                  <a:pt x="0" y="0"/>
                </a:lnTo>
                <a:close/>
              </a:path>
            </a:pathLst>
          </a:custGeom>
          <a:blipFill>
            <a:blip r:embed="rId3"/>
            <a:stretch>
              <a:fillRect/>
            </a:stretch>
          </a:blipFill>
        </p:spPr>
        <p:txBody>
          <a:bodyPr/>
          <a:lstStyle/>
          <a:p>
            <a:endParaRPr lang="fr-FR"/>
          </a:p>
        </p:txBody>
      </p:sp>
      <p:sp>
        <p:nvSpPr>
          <p:cNvPr id="4" name="TextBox 4"/>
          <p:cNvSpPr txBox="1"/>
          <p:nvPr/>
        </p:nvSpPr>
        <p:spPr>
          <a:xfrm>
            <a:off x="1028700" y="3989276"/>
            <a:ext cx="17411700" cy="2373598"/>
          </a:xfrm>
          <a:prstGeom prst="rect">
            <a:avLst/>
          </a:prstGeom>
        </p:spPr>
        <p:txBody>
          <a:bodyPr wrap="square" lIns="0" tIns="0" rIns="0" bIns="0" rtlCol="0" anchor="t">
            <a:spAutoFit/>
          </a:bodyPr>
          <a:lstStyle/>
          <a:p>
            <a:pPr algn="l">
              <a:lnSpc>
                <a:spcPts val="20635"/>
              </a:lnSpc>
              <a:spcBef>
                <a:spcPct val="0"/>
              </a:spcBef>
            </a:pPr>
            <a:r>
              <a:rPr lang="en-US" sz="13000" dirty="0">
                <a:solidFill>
                  <a:srgbClr val="FFFFFF"/>
                </a:solidFill>
                <a:latin typeface="Impact"/>
                <a:ea typeface="Impact"/>
                <a:cs typeface="Impact"/>
                <a:sym typeface="Impact"/>
              </a:rPr>
              <a:t>QUESTIONS/RÉPONSES</a:t>
            </a:r>
          </a:p>
        </p:txBody>
      </p:sp>
      <p:grpSp>
        <p:nvGrpSpPr>
          <p:cNvPr id="5" name="Group 5"/>
          <p:cNvGrpSpPr/>
          <p:nvPr/>
        </p:nvGrpSpPr>
        <p:grpSpPr>
          <a:xfrm>
            <a:off x="13364627" y="693484"/>
            <a:ext cx="4354557" cy="670433"/>
            <a:chOff x="0" y="0"/>
            <a:chExt cx="2292941" cy="353024"/>
          </a:xfrm>
        </p:grpSpPr>
        <p:sp>
          <p:nvSpPr>
            <p:cNvPr id="6" name="Freeform 6"/>
            <p:cNvSpPr/>
            <p:nvPr/>
          </p:nvSpPr>
          <p:spPr>
            <a:xfrm>
              <a:off x="0" y="0"/>
              <a:ext cx="2292941" cy="353024"/>
            </a:xfrm>
            <a:custGeom>
              <a:avLst/>
              <a:gdLst/>
              <a:ahLst/>
              <a:cxnLst/>
              <a:rect l="l" t="t" r="r" b="b"/>
              <a:pathLst>
                <a:path w="2292941" h="353024">
                  <a:moveTo>
                    <a:pt x="2089741" y="0"/>
                  </a:moveTo>
                  <a:cubicBezTo>
                    <a:pt x="2201965" y="0"/>
                    <a:pt x="2292941" y="79027"/>
                    <a:pt x="2292941" y="176512"/>
                  </a:cubicBezTo>
                  <a:cubicBezTo>
                    <a:pt x="2292941" y="273997"/>
                    <a:pt x="2201965" y="353024"/>
                    <a:pt x="2089741" y="353024"/>
                  </a:cubicBezTo>
                  <a:lnTo>
                    <a:pt x="203200" y="353024"/>
                  </a:lnTo>
                  <a:cubicBezTo>
                    <a:pt x="90976" y="353024"/>
                    <a:pt x="0" y="273997"/>
                    <a:pt x="0" y="176512"/>
                  </a:cubicBezTo>
                  <a:cubicBezTo>
                    <a:pt x="0" y="79027"/>
                    <a:pt x="90976" y="0"/>
                    <a:pt x="203200" y="0"/>
                  </a:cubicBezTo>
                  <a:close/>
                </a:path>
              </a:pathLst>
            </a:custGeom>
            <a:ln w="28575" cap="sq">
              <a:solidFill>
                <a:srgbClr val="FFFFFF"/>
              </a:solidFill>
              <a:prstDash val="solid"/>
              <a:miter/>
            </a:ln>
          </p:spPr>
          <p:txBody>
            <a:bodyPr/>
            <a:lstStyle/>
            <a:p>
              <a:endParaRPr lang="fr-FR"/>
            </a:p>
          </p:txBody>
        </p:sp>
        <p:sp>
          <p:nvSpPr>
            <p:cNvPr id="7" name="TextBox 7"/>
            <p:cNvSpPr txBox="1"/>
            <p:nvPr/>
          </p:nvSpPr>
          <p:spPr>
            <a:xfrm>
              <a:off x="0" y="-38100"/>
              <a:ext cx="2292941" cy="391124"/>
            </a:xfrm>
            <a:prstGeom prst="rect">
              <a:avLst/>
            </a:prstGeom>
          </p:spPr>
          <p:txBody>
            <a:bodyPr lIns="50800" tIns="50800" rIns="50800" bIns="50800" rtlCol="0" anchor="ctr"/>
            <a:lstStyle/>
            <a:p>
              <a:pPr algn="ctr">
                <a:lnSpc>
                  <a:spcPts val="2659"/>
                </a:lnSpc>
              </a:pPr>
              <a:endParaRPr/>
            </a:p>
          </p:txBody>
        </p:sp>
      </p:grpSp>
      <p:sp>
        <p:nvSpPr>
          <p:cNvPr id="9" name="TextBox 45">
            <a:extLst>
              <a:ext uri="{FF2B5EF4-FFF2-40B4-BE49-F238E27FC236}">
                <a16:creationId xmlns:a16="http://schemas.microsoft.com/office/drawing/2014/main" id="{EC55FB97-B925-A5B2-30B7-2B91E89BB2B6}"/>
              </a:ext>
            </a:extLst>
          </p:cNvPr>
          <p:cNvSpPr txBox="1"/>
          <p:nvPr/>
        </p:nvSpPr>
        <p:spPr>
          <a:xfrm>
            <a:off x="13100832" y="919212"/>
            <a:ext cx="4797385" cy="308094"/>
          </a:xfrm>
          <a:prstGeom prst="rect">
            <a:avLst/>
          </a:prstGeom>
        </p:spPr>
        <p:txBody>
          <a:bodyPr lIns="0" tIns="0" rIns="0" bIns="0" rtlCol="0" anchor="t">
            <a:spAutoFit/>
          </a:bodyPr>
          <a:lstStyle/>
          <a:p>
            <a:pPr algn="ctr">
              <a:lnSpc>
                <a:spcPts val="2142"/>
              </a:lnSpc>
            </a:pPr>
            <a:r>
              <a:rPr lang="en-US" sz="2186" b="1" dirty="0">
                <a:solidFill>
                  <a:srgbClr val="FFFFFF"/>
                </a:solidFill>
                <a:latin typeface="Poppins Semi-Bold"/>
                <a:ea typeface="Poppins Semi-Bold"/>
                <a:cs typeface="Poppins Semi-Bold"/>
                <a:sym typeface="Poppins Semi-Bold"/>
              </a:rPr>
              <a:t>MERCREDI 3 JUIN - 11H À 12H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353934" y="424788"/>
            <a:ext cx="2071959" cy="603912"/>
          </a:xfrm>
          <a:custGeom>
            <a:avLst/>
            <a:gdLst/>
            <a:ahLst/>
            <a:cxnLst/>
            <a:rect l="l" t="t" r="r" b="b"/>
            <a:pathLst>
              <a:path w="2071959" h="603912">
                <a:moveTo>
                  <a:pt x="0" y="0"/>
                </a:moveTo>
                <a:lnTo>
                  <a:pt x="2071959" y="0"/>
                </a:lnTo>
                <a:lnTo>
                  <a:pt x="2071959" y="603912"/>
                </a:lnTo>
                <a:lnTo>
                  <a:pt x="0" y="603912"/>
                </a:lnTo>
                <a:lnTo>
                  <a:pt x="0" y="0"/>
                </a:lnTo>
                <a:close/>
              </a:path>
            </a:pathLst>
          </a:custGeom>
          <a:blipFill>
            <a:blip r:embed="rId2"/>
            <a:stretch>
              <a:fillRect/>
            </a:stretch>
          </a:blipFill>
        </p:spPr>
        <p:txBody>
          <a:bodyPr/>
          <a:lstStyle/>
          <a:p>
            <a:endParaRPr lang="fr-FR"/>
          </a:p>
        </p:txBody>
      </p:sp>
      <p:sp>
        <p:nvSpPr>
          <p:cNvPr id="3" name="Freeform 3"/>
          <p:cNvSpPr/>
          <p:nvPr/>
        </p:nvSpPr>
        <p:spPr>
          <a:xfrm>
            <a:off x="15658395" y="424788"/>
            <a:ext cx="2184909" cy="603912"/>
          </a:xfrm>
          <a:custGeom>
            <a:avLst/>
            <a:gdLst/>
            <a:ahLst/>
            <a:cxnLst/>
            <a:rect l="l" t="t" r="r" b="b"/>
            <a:pathLst>
              <a:path w="2184909" h="603912">
                <a:moveTo>
                  <a:pt x="0" y="0"/>
                </a:moveTo>
                <a:lnTo>
                  <a:pt x="2184909" y="0"/>
                </a:lnTo>
                <a:lnTo>
                  <a:pt x="2184909" y="603912"/>
                </a:lnTo>
                <a:lnTo>
                  <a:pt x="0" y="603912"/>
                </a:lnTo>
                <a:lnTo>
                  <a:pt x="0" y="0"/>
                </a:lnTo>
                <a:close/>
              </a:path>
            </a:pathLst>
          </a:custGeom>
          <a:blipFill>
            <a:blip r:embed="rId3"/>
            <a:stretch>
              <a:fillRect/>
            </a:stretch>
          </a:blipFill>
        </p:spPr>
        <p:txBody>
          <a:bodyPr/>
          <a:lstStyle/>
          <a:p>
            <a:endParaRPr lang="fr-FR"/>
          </a:p>
        </p:txBody>
      </p:sp>
      <p:grpSp>
        <p:nvGrpSpPr>
          <p:cNvPr id="4" name="Group 4"/>
          <p:cNvGrpSpPr/>
          <p:nvPr/>
        </p:nvGrpSpPr>
        <p:grpSpPr>
          <a:xfrm>
            <a:off x="677922" y="601438"/>
            <a:ext cx="3853766" cy="902745"/>
            <a:chOff x="0" y="-48468"/>
            <a:chExt cx="2029244" cy="475350"/>
          </a:xfrm>
        </p:grpSpPr>
        <p:sp>
          <p:nvSpPr>
            <p:cNvPr id="5" name="Freeform 5"/>
            <p:cNvSpPr/>
            <p:nvPr/>
          </p:nvSpPr>
          <p:spPr>
            <a:xfrm>
              <a:off x="0" y="0"/>
              <a:ext cx="2029244" cy="408675"/>
            </a:xfrm>
            <a:custGeom>
              <a:avLst/>
              <a:gdLst/>
              <a:ahLst/>
              <a:cxnLst/>
              <a:rect l="l" t="t" r="r" b="b"/>
              <a:pathLst>
                <a:path w="2029244" h="408675">
                  <a:moveTo>
                    <a:pt x="1826044" y="0"/>
                  </a:moveTo>
                  <a:cubicBezTo>
                    <a:pt x="1938268" y="0"/>
                    <a:pt x="2029244" y="91485"/>
                    <a:pt x="2029244" y="204338"/>
                  </a:cubicBezTo>
                  <a:cubicBezTo>
                    <a:pt x="2029244" y="317190"/>
                    <a:pt x="1938268" y="408675"/>
                    <a:pt x="1826044" y="408675"/>
                  </a:cubicBezTo>
                  <a:lnTo>
                    <a:pt x="203200" y="408675"/>
                  </a:lnTo>
                  <a:cubicBezTo>
                    <a:pt x="90976" y="408675"/>
                    <a:pt x="0" y="317190"/>
                    <a:pt x="0" y="204338"/>
                  </a:cubicBezTo>
                  <a:cubicBezTo>
                    <a:pt x="0" y="91485"/>
                    <a:pt x="90976" y="0"/>
                    <a:pt x="203200" y="0"/>
                  </a:cubicBezTo>
                  <a:close/>
                </a:path>
              </a:pathLst>
            </a:custGeom>
            <a:gradFill rotWithShape="1">
              <a:gsLst>
                <a:gs pos="0">
                  <a:srgbClr val="1E3A82">
                    <a:alpha val="100000"/>
                  </a:srgbClr>
                </a:gs>
                <a:gs pos="25000">
                  <a:srgbClr val="3A59AA">
                    <a:alpha val="100000"/>
                  </a:srgbClr>
                </a:gs>
                <a:gs pos="50000">
                  <a:srgbClr val="413683">
                    <a:alpha val="100000"/>
                  </a:srgbClr>
                </a:gs>
                <a:gs pos="75000">
                  <a:srgbClr val="91306F">
                    <a:alpha val="100000"/>
                  </a:srgbClr>
                </a:gs>
                <a:gs pos="100000">
                  <a:srgbClr val="CF2D42">
                    <a:alpha val="100000"/>
                  </a:srgbClr>
                </a:gs>
              </a:gsLst>
              <a:lin ang="0"/>
            </a:gradFill>
            <a:ln w="28575" cap="sq">
              <a:solidFill>
                <a:srgbClr val="FFFFFF"/>
              </a:solidFill>
              <a:prstDash val="solid"/>
              <a:miter/>
            </a:ln>
          </p:spPr>
          <p:txBody>
            <a:bodyPr/>
            <a:lstStyle/>
            <a:p>
              <a:endParaRPr lang="fr-FR"/>
            </a:p>
          </p:txBody>
        </p:sp>
        <p:sp>
          <p:nvSpPr>
            <p:cNvPr id="6" name="TextBox 6"/>
            <p:cNvSpPr txBox="1"/>
            <p:nvPr/>
          </p:nvSpPr>
          <p:spPr>
            <a:xfrm>
              <a:off x="0" y="-48468"/>
              <a:ext cx="2029244" cy="475350"/>
            </a:xfrm>
            <a:prstGeom prst="rect">
              <a:avLst/>
            </a:prstGeom>
          </p:spPr>
          <p:txBody>
            <a:bodyPr lIns="50800" tIns="50800" rIns="50800" bIns="50800" rtlCol="0" anchor="ctr"/>
            <a:lstStyle/>
            <a:p>
              <a:pPr algn="ctr">
                <a:lnSpc>
                  <a:spcPts val="3639"/>
                </a:lnSpc>
              </a:pPr>
              <a:r>
                <a:rPr lang="en-US" sz="2599" b="1" dirty="0">
                  <a:solidFill>
                    <a:srgbClr val="FFFFFF"/>
                  </a:solidFill>
                  <a:latin typeface="Poppins Semi-Bold"/>
                  <a:ea typeface="Poppins Semi-Bold"/>
                  <a:cs typeface="Poppins Semi-Bold"/>
                  <a:sym typeface="Poppins Semi-Bold"/>
                </a:rPr>
                <a:t>Pour </a:t>
              </a:r>
              <a:r>
                <a:rPr lang="en-US" sz="2599" b="1" dirty="0" err="1">
                  <a:solidFill>
                    <a:srgbClr val="FFFFFF"/>
                  </a:solidFill>
                  <a:latin typeface="Poppins Semi-Bold"/>
                  <a:ea typeface="Poppins Semi-Bold"/>
                  <a:cs typeface="Poppins Semi-Bold"/>
                  <a:sym typeface="Poppins Semi-Bold"/>
                </a:rPr>
                <a:t>aller</a:t>
              </a:r>
              <a:r>
                <a:rPr lang="en-US" sz="2599" b="1" dirty="0">
                  <a:solidFill>
                    <a:srgbClr val="FFFFFF"/>
                  </a:solidFill>
                  <a:latin typeface="Poppins Semi-Bold"/>
                  <a:ea typeface="Poppins Semi-Bold"/>
                  <a:cs typeface="Poppins Semi-Bold"/>
                  <a:sym typeface="Poppins Semi-Bold"/>
                </a:rPr>
                <a:t> plus loin</a:t>
              </a:r>
            </a:p>
          </p:txBody>
        </p:sp>
      </p:grpSp>
      <p:grpSp>
        <p:nvGrpSpPr>
          <p:cNvPr id="7" name="Group 7"/>
          <p:cNvGrpSpPr/>
          <p:nvPr/>
        </p:nvGrpSpPr>
        <p:grpSpPr>
          <a:xfrm>
            <a:off x="14318858" y="1838347"/>
            <a:ext cx="2214070" cy="2203436"/>
            <a:chOff x="0" y="0"/>
            <a:chExt cx="704296" cy="700913"/>
          </a:xfrm>
        </p:grpSpPr>
        <p:sp>
          <p:nvSpPr>
            <p:cNvPr id="8" name="Freeform 8"/>
            <p:cNvSpPr/>
            <p:nvPr/>
          </p:nvSpPr>
          <p:spPr>
            <a:xfrm>
              <a:off x="0" y="0"/>
              <a:ext cx="704296" cy="700913"/>
            </a:xfrm>
            <a:custGeom>
              <a:avLst/>
              <a:gdLst/>
              <a:ahLst/>
              <a:cxnLst/>
              <a:rect l="l" t="t" r="r" b="b"/>
              <a:pathLst>
                <a:path w="704296" h="700913">
                  <a:moveTo>
                    <a:pt x="178331" y="0"/>
                  </a:moveTo>
                  <a:lnTo>
                    <a:pt x="525964" y="0"/>
                  </a:lnTo>
                  <a:cubicBezTo>
                    <a:pt x="573261" y="0"/>
                    <a:pt x="618620" y="18788"/>
                    <a:pt x="652063" y="52232"/>
                  </a:cubicBezTo>
                  <a:cubicBezTo>
                    <a:pt x="685507" y="85676"/>
                    <a:pt x="704296" y="131035"/>
                    <a:pt x="704296" y="178331"/>
                  </a:cubicBezTo>
                  <a:lnTo>
                    <a:pt x="704296" y="522581"/>
                  </a:lnTo>
                  <a:cubicBezTo>
                    <a:pt x="704296" y="569878"/>
                    <a:pt x="685507" y="615237"/>
                    <a:pt x="652063" y="648681"/>
                  </a:cubicBezTo>
                  <a:cubicBezTo>
                    <a:pt x="618620" y="682124"/>
                    <a:pt x="573261" y="700913"/>
                    <a:pt x="525964" y="700913"/>
                  </a:cubicBezTo>
                  <a:lnTo>
                    <a:pt x="178331" y="700913"/>
                  </a:lnTo>
                  <a:cubicBezTo>
                    <a:pt x="79842" y="700913"/>
                    <a:pt x="0" y="621071"/>
                    <a:pt x="0" y="522581"/>
                  </a:cubicBezTo>
                  <a:lnTo>
                    <a:pt x="0" y="178331"/>
                  </a:lnTo>
                  <a:cubicBezTo>
                    <a:pt x="0" y="131035"/>
                    <a:pt x="18788" y="85676"/>
                    <a:pt x="52232" y="52232"/>
                  </a:cubicBezTo>
                  <a:cubicBezTo>
                    <a:pt x="85676" y="18788"/>
                    <a:pt x="131035" y="0"/>
                    <a:pt x="178331" y="0"/>
                  </a:cubicBezTo>
                  <a:close/>
                </a:path>
              </a:pathLst>
            </a:custGeom>
            <a:solidFill>
              <a:srgbClr val="FFFFFF"/>
            </a:solidFill>
            <a:ln w="38100" cap="rnd">
              <a:gradFill>
                <a:gsLst>
                  <a:gs pos="0">
                    <a:srgbClr val="1E3A82">
                      <a:alpha val="100000"/>
                    </a:srgbClr>
                  </a:gs>
                  <a:gs pos="25000">
                    <a:srgbClr val="3A59AA">
                      <a:alpha val="100000"/>
                    </a:srgbClr>
                  </a:gs>
                  <a:gs pos="50000">
                    <a:srgbClr val="413683">
                      <a:alpha val="100000"/>
                    </a:srgbClr>
                  </a:gs>
                  <a:gs pos="75000">
                    <a:srgbClr val="91306F">
                      <a:alpha val="100000"/>
                    </a:srgbClr>
                  </a:gs>
                  <a:gs pos="100000">
                    <a:srgbClr val="CF2D42">
                      <a:alpha val="100000"/>
                    </a:srgbClr>
                  </a:gs>
                </a:gsLst>
                <a:lin ang="0"/>
              </a:gradFill>
              <a:prstDash val="solid"/>
              <a:round/>
            </a:ln>
          </p:spPr>
          <p:txBody>
            <a:bodyPr/>
            <a:lstStyle/>
            <a:p>
              <a:endParaRPr lang="fr-FR"/>
            </a:p>
          </p:txBody>
        </p:sp>
        <p:sp>
          <p:nvSpPr>
            <p:cNvPr id="9" name="TextBox 9"/>
            <p:cNvSpPr txBox="1"/>
            <p:nvPr/>
          </p:nvSpPr>
          <p:spPr>
            <a:xfrm>
              <a:off x="0" y="28575"/>
              <a:ext cx="704296" cy="672338"/>
            </a:xfrm>
            <a:prstGeom prst="rect">
              <a:avLst/>
            </a:prstGeom>
          </p:spPr>
          <p:txBody>
            <a:bodyPr lIns="50800" tIns="50800" rIns="50800" bIns="50800" rtlCol="0" anchor="ctr"/>
            <a:lstStyle/>
            <a:p>
              <a:pPr algn="ctr">
                <a:lnSpc>
                  <a:spcPts val="1490"/>
                </a:lnSpc>
              </a:pPr>
              <a:endParaRPr/>
            </a:p>
          </p:txBody>
        </p:sp>
      </p:grpSp>
      <p:sp>
        <p:nvSpPr>
          <p:cNvPr id="10" name="Freeform 10"/>
          <p:cNvSpPr/>
          <p:nvPr/>
        </p:nvSpPr>
        <p:spPr>
          <a:xfrm>
            <a:off x="14441979" y="1956150"/>
            <a:ext cx="1967828" cy="1967828"/>
          </a:xfrm>
          <a:custGeom>
            <a:avLst/>
            <a:gdLst/>
            <a:ahLst/>
            <a:cxnLst/>
            <a:rect l="l" t="t" r="r" b="b"/>
            <a:pathLst>
              <a:path w="1967828" h="1967828">
                <a:moveTo>
                  <a:pt x="0" y="0"/>
                </a:moveTo>
                <a:lnTo>
                  <a:pt x="1967828" y="0"/>
                </a:lnTo>
                <a:lnTo>
                  <a:pt x="1967828" y="1967829"/>
                </a:lnTo>
                <a:lnTo>
                  <a:pt x="0" y="1967829"/>
                </a:lnTo>
                <a:lnTo>
                  <a:pt x="0" y="0"/>
                </a:lnTo>
                <a:close/>
              </a:path>
            </a:pathLst>
          </a:custGeom>
          <a:blipFill>
            <a:blip r:embed="rId4"/>
            <a:stretch>
              <a:fillRect/>
            </a:stretch>
          </a:blipFill>
        </p:spPr>
        <p:txBody>
          <a:bodyPr/>
          <a:lstStyle/>
          <a:p>
            <a:endParaRPr lang="fr-FR"/>
          </a:p>
        </p:txBody>
      </p:sp>
      <p:grpSp>
        <p:nvGrpSpPr>
          <p:cNvPr id="11" name="Group 11"/>
          <p:cNvGrpSpPr/>
          <p:nvPr/>
        </p:nvGrpSpPr>
        <p:grpSpPr>
          <a:xfrm>
            <a:off x="10580374" y="3942733"/>
            <a:ext cx="2214070" cy="2203436"/>
            <a:chOff x="0" y="0"/>
            <a:chExt cx="704296" cy="700913"/>
          </a:xfrm>
        </p:grpSpPr>
        <p:sp>
          <p:nvSpPr>
            <p:cNvPr id="12" name="Freeform 12"/>
            <p:cNvSpPr/>
            <p:nvPr/>
          </p:nvSpPr>
          <p:spPr>
            <a:xfrm>
              <a:off x="0" y="0"/>
              <a:ext cx="704296" cy="700913"/>
            </a:xfrm>
            <a:custGeom>
              <a:avLst/>
              <a:gdLst/>
              <a:ahLst/>
              <a:cxnLst/>
              <a:rect l="l" t="t" r="r" b="b"/>
              <a:pathLst>
                <a:path w="704296" h="700913">
                  <a:moveTo>
                    <a:pt x="178331" y="0"/>
                  </a:moveTo>
                  <a:lnTo>
                    <a:pt x="525964" y="0"/>
                  </a:lnTo>
                  <a:cubicBezTo>
                    <a:pt x="573261" y="0"/>
                    <a:pt x="618620" y="18788"/>
                    <a:pt x="652063" y="52232"/>
                  </a:cubicBezTo>
                  <a:cubicBezTo>
                    <a:pt x="685507" y="85676"/>
                    <a:pt x="704296" y="131035"/>
                    <a:pt x="704296" y="178331"/>
                  </a:cubicBezTo>
                  <a:lnTo>
                    <a:pt x="704296" y="522581"/>
                  </a:lnTo>
                  <a:cubicBezTo>
                    <a:pt x="704296" y="569878"/>
                    <a:pt x="685507" y="615237"/>
                    <a:pt x="652063" y="648681"/>
                  </a:cubicBezTo>
                  <a:cubicBezTo>
                    <a:pt x="618620" y="682124"/>
                    <a:pt x="573261" y="700913"/>
                    <a:pt x="525964" y="700913"/>
                  </a:cubicBezTo>
                  <a:lnTo>
                    <a:pt x="178331" y="700913"/>
                  </a:lnTo>
                  <a:cubicBezTo>
                    <a:pt x="79842" y="700913"/>
                    <a:pt x="0" y="621071"/>
                    <a:pt x="0" y="522581"/>
                  </a:cubicBezTo>
                  <a:lnTo>
                    <a:pt x="0" y="178331"/>
                  </a:lnTo>
                  <a:cubicBezTo>
                    <a:pt x="0" y="131035"/>
                    <a:pt x="18788" y="85676"/>
                    <a:pt x="52232" y="52232"/>
                  </a:cubicBezTo>
                  <a:cubicBezTo>
                    <a:pt x="85676" y="18788"/>
                    <a:pt x="131035" y="0"/>
                    <a:pt x="178331" y="0"/>
                  </a:cubicBezTo>
                  <a:close/>
                </a:path>
              </a:pathLst>
            </a:custGeom>
            <a:solidFill>
              <a:srgbClr val="FFFFFF"/>
            </a:solidFill>
            <a:ln w="38100" cap="rnd">
              <a:gradFill>
                <a:gsLst>
                  <a:gs pos="0">
                    <a:srgbClr val="1E3A82">
                      <a:alpha val="100000"/>
                    </a:srgbClr>
                  </a:gs>
                  <a:gs pos="25000">
                    <a:srgbClr val="3A59AA">
                      <a:alpha val="100000"/>
                    </a:srgbClr>
                  </a:gs>
                  <a:gs pos="50000">
                    <a:srgbClr val="413683">
                      <a:alpha val="100000"/>
                    </a:srgbClr>
                  </a:gs>
                  <a:gs pos="75000">
                    <a:srgbClr val="91306F">
                      <a:alpha val="100000"/>
                    </a:srgbClr>
                  </a:gs>
                  <a:gs pos="100000">
                    <a:srgbClr val="CF2D42">
                      <a:alpha val="100000"/>
                    </a:srgbClr>
                  </a:gs>
                </a:gsLst>
                <a:lin ang="0"/>
              </a:gradFill>
              <a:prstDash val="solid"/>
              <a:round/>
            </a:ln>
          </p:spPr>
          <p:txBody>
            <a:bodyPr/>
            <a:lstStyle/>
            <a:p>
              <a:endParaRPr lang="fr-FR"/>
            </a:p>
          </p:txBody>
        </p:sp>
        <p:sp>
          <p:nvSpPr>
            <p:cNvPr id="13" name="TextBox 13"/>
            <p:cNvSpPr txBox="1"/>
            <p:nvPr/>
          </p:nvSpPr>
          <p:spPr>
            <a:xfrm>
              <a:off x="0" y="28575"/>
              <a:ext cx="704296" cy="672338"/>
            </a:xfrm>
            <a:prstGeom prst="rect">
              <a:avLst/>
            </a:prstGeom>
          </p:spPr>
          <p:txBody>
            <a:bodyPr lIns="50800" tIns="50800" rIns="50800" bIns="50800" rtlCol="0" anchor="ctr"/>
            <a:lstStyle/>
            <a:p>
              <a:pPr algn="ctr">
                <a:lnSpc>
                  <a:spcPts val="1490"/>
                </a:lnSpc>
              </a:pPr>
              <a:endParaRPr/>
            </a:p>
          </p:txBody>
        </p:sp>
      </p:grpSp>
      <p:sp>
        <p:nvSpPr>
          <p:cNvPr id="14" name="Freeform 14"/>
          <p:cNvSpPr/>
          <p:nvPr/>
        </p:nvSpPr>
        <p:spPr>
          <a:xfrm>
            <a:off x="10721711" y="4078753"/>
            <a:ext cx="1931395" cy="1931395"/>
          </a:xfrm>
          <a:custGeom>
            <a:avLst/>
            <a:gdLst/>
            <a:ahLst/>
            <a:cxnLst/>
            <a:rect l="l" t="t" r="r" b="b"/>
            <a:pathLst>
              <a:path w="1931395" h="1931395">
                <a:moveTo>
                  <a:pt x="0" y="0"/>
                </a:moveTo>
                <a:lnTo>
                  <a:pt x="1931395" y="0"/>
                </a:lnTo>
                <a:lnTo>
                  <a:pt x="1931395" y="1931395"/>
                </a:lnTo>
                <a:lnTo>
                  <a:pt x="0" y="1931395"/>
                </a:lnTo>
                <a:lnTo>
                  <a:pt x="0" y="0"/>
                </a:lnTo>
                <a:close/>
              </a:path>
            </a:pathLst>
          </a:custGeom>
          <a:blipFill>
            <a:blip r:embed="rId5"/>
            <a:stretch>
              <a:fillRect/>
            </a:stretch>
          </a:blipFill>
        </p:spPr>
        <p:txBody>
          <a:bodyPr/>
          <a:lstStyle/>
          <a:p>
            <a:endParaRPr lang="fr-FR"/>
          </a:p>
        </p:txBody>
      </p:sp>
      <p:sp>
        <p:nvSpPr>
          <p:cNvPr id="15" name="Freeform 15"/>
          <p:cNvSpPr/>
          <p:nvPr/>
        </p:nvSpPr>
        <p:spPr>
          <a:xfrm>
            <a:off x="12997121" y="2841015"/>
            <a:ext cx="1140135" cy="198098"/>
          </a:xfrm>
          <a:custGeom>
            <a:avLst/>
            <a:gdLst/>
            <a:ahLst/>
            <a:cxnLst/>
            <a:rect l="l" t="t" r="r" b="b"/>
            <a:pathLst>
              <a:path w="1140135" h="198098">
                <a:moveTo>
                  <a:pt x="0" y="0"/>
                </a:moveTo>
                <a:lnTo>
                  <a:pt x="1140135" y="0"/>
                </a:lnTo>
                <a:lnTo>
                  <a:pt x="1140135" y="198099"/>
                </a:lnTo>
                <a:lnTo>
                  <a:pt x="0" y="1980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16" name="Freeform 16"/>
          <p:cNvSpPr/>
          <p:nvPr/>
        </p:nvSpPr>
        <p:spPr>
          <a:xfrm>
            <a:off x="9297364" y="4945402"/>
            <a:ext cx="1140135" cy="198098"/>
          </a:xfrm>
          <a:custGeom>
            <a:avLst/>
            <a:gdLst/>
            <a:ahLst/>
            <a:cxnLst/>
            <a:rect l="l" t="t" r="r" b="b"/>
            <a:pathLst>
              <a:path w="1140135" h="198098">
                <a:moveTo>
                  <a:pt x="0" y="0"/>
                </a:moveTo>
                <a:lnTo>
                  <a:pt x="1140135" y="0"/>
                </a:lnTo>
                <a:lnTo>
                  <a:pt x="1140135" y="198098"/>
                </a:lnTo>
                <a:lnTo>
                  <a:pt x="0" y="1980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17" name="Freeform 17"/>
          <p:cNvSpPr/>
          <p:nvPr/>
        </p:nvSpPr>
        <p:spPr>
          <a:xfrm>
            <a:off x="11512971" y="7100267"/>
            <a:ext cx="1140135" cy="198098"/>
          </a:xfrm>
          <a:custGeom>
            <a:avLst/>
            <a:gdLst/>
            <a:ahLst/>
            <a:cxnLst/>
            <a:rect l="l" t="t" r="r" b="b"/>
            <a:pathLst>
              <a:path w="1140135" h="198098">
                <a:moveTo>
                  <a:pt x="0" y="0"/>
                </a:moveTo>
                <a:lnTo>
                  <a:pt x="1140135" y="0"/>
                </a:lnTo>
                <a:lnTo>
                  <a:pt x="1140135" y="198098"/>
                </a:lnTo>
                <a:lnTo>
                  <a:pt x="0" y="1980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grpSp>
        <p:nvGrpSpPr>
          <p:cNvPr id="18" name="Group 18"/>
          <p:cNvGrpSpPr/>
          <p:nvPr/>
        </p:nvGrpSpPr>
        <p:grpSpPr>
          <a:xfrm>
            <a:off x="8760396" y="7663410"/>
            <a:ext cx="2214070" cy="2203436"/>
            <a:chOff x="0" y="0"/>
            <a:chExt cx="704296" cy="700913"/>
          </a:xfrm>
        </p:grpSpPr>
        <p:sp>
          <p:nvSpPr>
            <p:cNvPr id="19" name="Freeform 19"/>
            <p:cNvSpPr/>
            <p:nvPr/>
          </p:nvSpPr>
          <p:spPr>
            <a:xfrm>
              <a:off x="0" y="0"/>
              <a:ext cx="704296" cy="700913"/>
            </a:xfrm>
            <a:custGeom>
              <a:avLst/>
              <a:gdLst/>
              <a:ahLst/>
              <a:cxnLst/>
              <a:rect l="l" t="t" r="r" b="b"/>
              <a:pathLst>
                <a:path w="704296" h="700913">
                  <a:moveTo>
                    <a:pt x="178331" y="0"/>
                  </a:moveTo>
                  <a:lnTo>
                    <a:pt x="525964" y="0"/>
                  </a:lnTo>
                  <a:cubicBezTo>
                    <a:pt x="573261" y="0"/>
                    <a:pt x="618620" y="18788"/>
                    <a:pt x="652063" y="52232"/>
                  </a:cubicBezTo>
                  <a:cubicBezTo>
                    <a:pt x="685507" y="85676"/>
                    <a:pt x="704296" y="131035"/>
                    <a:pt x="704296" y="178331"/>
                  </a:cubicBezTo>
                  <a:lnTo>
                    <a:pt x="704296" y="522581"/>
                  </a:lnTo>
                  <a:cubicBezTo>
                    <a:pt x="704296" y="569878"/>
                    <a:pt x="685507" y="615237"/>
                    <a:pt x="652063" y="648681"/>
                  </a:cubicBezTo>
                  <a:cubicBezTo>
                    <a:pt x="618620" y="682124"/>
                    <a:pt x="573261" y="700913"/>
                    <a:pt x="525964" y="700913"/>
                  </a:cubicBezTo>
                  <a:lnTo>
                    <a:pt x="178331" y="700913"/>
                  </a:lnTo>
                  <a:cubicBezTo>
                    <a:pt x="79842" y="700913"/>
                    <a:pt x="0" y="621071"/>
                    <a:pt x="0" y="522581"/>
                  </a:cubicBezTo>
                  <a:lnTo>
                    <a:pt x="0" y="178331"/>
                  </a:lnTo>
                  <a:cubicBezTo>
                    <a:pt x="0" y="131035"/>
                    <a:pt x="18788" y="85676"/>
                    <a:pt x="52232" y="52232"/>
                  </a:cubicBezTo>
                  <a:cubicBezTo>
                    <a:pt x="85676" y="18788"/>
                    <a:pt x="131035" y="0"/>
                    <a:pt x="178331" y="0"/>
                  </a:cubicBezTo>
                  <a:close/>
                </a:path>
              </a:pathLst>
            </a:custGeom>
            <a:solidFill>
              <a:srgbClr val="FFFFFF"/>
            </a:solidFill>
            <a:ln w="38100" cap="rnd">
              <a:gradFill>
                <a:gsLst>
                  <a:gs pos="0">
                    <a:srgbClr val="1E3A82">
                      <a:alpha val="100000"/>
                    </a:srgbClr>
                  </a:gs>
                  <a:gs pos="25000">
                    <a:srgbClr val="3A59AA">
                      <a:alpha val="100000"/>
                    </a:srgbClr>
                  </a:gs>
                  <a:gs pos="50000">
                    <a:srgbClr val="413683">
                      <a:alpha val="100000"/>
                    </a:srgbClr>
                  </a:gs>
                  <a:gs pos="75000">
                    <a:srgbClr val="91306F">
                      <a:alpha val="100000"/>
                    </a:srgbClr>
                  </a:gs>
                  <a:gs pos="100000">
                    <a:srgbClr val="CF2D42">
                      <a:alpha val="100000"/>
                    </a:srgbClr>
                  </a:gs>
                </a:gsLst>
                <a:lin ang="0"/>
              </a:gradFill>
              <a:prstDash val="solid"/>
              <a:round/>
            </a:ln>
          </p:spPr>
          <p:txBody>
            <a:bodyPr/>
            <a:lstStyle/>
            <a:p>
              <a:endParaRPr lang="fr-FR"/>
            </a:p>
          </p:txBody>
        </p:sp>
        <p:sp>
          <p:nvSpPr>
            <p:cNvPr id="20" name="TextBox 20"/>
            <p:cNvSpPr txBox="1"/>
            <p:nvPr/>
          </p:nvSpPr>
          <p:spPr>
            <a:xfrm>
              <a:off x="0" y="28575"/>
              <a:ext cx="704296" cy="672338"/>
            </a:xfrm>
            <a:prstGeom prst="rect">
              <a:avLst/>
            </a:prstGeom>
          </p:spPr>
          <p:txBody>
            <a:bodyPr lIns="50800" tIns="50800" rIns="50800" bIns="50800" rtlCol="0" anchor="ctr"/>
            <a:lstStyle/>
            <a:p>
              <a:pPr algn="ctr">
                <a:lnSpc>
                  <a:spcPts val="1490"/>
                </a:lnSpc>
              </a:pPr>
              <a:endParaRPr/>
            </a:p>
          </p:txBody>
        </p:sp>
      </p:grpSp>
      <p:sp>
        <p:nvSpPr>
          <p:cNvPr id="21" name="Freeform 21"/>
          <p:cNvSpPr/>
          <p:nvPr/>
        </p:nvSpPr>
        <p:spPr>
          <a:xfrm>
            <a:off x="7358270" y="8683854"/>
            <a:ext cx="1140135" cy="162548"/>
          </a:xfrm>
          <a:custGeom>
            <a:avLst/>
            <a:gdLst/>
            <a:ahLst/>
            <a:cxnLst/>
            <a:rect l="l" t="t" r="r" b="b"/>
            <a:pathLst>
              <a:path w="1140135" h="198098">
                <a:moveTo>
                  <a:pt x="0" y="0"/>
                </a:moveTo>
                <a:lnTo>
                  <a:pt x="1140135" y="0"/>
                </a:lnTo>
                <a:lnTo>
                  <a:pt x="1140135" y="198099"/>
                </a:lnTo>
                <a:lnTo>
                  <a:pt x="0" y="1980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22" name="Freeform 22"/>
          <p:cNvSpPr/>
          <p:nvPr/>
        </p:nvSpPr>
        <p:spPr>
          <a:xfrm>
            <a:off x="8858095" y="7771933"/>
            <a:ext cx="2018672" cy="2018672"/>
          </a:xfrm>
          <a:custGeom>
            <a:avLst/>
            <a:gdLst/>
            <a:ahLst/>
            <a:cxnLst/>
            <a:rect l="l" t="t" r="r" b="b"/>
            <a:pathLst>
              <a:path w="2018672" h="2018672">
                <a:moveTo>
                  <a:pt x="0" y="0"/>
                </a:moveTo>
                <a:lnTo>
                  <a:pt x="2018672" y="0"/>
                </a:lnTo>
                <a:lnTo>
                  <a:pt x="2018672" y="2018673"/>
                </a:lnTo>
                <a:lnTo>
                  <a:pt x="0" y="2018673"/>
                </a:lnTo>
                <a:lnTo>
                  <a:pt x="0" y="0"/>
                </a:lnTo>
                <a:close/>
              </a:path>
            </a:pathLst>
          </a:custGeom>
          <a:blipFill>
            <a:blip r:embed="rId8"/>
            <a:stretch>
              <a:fillRect/>
            </a:stretch>
          </a:blipFill>
        </p:spPr>
        <p:txBody>
          <a:bodyPr/>
          <a:lstStyle/>
          <a:p>
            <a:endParaRPr lang="fr-FR" dirty="0"/>
          </a:p>
        </p:txBody>
      </p:sp>
      <p:sp>
        <p:nvSpPr>
          <p:cNvPr id="23" name="TextBox 23"/>
          <p:cNvSpPr txBox="1"/>
          <p:nvPr/>
        </p:nvSpPr>
        <p:spPr>
          <a:xfrm>
            <a:off x="1028700" y="2663158"/>
            <a:ext cx="11968421" cy="782336"/>
          </a:xfrm>
          <a:prstGeom prst="rect">
            <a:avLst/>
          </a:prstGeom>
        </p:spPr>
        <p:txBody>
          <a:bodyPr lIns="0" tIns="0" rIns="0" bIns="0" rtlCol="0" anchor="t">
            <a:spAutoFit/>
          </a:bodyPr>
          <a:lstStyle/>
          <a:p>
            <a:pPr algn="l">
              <a:lnSpc>
                <a:spcPts val="3079"/>
              </a:lnSpc>
              <a:spcBef>
                <a:spcPct val="0"/>
              </a:spcBef>
            </a:pPr>
            <a:r>
              <a:rPr lang="en-US" sz="2199" b="1" dirty="0" err="1">
                <a:solidFill>
                  <a:srgbClr val="000000"/>
                </a:solidFill>
                <a:latin typeface="Poppins Semi-Bold"/>
                <a:ea typeface="Poppins Semi-Bold"/>
                <a:cs typeface="Poppins Semi-Bold"/>
                <a:sym typeface="Poppins Semi-Bold"/>
              </a:rPr>
              <a:t>Devenir</a:t>
            </a:r>
            <a:r>
              <a:rPr lang="en-US" sz="2199" b="1" dirty="0">
                <a:solidFill>
                  <a:srgbClr val="000000"/>
                </a:solidFill>
                <a:latin typeface="Poppins Semi-Bold"/>
                <a:ea typeface="Poppins Semi-Bold"/>
                <a:cs typeface="Poppins Semi-Bold"/>
                <a:sym typeface="Poppins Semi-Bold"/>
              </a:rPr>
              <a:t> Business Angels au sein d’un réseau de France Angels :</a:t>
            </a:r>
          </a:p>
          <a:p>
            <a:pPr algn="l">
              <a:lnSpc>
                <a:spcPts val="3079"/>
              </a:lnSpc>
              <a:spcBef>
                <a:spcPct val="0"/>
              </a:spcBef>
            </a:pPr>
            <a:r>
              <a:rPr lang="en-US" sz="2199" dirty="0" err="1">
                <a:solidFill>
                  <a:srgbClr val="000000"/>
                </a:solidFill>
                <a:latin typeface="Poppins"/>
                <a:ea typeface="Poppins"/>
                <a:cs typeface="Poppins"/>
                <a:sym typeface="Poppins"/>
              </a:rPr>
              <a:t>Contactez</a:t>
            </a:r>
            <a:r>
              <a:rPr lang="en-US" sz="2199" dirty="0">
                <a:solidFill>
                  <a:srgbClr val="000000"/>
                </a:solidFill>
                <a:latin typeface="Poppins"/>
                <a:ea typeface="Poppins"/>
                <a:cs typeface="Poppins"/>
                <a:sym typeface="Poppins"/>
              </a:rPr>
              <a:t> un réseau de Business Angels </a:t>
            </a:r>
            <a:r>
              <a:rPr lang="en-US" sz="2199" dirty="0" err="1">
                <a:solidFill>
                  <a:srgbClr val="000000"/>
                </a:solidFill>
                <a:latin typeface="Poppins"/>
                <a:ea typeface="Poppins"/>
                <a:cs typeface="Poppins"/>
                <a:sym typeface="Poppins"/>
              </a:rPr>
              <a:t>en</a:t>
            </a:r>
            <a:r>
              <a:rPr lang="en-US" sz="2199" dirty="0">
                <a:solidFill>
                  <a:srgbClr val="000000"/>
                </a:solidFill>
                <a:latin typeface="Poppins"/>
                <a:ea typeface="Poppins"/>
                <a:cs typeface="Poppins"/>
                <a:sym typeface="Poppins"/>
              </a:rPr>
              <a:t> France </a:t>
            </a:r>
            <a:r>
              <a:rPr lang="en-US" sz="2199" dirty="0" err="1">
                <a:solidFill>
                  <a:srgbClr val="000000"/>
                </a:solidFill>
                <a:latin typeface="Poppins"/>
                <a:ea typeface="Poppins"/>
                <a:cs typeface="Poppins"/>
                <a:sym typeface="Poppins"/>
              </a:rPr>
              <a:t>en</a:t>
            </a:r>
            <a:r>
              <a:rPr lang="en-US" sz="2199" dirty="0">
                <a:solidFill>
                  <a:srgbClr val="000000"/>
                </a:solidFill>
                <a:latin typeface="Poppins"/>
                <a:ea typeface="Poppins"/>
                <a:cs typeface="Poppins"/>
                <a:sym typeface="Poppins"/>
              </a:rPr>
              <a:t> visitant </a:t>
            </a:r>
            <a:r>
              <a:rPr lang="en-US" sz="2199" dirty="0" err="1">
                <a:solidFill>
                  <a:srgbClr val="000000"/>
                </a:solidFill>
                <a:latin typeface="Poppins"/>
                <a:ea typeface="Poppins"/>
                <a:cs typeface="Poppins"/>
                <a:sym typeface="Poppins"/>
              </a:rPr>
              <a:t>www.franceangels.org</a:t>
            </a:r>
            <a:endParaRPr lang="en-US" sz="2199" dirty="0">
              <a:solidFill>
                <a:srgbClr val="000000"/>
              </a:solidFill>
              <a:latin typeface="Poppins"/>
              <a:ea typeface="Poppins"/>
              <a:cs typeface="Poppins"/>
              <a:sym typeface="Poppins"/>
            </a:endParaRPr>
          </a:p>
        </p:txBody>
      </p:sp>
      <p:sp>
        <p:nvSpPr>
          <p:cNvPr id="24" name="TextBox 24"/>
          <p:cNvSpPr txBox="1"/>
          <p:nvPr/>
        </p:nvSpPr>
        <p:spPr>
          <a:xfrm>
            <a:off x="1028700" y="4723765"/>
            <a:ext cx="8572500" cy="782320"/>
          </a:xfrm>
          <a:prstGeom prst="rect">
            <a:avLst/>
          </a:prstGeom>
        </p:spPr>
        <p:txBody>
          <a:bodyPr wrap="square" lIns="0" tIns="0" rIns="0" bIns="0" rtlCol="0" anchor="t">
            <a:spAutoFit/>
          </a:bodyPr>
          <a:lstStyle/>
          <a:p>
            <a:pPr algn="l">
              <a:lnSpc>
                <a:spcPts val="3079"/>
              </a:lnSpc>
              <a:spcBef>
                <a:spcPct val="0"/>
              </a:spcBef>
            </a:pPr>
            <a:r>
              <a:rPr lang="en-US" sz="2199" b="1" dirty="0">
                <a:solidFill>
                  <a:srgbClr val="000000"/>
                </a:solidFill>
                <a:latin typeface="Poppins Bold"/>
                <a:ea typeface="Poppins Bold"/>
                <a:cs typeface="Poppins Bold"/>
                <a:sym typeface="Poppins Bold"/>
              </a:rPr>
              <a:t>Se faire </a:t>
            </a:r>
            <a:r>
              <a:rPr lang="en-US" sz="2199" b="1" dirty="0" err="1">
                <a:solidFill>
                  <a:srgbClr val="000000"/>
                </a:solidFill>
                <a:latin typeface="Poppins Bold"/>
                <a:ea typeface="Poppins Bold"/>
                <a:cs typeface="Poppins Bold"/>
                <a:sym typeface="Poppins Bold"/>
              </a:rPr>
              <a:t>accompagner</a:t>
            </a:r>
            <a:r>
              <a:rPr lang="en-US" sz="2199" b="1" dirty="0">
                <a:solidFill>
                  <a:srgbClr val="000000"/>
                </a:solidFill>
                <a:latin typeface="Poppins Bold"/>
                <a:ea typeface="Poppins Bold"/>
                <a:cs typeface="Poppins Bold"/>
                <a:sym typeface="Poppins Bold"/>
              </a:rPr>
              <a:t> par des Business Angels</a:t>
            </a:r>
          </a:p>
          <a:p>
            <a:pPr algn="l">
              <a:lnSpc>
                <a:spcPts val="3079"/>
              </a:lnSpc>
              <a:spcBef>
                <a:spcPct val="0"/>
              </a:spcBef>
            </a:pPr>
            <a:r>
              <a:rPr lang="en-US" sz="2199" dirty="0" err="1">
                <a:solidFill>
                  <a:srgbClr val="000000"/>
                </a:solidFill>
                <a:latin typeface="Poppins"/>
                <a:ea typeface="Poppins"/>
                <a:cs typeface="Poppins"/>
                <a:sym typeface="Poppins"/>
              </a:rPr>
              <a:t>Découvrez</a:t>
            </a:r>
            <a:r>
              <a:rPr lang="en-US" sz="2199" dirty="0">
                <a:solidFill>
                  <a:srgbClr val="000000"/>
                </a:solidFill>
                <a:latin typeface="Poppins"/>
                <a:ea typeface="Poppins"/>
                <a:cs typeface="Poppins"/>
                <a:sym typeface="Poppins"/>
              </a:rPr>
              <a:t> la </a:t>
            </a:r>
            <a:r>
              <a:rPr lang="en-US" sz="2199" dirty="0" err="1">
                <a:solidFill>
                  <a:srgbClr val="000000"/>
                </a:solidFill>
                <a:latin typeface="Poppins"/>
                <a:ea typeface="Poppins"/>
                <a:cs typeface="Poppins"/>
                <a:sym typeface="Poppins"/>
              </a:rPr>
              <a:t>procédure</a:t>
            </a:r>
            <a:r>
              <a:rPr lang="en-US" sz="2199" dirty="0">
                <a:solidFill>
                  <a:srgbClr val="000000"/>
                </a:solidFill>
                <a:latin typeface="Poppins"/>
                <a:ea typeface="Poppins"/>
                <a:cs typeface="Poppins"/>
                <a:sym typeface="Poppins"/>
              </a:rPr>
              <a:t> pour lever des fonds sur </a:t>
            </a:r>
            <a:r>
              <a:rPr lang="en-US" sz="2199" dirty="0" err="1">
                <a:solidFill>
                  <a:srgbClr val="000000"/>
                </a:solidFill>
                <a:latin typeface="Poppins"/>
                <a:ea typeface="Poppins"/>
                <a:cs typeface="Poppins"/>
                <a:sym typeface="Poppins"/>
              </a:rPr>
              <a:t>notre</a:t>
            </a:r>
            <a:r>
              <a:rPr lang="en-US" sz="2199" dirty="0">
                <a:solidFill>
                  <a:srgbClr val="000000"/>
                </a:solidFill>
                <a:latin typeface="Poppins"/>
                <a:ea typeface="Poppins"/>
                <a:cs typeface="Poppins"/>
                <a:sym typeface="Poppins"/>
              </a:rPr>
              <a:t> site</a:t>
            </a:r>
          </a:p>
        </p:txBody>
      </p:sp>
      <p:sp>
        <p:nvSpPr>
          <p:cNvPr id="25" name="TextBox 25"/>
          <p:cNvSpPr txBox="1"/>
          <p:nvPr/>
        </p:nvSpPr>
        <p:spPr>
          <a:xfrm>
            <a:off x="1028700" y="6584319"/>
            <a:ext cx="10437242" cy="782320"/>
          </a:xfrm>
          <a:prstGeom prst="rect">
            <a:avLst/>
          </a:prstGeom>
        </p:spPr>
        <p:txBody>
          <a:bodyPr lIns="0" tIns="0" rIns="0" bIns="0" rtlCol="0" anchor="t">
            <a:spAutoFit/>
          </a:bodyPr>
          <a:lstStyle/>
          <a:p>
            <a:pPr algn="l">
              <a:lnSpc>
                <a:spcPts val="3079"/>
              </a:lnSpc>
            </a:pPr>
            <a:r>
              <a:rPr lang="en-US" sz="2199" b="1">
                <a:solidFill>
                  <a:srgbClr val="000000"/>
                </a:solidFill>
                <a:latin typeface="Poppins Bold"/>
                <a:ea typeface="Poppins Bold"/>
                <a:cs typeface="Poppins Bold"/>
                <a:sym typeface="Poppins Bold"/>
              </a:rPr>
              <a:t>Pour toutes questions sur France Angels et les Business Angels</a:t>
            </a:r>
          </a:p>
          <a:p>
            <a:pPr algn="l">
              <a:lnSpc>
                <a:spcPts val="3079"/>
              </a:lnSpc>
              <a:spcBef>
                <a:spcPct val="0"/>
              </a:spcBef>
            </a:pPr>
            <a:r>
              <a:rPr lang="en-US" sz="2199">
                <a:solidFill>
                  <a:srgbClr val="000000"/>
                </a:solidFill>
                <a:latin typeface="Poppins"/>
                <a:ea typeface="Poppins"/>
                <a:cs typeface="Poppins"/>
                <a:sym typeface="Poppins"/>
              </a:rPr>
              <a:t>Prenez contact avec Cécile Oudiette, Déléguée Générale de France Angels </a:t>
            </a:r>
          </a:p>
        </p:txBody>
      </p:sp>
      <p:sp>
        <p:nvSpPr>
          <p:cNvPr id="26" name="TextBox 26"/>
          <p:cNvSpPr txBox="1"/>
          <p:nvPr/>
        </p:nvSpPr>
        <p:spPr>
          <a:xfrm>
            <a:off x="12794444" y="6974844"/>
            <a:ext cx="3632076" cy="391795"/>
          </a:xfrm>
          <a:prstGeom prst="rect">
            <a:avLst/>
          </a:prstGeom>
        </p:spPr>
        <p:txBody>
          <a:bodyPr lIns="0" tIns="0" rIns="0" bIns="0" rtlCol="0" anchor="t">
            <a:spAutoFit/>
          </a:bodyPr>
          <a:lstStyle/>
          <a:p>
            <a:pPr algn="l">
              <a:lnSpc>
                <a:spcPts val="3079"/>
              </a:lnSpc>
              <a:spcBef>
                <a:spcPct val="0"/>
              </a:spcBef>
            </a:pPr>
            <a:r>
              <a:rPr lang="en-US" sz="2199" b="1">
                <a:gradFill>
                  <a:gsLst>
                    <a:gs pos="0">
                      <a:srgbClr val="1E3A82">
                        <a:alpha val="100000"/>
                      </a:srgbClr>
                    </a:gs>
                    <a:gs pos="25000">
                      <a:srgbClr val="3A59AA">
                        <a:alpha val="100000"/>
                      </a:srgbClr>
                    </a:gs>
                    <a:gs pos="50000">
                      <a:srgbClr val="413683">
                        <a:alpha val="100000"/>
                      </a:srgbClr>
                    </a:gs>
                    <a:gs pos="75000">
                      <a:srgbClr val="91306F">
                        <a:alpha val="100000"/>
                      </a:srgbClr>
                    </a:gs>
                    <a:gs pos="100000">
                      <a:srgbClr val="CF2D42">
                        <a:alpha val="100000"/>
                      </a:srgbClr>
                    </a:gs>
                  </a:gsLst>
                  <a:lin ang="0"/>
                </a:gradFill>
                <a:latin typeface="Poppins Bold"/>
                <a:ea typeface="Poppins Bold"/>
                <a:cs typeface="Poppins Bold"/>
                <a:sym typeface="Poppins Bold"/>
              </a:rPr>
              <a:t>cecile@franceangels.org</a:t>
            </a:r>
          </a:p>
        </p:txBody>
      </p:sp>
      <p:sp>
        <p:nvSpPr>
          <p:cNvPr id="27" name="TextBox 27"/>
          <p:cNvSpPr txBox="1"/>
          <p:nvPr/>
        </p:nvSpPr>
        <p:spPr>
          <a:xfrm>
            <a:off x="1028700" y="8301690"/>
            <a:ext cx="9408799" cy="782320"/>
          </a:xfrm>
          <a:prstGeom prst="rect">
            <a:avLst/>
          </a:prstGeom>
        </p:spPr>
        <p:txBody>
          <a:bodyPr wrap="square" lIns="0" tIns="0" rIns="0" bIns="0" rtlCol="0" anchor="t">
            <a:spAutoFit/>
          </a:bodyPr>
          <a:lstStyle/>
          <a:p>
            <a:pPr algn="l">
              <a:lnSpc>
                <a:spcPts val="3079"/>
              </a:lnSpc>
            </a:pPr>
            <a:r>
              <a:rPr lang="en-US" sz="2199" b="1" dirty="0">
                <a:solidFill>
                  <a:srgbClr val="000000"/>
                </a:solidFill>
                <a:latin typeface="Poppins Bold"/>
                <a:ea typeface="Poppins Bold"/>
                <a:cs typeface="Poppins Bold"/>
                <a:sym typeface="Poppins Bold"/>
              </a:rPr>
              <a:t>Pour plus de </a:t>
            </a:r>
            <a:r>
              <a:rPr lang="en-US" sz="2199" b="1" dirty="0" err="1">
                <a:solidFill>
                  <a:srgbClr val="000000"/>
                </a:solidFill>
                <a:latin typeface="Poppins Bold"/>
                <a:ea typeface="Poppins Bold"/>
                <a:cs typeface="Poppins Bold"/>
                <a:sym typeface="Poppins Bold"/>
              </a:rPr>
              <a:t>renseignements</a:t>
            </a:r>
            <a:r>
              <a:rPr lang="en-US" sz="2199" b="1" dirty="0">
                <a:solidFill>
                  <a:srgbClr val="000000"/>
                </a:solidFill>
                <a:latin typeface="Poppins Bold"/>
                <a:ea typeface="Poppins Bold"/>
                <a:cs typeface="Poppins Bold"/>
                <a:sym typeface="Poppins Bold"/>
              </a:rPr>
              <a:t> sur le MEDEF</a:t>
            </a:r>
          </a:p>
          <a:p>
            <a:pPr algn="l">
              <a:lnSpc>
                <a:spcPts val="3079"/>
              </a:lnSpc>
              <a:spcBef>
                <a:spcPct val="0"/>
              </a:spcBef>
            </a:pPr>
            <a:r>
              <a:rPr lang="en-US" sz="2199" dirty="0" err="1">
                <a:solidFill>
                  <a:srgbClr val="000000"/>
                </a:solidFill>
                <a:latin typeface="Poppins"/>
                <a:ea typeface="Poppins"/>
                <a:cs typeface="Poppins"/>
                <a:sym typeface="Poppins"/>
              </a:rPr>
              <a:t>Visitez</a:t>
            </a:r>
            <a:r>
              <a:rPr lang="en-US" sz="2199" dirty="0">
                <a:solidFill>
                  <a:srgbClr val="000000"/>
                </a:solidFill>
                <a:latin typeface="Poppins"/>
                <a:ea typeface="Poppins"/>
                <a:cs typeface="Poppins"/>
                <a:sym typeface="Poppins"/>
              </a:rPr>
              <a:t> </a:t>
            </a:r>
            <a:r>
              <a:rPr lang="en-US" sz="2199" dirty="0" err="1">
                <a:solidFill>
                  <a:srgbClr val="000000"/>
                </a:solidFill>
                <a:latin typeface="Poppins"/>
                <a:ea typeface="Poppins"/>
                <a:cs typeface="Poppins"/>
                <a:sym typeface="Poppins"/>
              </a:rPr>
              <a:t>www.innover-en-france.fr</a:t>
            </a:r>
            <a:r>
              <a:rPr lang="en-US" sz="2199" dirty="0">
                <a:solidFill>
                  <a:srgbClr val="000000"/>
                </a:solidFill>
                <a:latin typeface="Poppins"/>
                <a:ea typeface="Poppins"/>
                <a:cs typeface="Poppins"/>
                <a:sym typeface="Poppins"/>
              </a:rPr>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rgbClr val="1E3A82">
                <a:alpha val="100000"/>
              </a:srgbClr>
            </a:gs>
            <a:gs pos="25000">
              <a:srgbClr val="3A59AA">
                <a:alpha val="100000"/>
              </a:srgbClr>
            </a:gs>
            <a:gs pos="50000">
              <a:srgbClr val="413683">
                <a:alpha val="100000"/>
              </a:srgbClr>
            </a:gs>
            <a:gs pos="75000">
              <a:srgbClr val="91306F">
                <a:alpha val="100000"/>
              </a:srgbClr>
            </a:gs>
            <a:gs pos="100000">
              <a:srgbClr val="CF2D42">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453010" y="551646"/>
            <a:ext cx="3469486" cy="954109"/>
          </a:xfrm>
          <a:custGeom>
            <a:avLst/>
            <a:gdLst/>
            <a:ahLst/>
            <a:cxnLst/>
            <a:rect l="l" t="t" r="r" b="b"/>
            <a:pathLst>
              <a:path w="3469486" h="954109">
                <a:moveTo>
                  <a:pt x="0" y="0"/>
                </a:moveTo>
                <a:lnTo>
                  <a:pt x="3469486" y="0"/>
                </a:lnTo>
                <a:lnTo>
                  <a:pt x="3469486" y="954108"/>
                </a:lnTo>
                <a:lnTo>
                  <a:pt x="0" y="954108"/>
                </a:lnTo>
                <a:lnTo>
                  <a:pt x="0" y="0"/>
                </a:lnTo>
                <a:close/>
              </a:path>
            </a:pathLst>
          </a:custGeom>
          <a:blipFill>
            <a:blip r:embed="rId2"/>
            <a:stretch>
              <a:fillRect/>
            </a:stretch>
          </a:blipFill>
        </p:spPr>
        <p:txBody>
          <a:bodyPr/>
          <a:lstStyle/>
          <a:p>
            <a:endParaRPr lang="fr-FR"/>
          </a:p>
        </p:txBody>
      </p:sp>
      <p:sp>
        <p:nvSpPr>
          <p:cNvPr id="3" name="Freeform 3"/>
          <p:cNvSpPr/>
          <p:nvPr/>
        </p:nvSpPr>
        <p:spPr>
          <a:xfrm>
            <a:off x="4414705" y="606293"/>
            <a:ext cx="3056475" cy="844815"/>
          </a:xfrm>
          <a:custGeom>
            <a:avLst/>
            <a:gdLst/>
            <a:ahLst/>
            <a:cxnLst/>
            <a:rect l="l" t="t" r="r" b="b"/>
            <a:pathLst>
              <a:path w="3056475" h="844815">
                <a:moveTo>
                  <a:pt x="0" y="0"/>
                </a:moveTo>
                <a:lnTo>
                  <a:pt x="3056476" y="0"/>
                </a:lnTo>
                <a:lnTo>
                  <a:pt x="3056476" y="844814"/>
                </a:lnTo>
                <a:lnTo>
                  <a:pt x="0" y="844814"/>
                </a:lnTo>
                <a:lnTo>
                  <a:pt x="0" y="0"/>
                </a:lnTo>
                <a:close/>
              </a:path>
            </a:pathLst>
          </a:custGeom>
          <a:blipFill>
            <a:blip r:embed="rId3"/>
            <a:stretch>
              <a:fillRect/>
            </a:stretch>
          </a:blipFill>
        </p:spPr>
        <p:txBody>
          <a:bodyPr/>
          <a:lstStyle/>
          <a:p>
            <a:endParaRPr lang="fr-FR"/>
          </a:p>
        </p:txBody>
      </p:sp>
      <p:sp>
        <p:nvSpPr>
          <p:cNvPr id="4" name="TextBox 4"/>
          <p:cNvSpPr txBox="1"/>
          <p:nvPr/>
        </p:nvSpPr>
        <p:spPr>
          <a:xfrm>
            <a:off x="1028700" y="3565552"/>
            <a:ext cx="5981700" cy="2373598"/>
          </a:xfrm>
          <a:prstGeom prst="rect">
            <a:avLst/>
          </a:prstGeom>
        </p:spPr>
        <p:txBody>
          <a:bodyPr wrap="square" lIns="0" tIns="0" rIns="0" bIns="0" rtlCol="0" anchor="t">
            <a:spAutoFit/>
          </a:bodyPr>
          <a:lstStyle/>
          <a:p>
            <a:pPr algn="l">
              <a:lnSpc>
                <a:spcPts val="20635"/>
              </a:lnSpc>
              <a:spcBef>
                <a:spcPct val="0"/>
              </a:spcBef>
            </a:pPr>
            <a:r>
              <a:rPr lang="en-US" sz="14739" dirty="0">
                <a:solidFill>
                  <a:srgbClr val="FFFFFF"/>
                </a:solidFill>
                <a:latin typeface="Impact"/>
                <a:ea typeface="Impact"/>
                <a:cs typeface="Impact"/>
                <a:sym typeface="Impact"/>
              </a:rPr>
              <a:t>MERCI</a:t>
            </a:r>
          </a:p>
        </p:txBody>
      </p:sp>
      <p:sp>
        <p:nvSpPr>
          <p:cNvPr id="5" name="TextBox 5"/>
          <p:cNvSpPr txBox="1"/>
          <p:nvPr/>
        </p:nvSpPr>
        <p:spPr>
          <a:xfrm>
            <a:off x="1028700" y="5676900"/>
            <a:ext cx="21597538" cy="866006"/>
          </a:xfrm>
          <a:prstGeom prst="rect">
            <a:avLst/>
          </a:prstGeom>
        </p:spPr>
        <p:txBody>
          <a:bodyPr lIns="0" tIns="0" rIns="0" bIns="0" rtlCol="0" anchor="t">
            <a:spAutoFit/>
          </a:bodyPr>
          <a:lstStyle/>
          <a:p>
            <a:pPr algn="l">
              <a:lnSpc>
                <a:spcPts val="7015"/>
              </a:lnSpc>
              <a:spcBef>
                <a:spcPct val="0"/>
              </a:spcBef>
            </a:pPr>
            <a:r>
              <a:rPr lang="en-US" sz="5011" dirty="0">
                <a:solidFill>
                  <a:srgbClr val="FFFFFF"/>
                </a:solidFill>
                <a:latin typeface="Poppins" pitchFamily="2" charset="77"/>
                <a:ea typeface="Poppins Medium"/>
                <a:cs typeface="Poppins" pitchFamily="2" charset="77"/>
                <a:sym typeface="Poppins Medium"/>
              </a:rPr>
              <a:t>pour </a:t>
            </a:r>
            <a:r>
              <a:rPr lang="en-US" sz="5011" dirty="0" err="1">
                <a:solidFill>
                  <a:srgbClr val="FFFFFF"/>
                </a:solidFill>
                <a:latin typeface="Poppins" pitchFamily="2" charset="77"/>
                <a:ea typeface="Poppins Medium"/>
                <a:cs typeface="Poppins" pitchFamily="2" charset="77"/>
                <a:sym typeface="Poppins Medium"/>
              </a:rPr>
              <a:t>votre</a:t>
            </a:r>
            <a:r>
              <a:rPr lang="en-US" sz="5011" dirty="0">
                <a:solidFill>
                  <a:srgbClr val="FFFFFF"/>
                </a:solidFill>
                <a:latin typeface="Poppins" pitchFamily="2" charset="77"/>
                <a:ea typeface="Poppins Medium"/>
                <a:cs typeface="Poppins" pitchFamily="2" charset="77"/>
                <a:sym typeface="Poppins Medium"/>
              </a:rPr>
              <a:t> </a:t>
            </a:r>
            <a:r>
              <a:rPr lang="en-US" sz="5011" dirty="0" err="1">
                <a:solidFill>
                  <a:srgbClr val="FFFFFF"/>
                </a:solidFill>
                <a:latin typeface="Poppins" pitchFamily="2" charset="77"/>
                <a:ea typeface="Poppins Medium"/>
                <a:cs typeface="Poppins" pitchFamily="2" charset="77"/>
                <a:sym typeface="Poppins Medium"/>
              </a:rPr>
              <a:t>écoute</a:t>
            </a:r>
            <a:r>
              <a:rPr lang="en-US" sz="5011" dirty="0">
                <a:solidFill>
                  <a:srgbClr val="FFFFFF"/>
                </a:solidFill>
                <a:latin typeface="Poppins" pitchFamily="2" charset="77"/>
                <a:ea typeface="Poppins Medium"/>
                <a:cs typeface="Poppins" pitchFamily="2" charset="77"/>
                <a:sym typeface="Poppins Medium"/>
              </a:rPr>
              <a:t> !</a:t>
            </a:r>
          </a:p>
        </p:txBody>
      </p:sp>
      <p:grpSp>
        <p:nvGrpSpPr>
          <p:cNvPr id="6" name="Group 6"/>
          <p:cNvGrpSpPr/>
          <p:nvPr/>
        </p:nvGrpSpPr>
        <p:grpSpPr>
          <a:xfrm>
            <a:off x="13364627" y="693484"/>
            <a:ext cx="4354557" cy="670433"/>
            <a:chOff x="0" y="0"/>
            <a:chExt cx="2292941" cy="353024"/>
          </a:xfrm>
        </p:grpSpPr>
        <p:sp>
          <p:nvSpPr>
            <p:cNvPr id="7" name="Freeform 7"/>
            <p:cNvSpPr/>
            <p:nvPr/>
          </p:nvSpPr>
          <p:spPr>
            <a:xfrm>
              <a:off x="0" y="0"/>
              <a:ext cx="2292941" cy="353024"/>
            </a:xfrm>
            <a:custGeom>
              <a:avLst/>
              <a:gdLst/>
              <a:ahLst/>
              <a:cxnLst/>
              <a:rect l="l" t="t" r="r" b="b"/>
              <a:pathLst>
                <a:path w="2292941" h="353024">
                  <a:moveTo>
                    <a:pt x="2089741" y="0"/>
                  </a:moveTo>
                  <a:cubicBezTo>
                    <a:pt x="2201965" y="0"/>
                    <a:pt x="2292941" y="79027"/>
                    <a:pt x="2292941" y="176512"/>
                  </a:cubicBezTo>
                  <a:cubicBezTo>
                    <a:pt x="2292941" y="273997"/>
                    <a:pt x="2201965" y="353024"/>
                    <a:pt x="2089741" y="353024"/>
                  </a:cubicBezTo>
                  <a:lnTo>
                    <a:pt x="203200" y="353024"/>
                  </a:lnTo>
                  <a:cubicBezTo>
                    <a:pt x="90976" y="353024"/>
                    <a:pt x="0" y="273997"/>
                    <a:pt x="0" y="176512"/>
                  </a:cubicBezTo>
                  <a:cubicBezTo>
                    <a:pt x="0" y="79027"/>
                    <a:pt x="90976" y="0"/>
                    <a:pt x="203200" y="0"/>
                  </a:cubicBezTo>
                  <a:close/>
                </a:path>
              </a:pathLst>
            </a:custGeom>
            <a:ln w="28575" cap="sq">
              <a:solidFill>
                <a:srgbClr val="FFFFFF"/>
              </a:solidFill>
              <a:prstDash val="solid"/>
              <a:miter/>
            </a:ln>
          </p:spPr>
          <p:txBody>
            <a:bodyPr/>
            <a:lstStyle/>
            <a:p>
              <a:endParaRPr lang="fr-FR"/>
            </a:p>
          </p:txBody>
        </p:sp>
        <p:sp>
          <p:nvSpPr>
            <p:cNvPr id="8" name="TextBox 8"/>
            <p:cNvSpPr txBox="1"/>
            <p:nvPr/>
          </p:nvSpPr>
          <p:spPr>
            <a:xfrm>
              <a:off x="0" y="-38100"/>
              <a:ext cx="2292941" cy="391124"/>
            </a:xfrm>
            <a:prstGeom prst="rect">
              <a:avLst/>
            </a:prstGeom>
          </p:spPr>
          <p:txBody>
            <a:bodyPr lIns="50800" tIns="50800" rIns="50800" bIns="50800" rtlCol="0" anchor="ctr"/>
            <a:lstStyle/>
            <a:p>
              <a:pPr algn="ctr">
                <a:lnSpc>
                  <a:spcPts val="2659"/>
                </a:lnSpc>
              </a:pPr>
              <a:endParaRPr/>
            </a:p>
          </p:txBody>
        </p:sp>
      </p:grpSp>
      <p:sp>
        <p:nvSpPr>
          <p:cNvPr id="10" name="TextBox 45">
            <a:extLst>
              <a:ext uri="{FF2B5EF4-FFF2-40B4-BE49-F238E27FC236}">
                <a16:creationId xmlns:a16="http://schemas.microsoft.com/office/drawing/2014/main" id="{8986A707-096A-04C5-6180-38ACC19BC1B6}"/>
              </a:ext>
            </a:extLst>
          </p:cNvPr>
          <p:cNvSpPr txBox="1"/>
          <p:nvPr/>
        </p:nvSpPr>
        <p:spPr>
          <a:xfrm>
            <a:off x="13100832" y="919212"/>
            <a:ext cx="4797385" cy="308094"/>
          </a:xfrm>
          <a:prstGeom prst="rect">
            <a:avLst/>
          </a:prstGeom>
        </p:spPr>
        <p:txBody>
          <a:bodyPr lIns="0" tIns="0" rIns="0" bIns="0" rtlCol="0" anchor="t">
            <a:spAutoFit/>
          </a:bodyPr>
          <a:lstStyle/>
          <a:p>
            <a:pPr algn="ctr">
              <a:lnSpc>
                <a:spcPts val="2142"/>
              </a:lnSpc>
            </a:pPr>
            <a:r>
              <a:rPr lang="en-US" sz="2186" b="1" dirty="0">
                <a:solidFill>
                  <a:srgbClr val="FFFFFF"/>
                </a:solidFill>
                <a:latin typeface="Poppins Semi-Bold"/>
                <a:ea typeface="Poppins Semi-Bold"/>
                <a:cs typeface="Poppins Semi-Bold"/>
                <a:sym typeface="Poppins Semi-Bold"/>
              </a:rPr>
              <a:t>MERCREDI 3 JUIN - 11H À 12H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353934" y="424788"/>
            <a:ext cx="2071959" cy="603912"/>
          </a:xfrm>
          <a:custGeom>
            <a:avLst/>
            <a:gdLst/>
            <a:ahLst/>
            <a:cxnLst/>
            <a:rect l="l" t="t" r="r" b="b"/>
            <a:pathLst>
              <a:path w="2071959" h="603912">
                <a:moveTo>
                  <a:pt x="0" y="0"/>
                </a:moveTo>
                <a:lnTo>
                  <a:pt x="2071959" y="0"/>
                </a:lnTo>
                <a:lnTo>
                  <a:pt x="2071959" y="603912"/>
                </a:lnTo>
                <a:lnTo>
                  <a:pt x="0" y="603912"/>
                </a:lnTo>
                <a:lnTo>
                  <a:pt x="0" y="0"/>
                </a:lnTo>
                <a:close/>
              </a:path>
            </a:pathLst>
          </a:custGeom>
          <a:blipFill>
            <a:blip r:embed="rId2"/>
            <a:stretch>
              <a:fillRect/>
            </a:stretch>
          </a:blipFill>
        </p:spPr>
        <p:txBody>
          <a:bodyPr/>
          <a:lstStyle/>
          <a:p>
            <a:endParaRPr lang="fr-FR"/>
          </a:p>
        </p:txBody>
      </p:sp>
      <p:sp>
        <p:nvSpPr>
          <p:cNvPr id="3" name="Freeform 3"/>
          <p:cNvSpPr/>
          <p:nvPr/>
        </p:nvSpPr>
        <p:spPr>
          <a:xfrm>
            <a:off x="15658395" y="424788"/>
            <a:ext cx="2184909" cy="603912"/>
          </a:xfrm>
          <a:custGeom>
            <a:avLst/>
            <a:gdLst/>
            <a:ahLst/>
            <a:cxnLst/>
            <a:rect l="l" t="t" r="r" b="b"/>
            <a:pathLst>
              <a:path w="2184909" h="603912">
                <a:moveTo>
                  <a:pt x="0" y="0"/>
                </a:moveTo>
                <a:lnTo>
                  <a:pt x="2184909" y="0"/>
                </a:lnTo>
                <a:lnTo>
                  <a:pt x="2184909" y="603912"/>
                </a:lnTo>
                <a:lnTo>
                  <a:pt x="0" y="603912"/>
                </a:lnTo>
                <a:lnTo>
                  <a:pt x="0" y="0"/>
                </a:lnTo>
                <a:close/>
              </a:path>
            </a:pathLst>
          </a:custGeom>
          <a:blipFill>
            <a:blip r:embed="rId3"/>
            <a:stretch>
              <a:fillRect/>
            </a:stretch>
          </a:blipFill>
        </p:spPr>
        <p:txBody>
          <a:bodyPr/>
          <a:lstStyle/>
          <a:p>
            <a:endParaRPr lang="fr-FR"/>
          </a:p>
        </p:txBody>
      </p:sp>
      <p:grpSp>
        <p:nvGrpSpPr>
          <p:cNvPr id="4" name="Group 4"/>
          <p:cNvGrpSpPr/>
          <p:nvPr/>
        </p:nvGrpSpPr>
        <p:grpSpPr>
          <a:xfrm>
            <a:off x="677922" y="630171"/>
            <a:ext cx="3227777" cy="902745"/>
            <a:chOff x="0" y="-33338"/>
            <a:chExt cx="1699622" cy="475350"/>
          </a:xfrm>
        </p:grpSpPr>
        <p:sp>
          <p:nvSpPr>
            <p:cNvPr id="5" name="Freeform 5"/>
            <p:cNvSpPr/>
            <p:nvPr/>
          </p:nvSpPr>
          <p:spPr>
            <a:xfrm>
              <a:off x="0" y="0"/>
              <a:ext cx="1699622" cy="408675"/>
            </a:xfrm>
            <a:custGeom>
              <a:avLst/>
              <a:gdLst/>
              <a:ahLst/>
              <a:cxnLst/>
              <a:rect l="l" t="t" r="r" b="b"/>
              <a:pathLst>
                <a:path w="1699622" h="408675">
                  <a:moveTo>
                    <a:pt x="1496422" y="0"/>
                  </a:moveTo>
                  <a:cubicBezTo>
                    <a:pt x="1608646" y="0"/>
                    <a:pt x="1699622" y="91485"/>
                    <a:pt x="1699622" y="204338"/>
                  </a:cubicBezTo>
                  <a:cubicBezTo>
                    <a:pt x="1699622" y="317190"/>
                    <a:pt x="1608646" y="408675"/>
                    <a:pt x="1496422" y="408675"/>
                  </a:cubicBezTo>
                  <a:lnTo>
                    <a:pt x="203200" y="408675"/>
                  </a:lnTo>
                  <a:cubicBezTo>
                    <a:pt x="90976" y="408675"/>
                    <a:pt x="0" y="317190"/>
                    <a:pt x="0" y="204338"/>
                  </a:cubicBezTo>
                  <a:cubicBezTo>
                    <a:pt x="0" y="91485"/>
                    <a:pt x="90976" y="0"/>
                    <a:pt x="203200" y="0"/>
                  </a:cubicBezTo>
                  <a:close/>
                </a:path>
              </a:pathLst>
            </a:custGeom>
            <a:gradFill rotWithShape="1">
              <a:gsLst>
                <a:gs pos="0">
                  <a:srgbClr val="1E3A82">
                    <a:alpha val="100000"/>
                  </a:srgbClr>
                </a:gs>
                <a:gs pos="25000">
                  <a:srgbClr val="3A59AA">
                    <a:alpha val="100000"/>
                  </a:srgbClr>
                </a:gs>
                <a:gs pos="50000">
                  <a:srgbClr val="413683">
                    <a:alpha val="100000"/>
                  </a:srgbClr>
                </a:gs>
                <a:gs pos="75000">
                  <a:srgbClr val="91306F">
                    <a:alpha val="100000"/>
                  </a:srgbClr>
                </a:gs>
                <a:gs pos="100000">
                  <a:srgbClr val="CF2D42">
                    <a:alpha val="100000"/>
                  </a:srgbClr>
                </a:gs>
              </a:gsLst>
              <a:lin ang="0"/>
            </a:gradFill>
            <a:ln w="28575" cap="sq">
              <a:solidFill>
                <a:srgbClr val="FFFFFF"/>
              </a:solidFill>
              <a:prstDash val="solid"/>
              <a:miter/>
            </a:ln>
          </p:spPr>
          <p:txBody>
            <a:bodyPr/>
            <a:lstStyle/>
            <a:p>
              <a:endParaRPr lang="fr-FR"/>
            </a:p>
          </p:txBody>
        </p:sp>
        <p:sp>
          <p:nvSpPr>
            <p:cNvPr id="6" name="TextBox 6"/>
            <p:cNvSpPr txBox="1"/>
            <p:nvPr/>
          </p:nvSpPr>
          <p:spPr>
            <a:xfrm>
              <a:off x="0" y="-33338"/>
              <a:ext cx="1699622" cy="475350"/>
            </a:xfrm>
            <a:prstGeom prst="rect">
              <a:avLst/>
            </a:prstGeom>
          </p:spPr>
          <p:txBody>
            <a:bodyPr lIns="50800" tIns="50800" rIns="50800" bIns="50800" rtlCol="0" anchor="ctr"/>
            <a:lstStyle/>
            <a:p>
              <a:pPr algn="ctr">
                <a:lnSpc>
                  <a:spcPts val="3639"/>
                </a:lnSpc>
              </a:pPr>
              <a:r>
                <a:rPr lang="en-US" sz="2599" b="1" dirty="0">
                  <a:solidFill>
                    <a:srgbClr val="FFFFFF"/>
                  </a:solidFill>
                  <a:latin typeface="Poppins Semi-Bold"/>
                  <a:ea typeface="Poppins Semi-Bold"/>
                  <a:cs typeface="Poppins Semi-Bold"/>
                  <a:sym typeface="Poppins Semi-Bold"/>
                </a:rPr>
                <a:t>Introduction</a:t>
              </a:r>
            </a:p>
          </p:txBody>
        </p:sp>
      </p:grpSp>
      <p:sp>
        <p:nvSpPr>
          <p:cNvPr id="7" name="TextBox 7"/>
          <p:cNvSpPr txBox="1"/>
          <p:nvPr/>
        </p:nvSpPr>
        <p:spPr>
          <a:xfrm>
            <a:off x="750999" y="1628773"/>
            <a:ext cx="5418078" cy="519373"/>
          </a:xfrm>
          <a:prstGeom prst="rect">
            <a:avLst/>
          </a:prstGeom>
        </p:spPr>
        <p:txBody>
          <a:bodyPr wrap="square" lIns="0" tIns="0" rIns="0" bIns="0" rtlCol="0" anchor="t">
            <a:spAutoFit/>
          </a:bodyPr>
          <a:lstStyle/>
          <a:p>
            <a:pPr algn="l">
              <a:lnSpc>
                <a:spcPts val="4200"/>
              </a:lnSpc>
            </a:pPr>
            <a:r>
              <a:rPr lang="en-US" sz="3000" b="1" dirty="0">
                <a:solidFill>
                  <a:srgbClr val="000000"/>
                </a:solidFill>
                <a:latin typeface="Poppins SemiBold" pitchFamily="2" charset="77"/>
                <a:ea typeface="Poppins Medium"/>
                <a:cs typeface="Poppins SemiBold" pitchFamily="2" charset="77"/>
                <a:sym typeface="Poppins Medium"/>
              </a:rPr>
              <a:t>Qui </a:t>
            </a:r>
            <a:r>
              <a:rPr lang="en-US" sz="3000" b="1" dirty="0" err="1">
                <a:solidFill>
                  <a:srgbClr val="000000"/>
                </a:solidFill>
                <a:latin typeface="Poppins SemiBold" pitchFamily="2" charset="77"/>
                <a:ea typeface="Poppins Medium"/>
                <a:cs typeface="Poppins SemiBold" pitchFamily="2" charset="77"/>
                <a:sym typeface="Poppins Medium"/>
              </a:rPr>
              <a:t>est</a:t>
            </a:r>
            <a:r>
              <a:rPr lang="en-US" sz="3000" b="1" dirty="0">
                <a:solidFill>
                  <a:srgbClr val="000000"/>
                </a:solidFill>
                <a:latin typeface="Poppins SemiBold" pitchFamily="2" charset="77"/>
                <a:ea typeface="Poppins Medium"/>
                <a:cs typeface="Poppins SemiBold" pitchFamily="2" charset="77"/>
                <a:sym typeface="Poppins Medium"/>
              </a:rPr>
              <a:t> France Angels ?</a:t>
            </a:r>
          </a:p>
        </p:txBody>
      </p:sp>
      <p:sp>
        <p:nvSpPr>
          <p:cNvPr id="8" name="TextBox 8"/>
          <p:cNvSpPr txBox="1"/>
          <p:nvPr/>
        </p:nvSpPr>
        <p:spPr>
          <a:xfrm>
            <a:off x="868146" y="3845550"/>
            <a:ext cx="409441" cy="98809"/>
          </a:xfrm>
          <a:prstGeom prst="rect">
            <a:avLst/>
          </a:prstGeom>
        </p:spPr>
        <p:txBody>
          <a:bodyPr lIns="0" tIns="0" rIns="0" bIns="0" rtlCol="0" anchor="t">
            <a:spAutoFit/>
          </a:bodyPr>
          <a:lstStyle/>
          <a:p>
            <a:pPr algn="l">
              <a:lnSpc>
                <a:spcPts val="732"/>
              </a:lnSpc>
            </a:pPr>
            <a:r>
              <a:rPr lang="en-US" sz="523" b="1">
                <a:solidFill>
                  <a:srgbClr val="000000"/>
                </a:solidFill>
                <a:latin typeface="Poppins Medium"/>
                <a:ea typeface="Poppins Medium"/>
                <a:cs typeface="Poppins Medium"/>
                <a:sym typeface="Poppins Medium"/>
              </a:rPr>
              <a:t>Chiffrés clés</a:t>
            </a:r>
          </a:p>
        </p:txBody>
      </p:sp>
      <p:sp>
        <p:nvSpPr>
          <p:cNvPr id="9" name="TextBox 9"/>
          <p:cNvSpPr txBox="1"/>
          <p:nvPr/>
        </p:nvSpPr>
        <p:spPr>
          <a:xfrm>
            <a:off x="1277587" y="3981903"/>
            <a:ext cx="7866413" cy="3216265"/>
          </a:xfrm>
          <a:prstGeom prst="rect">
            <a:avLst/>
          </a:prstGeom>
        </p:spPr>
        <p:txBody>
          <a:bodyPr lIns="0" tIns="0" rIns="0" bIns="0" rtlCol="0" anchor="t">
            <a:spAutoFit/>
          </a:bodyPr>
          <a:lstStyle/>
          <a:p>
            <a:pPr marL="561344" lvl="1" indent="-280672" algn="l">
              <a:lnSpc>
                <a:spcPts val="3640"/>
              </a:lnSpc>
              <a:buFont typeface="Arial"/>
              <a:buChar char="•"/>
            </a:pPr>
            <a:r>
              <a:rPr lang="en-US" sz="2600" dirty="0" err="1">
                <a:solidFill>
                  <a:srgbClr val="000000"/>
                </a:solidFill>
                <a:latin typeface="Poppins" pitchFamily="2" charset="77"/>
                <a:ea typeface="Poppins"/>
                <a:cs typeface="Poppins" pitchFamily="2" charset="77"/>
                <a:sym typeface="Poppins"/>
              </a:rPr>
              <a:t>Création</a:t>
            </a:r>
            <a:r>
              <a:rPr lang="en-US" sz="2600" dirty="0">
                <a:solidFill>
                  <a:srgbClr val="000000"/>
                </a:solidFill>
                <a:latin typeface="Poppins" pitchFamily="2" charset="77"/>
                <a:ea typeface="Poppins"/>
                <a:cs typeface="Poppins" pitchFamily="2" charset="77"/>
                <a:sym typeface="Poppins"/>
              </a:rPr>
              <a:t> : 2001</a:t>
            </a:r>
          </a:p>
          <a:p>
            <a:pPr marL="561344" lvl="1" indent="-280672" algn="l">
              <a:lnSpc>
                <a:spcPts val="3640"/>
              </a:lnSpc>
              <a:buFont typeface="Arial"/>
              <a:buChar char="•"/>
            </a:pPr>
            <a:r>
              <a:rPr lang="en-US" sz="2600" dirty="0" err="1">
                <a:solidFill>
                  <a:srgbClr val="000000"/>
                </a:solidFill>
                <a:latin typeface="Poppins"/>
                <a:ea typeface="Poppins"/>
                <a:cs typeface="Poppins"/>
                <a:sym typeface="Poppins"/>
              </a:rPr>
              <a:t>Membres</a:t>
            </a:r>
            <a:r>
              <a:rPr lang="en-US" sz="2600" dirty="0">
                <a:solidFill>
                  <a:srgbClr val="000000"/>
                </a:solidFill>
                <a:latin typeface="Poppins"/>
                <a:ea typeface="Poppins"/>
                <a:cs typeface="Poppins"/>
                <a:sym typeface="Poppins"/>
              </a:rPr>
              <a:t> : </a:t>
            </a:r>
            <a:r>
              <a:rPr lang="en-US" sz="2600" b="1" dirty="0">
                <a:solidFill>
                  <a:srgbClr val="000000"/>
                </a:solidFill>
                <a:latin typeface="Poppins SemiBold" pitchFamily="2" charset="77"/>
                <a:ea typeface="Poppins Semi-Bold"/>
                <a:cs typeface="Poppins SemiBold" pitchFamily="2" charset="77"/>
                <a:sym typeface="Poppins Semi-Bold"/>
              </a:rPr>
              <a:t>50</a:t>
            </a:r>
            <a:r>
              <a:rPr lang="en-US" sz="2600" dirty="0">
                <a:solidFill>
                  <a:srgbClr val="000000"/>
                </a:solidFill>
                <a:latin typeface="Poppins"/>
                <a:ea typeface="Poppins"/>
                <a:cs typeface="Poppins"/>
                <a:sym typeface="Poppins"/>
              </a:rPr>
              <a:t> Réseaux </a:t>
            </a:r>
            <a:r>
              <a:rPr lang="en-US" sz="2600" dirty="0" err="1">
                <a:solidFill>
                  <a:srgbClr val="000000"/>
                </a:solidFill>
                <a:latin typeface="Poppins" pitchFamily="2" charset="77"/>
                <a:ea typeface="Poppins"/>
                <a:cs typeface="Poppins" pitchFamily="2" charset="77"/>
                <a:sym typeface="Poppins"/>
              </a:rPr>
              <a:t>membres</a:t>
            </a:r>
            <a:endParaRPr lang="en-US" sz="2600" dirty="0">
              <a:solidFill>
                <a:srgbClr val="000000"/>
              </a:solidFill>
              <a:latin typeface="Poppins" pitchFamily="2" charset="77"/>
              <a:ea typeface="Poppins"/>
              <a:cs typeface="Poppins" pitchFamily="2" charset="77"/>
              <a:sym typeface="Poppins"/>
            </a:endParaRPr>
          </a:p>
          <a:p>
            <a:pPr marL="561344" lvl="1" indent="-280672" algn="l">
              <a:lnSpc>
                <a:spcPts val="3640"/>
              </a:lnSpc>
              <a:buFont typeface="Arial"/>
              <a:buChar char="•"/>
            </a:pPr>
            <a:r>
              <a:rPr lang="en-US" sz="2600" dirty="0" err="1">
                <a:solidFill>
                  <a:srgbClr val="000000"/>
                </a:solidFill>
                <a:latin typeface="Poppins"/>
                <a:ea typeface="Poppins"/>
                <a:cs typeface="Poppins"/>
                <a:sym typeface="Poppins"/>
              </a:rPr>
              <a:t>Montant</a:t>
            </a:r>
            <a:r>
              <a:rPr lang="en-US" sz="2600" dirty="0">
                <a:solidFill>
                  <a:srgbClr val="000000"/>
                </a:solidFill>
                <a:latin typeface="Poppins"/>
                <a:ea typeface="Poppins"/>
                <a:cs typeface="Poppins"/>
                <a:sym typeface="Poppins"/>
              </a:rPr>
              <a:t> </a:t>
            </a:r>
            <a:r>
              <a:rPr lang="en-US" sz="2600" dirty="0" err="1">
                <a:solidFill>
                  <a:srgbClr val="000000"/>
                </a:solidFill>
                <a:latin typeface="Poppins"/>
                <a:ea typeface="Poppins"/>
                <a:cs typeface="Poppins"/>
                <a:sym typeface="Poppins"/>
              </a:rPr>
              <a:t>investi</a:t>
            </a:r>
            <a:r>
              <a:rPr lang="en-US" sz="2600" dirty="0">
                <a:solidFill>
                  <a:srgbClr val="000000"/>
                </a:solidFill>
                <a:latin typeface="Poppins"/>
                <a:ea typeface="Poppins"/>
                <a:cs typeface="Poppins"/>
                <a:sym typeface="Poppins"/>
              </a:rPr>
              <a:t> :</a:t>
            </a:r>
            <a:r>
              <a:rPr lang="en-US" sz="2600" b="1" dirty="0">
                <a:solidFill>
                  <a:srgbClr val="000000"/>
                </a:solidFill>
                <a:latin typeface="Poppins Semi-Bold"/>
                <a:ea typeface="Poppins Semi-Bold"/>
                <a:cs typeface="Poppins Semi-Bold"/>
                <a:sym typeface="Poppins Semi-Bold"/>
              </a:rPr>
              <a:t> </a:t>
            </a:r>
            <a:r>
              <a:rPr lang="en-US" sz="2600" b="1" dirty="0">
                <a:solidFill>
                  <a:srgbClr val="000000"/>
                </a:solidFill>
                <a:latin typeface="Poppins SemiBold" pitchFamily="2" charset="77"/>
                <a:ea typeface="Poppins Semi-Bold"/>
                <a:cs typeface="Poppins SemiBold" pitchFamily="2" charset="77"/>
                <a:sym typeface="Poppins Semi-Bold"/>
              </a:rPr>
              <a:t>1 </a:t>
            </a:r>
            <a:r>
              <a:rPr lang="en-US" sz="2600" b="1" dirty="0" err="1">
                <a:solidFill>
                  <a:srgbClr val="000000"/>
                </a:solidFill>
                <a:latin typeface="Poppins SemiBold" pitchFamily="2" charset="77"/>
                <a:ea typeface="Poppins Semi-Bold"/>
                <a:cs typeface="Poppins SemiBold" pitchFamily="2" charset="77"/>
                <a:sym typeface="Poppins Semi-Bold"/>
              </a:rPr>
              <a:t>Mds</a:t>
            </a:r>
            <a:r>
              <a:rPr lang="en-US" sz="2600" b="1" dirty="0">
                <a:solidFill>
                  <a:srgbClr val="000000"/>
                </a:solidFill>
                <a:latin typeface="Poppins SemiBold" pitchFamily="2" charset="77"/>
                <a:ea typeface="Poppins Semi-Bold"/>
                <a:cs typeface="Poppins SemiBold" pitchFamily="2" charset="77"/>
                <a:sym typeface="Poppins Semi-Bold"/>
              </a:rPr>
              <a:t>€ </a:t>
            </a:r>
            <a:r>
              <a:rPr lang="en-US" sz="2600" dirty="0" err="1">
                <a:solidFill>
                  <a:srgbClr val="000000"/>
                </a:solidFill>
                <a:latin typeface="Poppins"/>
                <a:ea typeface="Poppins"/>
                <a:cs typeface="Poppins"/>
                <a:sym typeface="Poppins"/>
              </a:rPr>
              <a:t>depuis</a:t>
            </a:r>
            <a:r>
              <a:rPr lang="en-US" sz="2600" dirty="0">
                <a:solidFill>
                  <a:srgbClr val="000000"/>
                </a:solidFill>
                <a:latin typeface="Poppins"/>
                <a:ea typeface="Poppins"/>
                <a:cs typeface="Poppins"/>
                <a:sym typeface="Poppins"/>
              </a:rPr>
              <a:t> </a:t>
            </a:r>
            <a:r>
              <a:rPr lang="en-US" sz="2600" dirty="0" err="1">
                <a:solidFill>
                  <a:srgbClr val="000000"/>
                </a:solidFill>
                <a:latin typeface="Poppins"/>
                <a:ea typeface="Poppins"/>
                <a:cs typeface="Poppins"/>
                <a:sym typeface="Poppins"/>
              </a:rPr>
              <a:t>sa</a:t>
            </a:r>
            <a:r>
              <a:rPr lang="en-US" sz="2600" dirty="0">
                <a:solidFill>
                  <a:srgbClr val="000000"/>
                </a:solidFill>
                <a:latin typeface="Poppins"/>
                <a:ea typeface="Poppins"/>
                <a:cs typeface="Poppins"/>
                <a:sym typeface="Poppins"/>
              </a:rPr>
              <a:t> </a:t>
            </a:r>
            <a:r>
              <a:rPr lang="en-US" sz="2600" dirty="0" err="1">
                <a:solidFill>
                  <a:srgbClr val="000000"/>
                </a:solidFill>
                <a:latin typeface="Poppins"/>
                <a:ea typeface="Poppins"/>
                <a:cs typeface="Poppins"/>
                <a:sym typeface="Poppins"/>
              </a:rPr>
              <a:t>création</a:t>
            </a:r>
            <a:endParaRPr lang="en-US" sz="2600" dirty="0">
              <a:solidFill>
                <a:srgbClr val="000000"/>
              </a:solidFill>
              <a:latin typeface="Poppins"/>
              <a:ea typeface="Poppins"/>
              <a:cs typeface="Poppins"/>
              <a:sym typeface="Poppins"/>
            </a:endParaRPr>
          </a:p>
          <a:p>
            <a:pPr marL="561344" lvl="1" indent="-280672" algn="l">
              <a:lnSpc>
                <a:spcPts val="3640"/>
              </a:lnSpc>
              <a:buFont typeface="Arial"/>
              <a:buChar char="•"/>
            </a:pPr>
            <a:r>
              <a:rPr lang="en-US" sz="2600" dirty="0">
                <a:solidFill>
                  <a:srgbClr val="000000"/>
                </a:solidFill>
                <a:latin typeface="Poppins"/>
                <a:ea typeface="Poppins"/>
                <a:cs typeface="Poppins"/>
                <a:sym typeface="Poppins"/>
              </a:rPr>
              <a:t>Startups </a:t>
            </a:r>
            <a:r>
              <a:rPr lang="en-US" sz="2600" dirty="0" err="1">
                <a:solidFill>
                  <a:srgbClr val="000000"/>
                </a:solidFill>
                <a:latin typeface="Poppins"/>
                <a:ea typeface="Poppins"/>
                <a:cs typeface="Poppins"/>
                <a:sym typeface="Poppins"/>
              </a:rPr>
              <a:t>financées</a:t>
            </a:r>
            <a:r>
              <a:rPr lang="en-US" sz="2600" dirty="0">
                <a:solidFill>
                  <a:srgbClr val="000000"/>
                </a:solidFill>
                <a:latin typeface="Poppins"/>
                <a:ea typeface="Poppins"/>
                <a:cs typeface="Poppins"/>
                <a:sym typeface="Poppins"/>
              </a:rPr>
              <a:t> : </a:t>
            </a:r>
            <a:r>
              <a:rPr lang="en-US" sz="2600" b="1" dirty="0">
                <a:solidFill>
                  <a:srgbClr val="000000"/>
                </a:solidFill>
                <a:latin typeface="Poppins SemiBold" pitchFamily="2" charset="77"/>
                <a:ea typeface="Poppins Semi-Bold"/>
                <a:cs typeface="Poppins SemiBold" pitchFamily="2" charset="77"/>
                <a:sym typeface="Poppins Semi-Bold"/>
              </a:rPr>
              <a:t>5 000 </a:t>
            </a:r>
            <a:r>
              <a:rPr lang="en-US" sz="2600" dirty="0" err="1">
                <a:solidFill>
                  <a:srgbClr val="000000"/>
                </a:solidFill>
                <a:latin typeface="Poppins"/>
                <a:ea typeface="Poppins"/>
                <a:cs typeface="Poppins"/>
                <a:sym typeface="Poppins"/>
              </a:rPr>
              <a:t>depuis</a:t>
            </a:r>
            <a:r>
              <a:rPr lang="en-US" sz="2600" dirty="0">
                <a:solidFill>
                  <a:srgbClr val="000000"/>
                </a:solidFill>
                <a:latin typeface="Poppins"/>
                <a:ea typeface="Poppins"/>
                <a:cs typeface="Poppins"/>
                <a:sym typeface="Poppins"/>
              </a:rPr>
              <a:t> </a:t>
            </a:r>
            <a:r>
              <a:rPr lang="en-US" sz="2600" dirty="0" err="1">
                <a:solidFill>
                  <a:srgbClr val="000000"/>
                </a:solidFill>
                <a:latin typeface="Poppins"/>
                <a:ea typeface="Poppins"/>
                <a:cs typeface="Poppins"/>
                <a:sym typeface="Poppins"/>
              </a:rPr>
              <a:t>sa</a:t>
            </a:r>
            <a:r>
              <a:rPr lang="en-US" sz="2600" dirty="0">
                <a:solidFill>
                  <a:srgbClr val="000000"/>
                </a:solidFill>
                <a:latin typeface="Poppins"/>
                <a:ea typeface="Poppins"/>
                <a:cs typeface="Poppins"/>
                <a:sym typeface="Poppins"/>
              </a:rPr>
              <a:t> </a:t>
            </a:r>
            <a:r>
              <a:rPr lang="en-US" sz="2600" dirty="0" err="1">
                <a:solidFill>
                  <a:srgbClr val="000000"/>
                </a:solidFill>
                <a:latin typeface="Poppins"/>
                <a:ea typeface="Poppins"/>
                <a:cs typeface="Poppins"/>
                <a:sym typeface="Poppins"/>
              </a:rPr>
              <a:t>création</a:t>
            </a:r>
            <a:endParaRPr lang="en-US" sz="2600" dirty="0">
              <a:solidFill>
                <a:srgbClr val="000000"/>
              </a:solidFill>
              <a:latin typeface="Poppins"/>
              <a:ea typeface="Poppins"/>
              <a:cs typeface="Poppins"/>
              <a:sym typeface="Poppins"/>
            </a:endParaRPr>
          </a:p>
          <a:p>
            <a:pPr marL="561344" lvl="1" indent="-280672" algn="l">
              <a:lnSpc>
                <a:spcPts val="3640"/>
              </a:lnSpc>
              <a:buFont typeface="Arial"/>
              <a:buChar char="•"/>
            </a:pPr>
            <a:r>
              <a:rPr lang="en-US" sz="2600" b="1" dirty="0">
                <a:solidFill>
                  <a:srgbClr val="000000"/>
                </a:solidFill>
                <a:latin typeface="Poppins SemiBold" pitchFamily="2" charset="77"/>
                <a:ea typeface="Poppins Semi-Bold"/>
                <a:cs typeface="Poppins SemiBold" pitchFamily="2" charset="77"/>
                <a:sym typeface="Poppins Semi-Bold"/>
              </a:rPr>
              <a:t>67 M€</a:t>
            </a:r>
            <a:r>
              <a:rPr lang="en-US" sz="2600" b="1" dirty="0">
                <a:solidFill>
                  <a:srgbClr val="000000"/>
                </a:solidFill>
                <a:latin typeface="Poppins SemiBold" pitchFamily="2" charset="77"/>
                <a:ea typeface="Poppins"/>
                <a:cs typeface="Poppins SemiBold" pitchFamily="2" charset="77"/>
                <a:sym typeface="Poppins"/>
              </a:rPr>
              <a:t> </a:t>
            </a:r>
            <a:r>
              <a:rPr lang="en-US" sz="2600" dirty="0" err="1">
                <a:solidFill>
                  <a:srgbClr val="000000"/>
                </a:solidFill>
                <a:latin typeface="Poppins"/>
                <a:ea typeface="Poppins"/>
                <a:cs typeface="Poppins"/>
                <a:sym typeface="Poppins"/>
              </a:rPr>
              <a:t>investi</a:t>
            </a:r>
            <a:r>
              <a:rPr lang="en-US" sz="2600" dirty="0">
                <a:solidFill>
                  <a:srgbClr val="000000"/>
                </a:solidFill>
                <a:latin typeface="Poppins"/>
                <a:ea typeface="Poppins"/>
                <a:cs typeface="Poppins"/>
                <a:sym typeface="Poppins"/>
              </a:rPr>
              <a:t> dans </a:t>
            </a:r>
            <a:r>
              <a:rPr lang="en-US" sz="2600" b="1" dirty="0">
                <a:solidFill>
                  <a:srgbClr val="000000"/>
                </a:solidFill>
                <a:latin typeface="Poppins SemiBold" pitchFamily="2" charset="77"/>
                <a:ea typeface="Poppins Semi-Bold"/>
                <a:cs typeface="Poppins SemiBold" pitchFamily="2" charset="77"/>
                <a:sym typeface="Poppins Semi-Bold"/>
              </a:rPr>
              <a:t>439</a:t>
            </a:r>
            <a:r>
              <a:rPr lang="en-US" sz="2600" dirty="0">
                <a:solidFill>
                  <a:srgbClr val="000000"/>
                </a:solidFill>
                <a:latin typeface="Poppins"/>
                <a:ea typeface="Poppins"/>
                <a:cs typeface="Poppins"/>
                <a:sym typeface="Poppins"/>
              </a:rPr>
              <a:t> startups </a:t>
            </a:r>
            <a:r>
              <a:rPr lang="en-US" sz="2600" dirty="0" err="1">
                <a:solidFill>
                  <a:srgbClr val="000000"/>
                </a:solidFill>
                <a:latin typeface="Poppins"/>
                <a:ea typeface="Poppins"/>
                <a:cs typeface="Poppins"/>
                <a:sym typeface="Poppins"/>
              </a:rPr>
              <a:t>en</a:t>
            </a:r>
            <a:r>
              <a:rPr lang="en-US" sz="2600" dirty="0">
                <a:solidFill>
                  <a:srgbClr val="000000"/>
                </a:solidFill>
                <a:latin typeface="Poppins"/>
                <a:ea typeface="Poppins"/>
                <a:cs typeface="Poppins"/>
                <a:sym typeface="Poppins"/>
              </a:rPr>
              <a:t> 2025</a:t>
            </a:r>
          </a:p>
          <a:p>
            <a:pPr algn="ctr">
              <a:lnSpc>
                <a:spcPts val="3640"/>
              </a:lnSpc>
            </a:pPr>
            <a:endParaRPr lang="en-US" sz="2600" dirty="0">
              <a:solidFill>
                <a:srgbClr val="000000"/>
              </a:solidFill>
              <a:latin typeface="Poppins"/>
              <a:ea typeface="Poppins"/>
              <a:cs typeface="Poppins"/>
              <a:sym typeface="Poppins"/>
            </a:endParaRPr>
          </a:p>
        </p:txBody>
      </p:sp>
      <p:sp>
        <p:nvSpPr>
          <p:cNvPr id="10" name="TextBox 10"/>
          <p:cNvSpPr txBox="1"/>
          <p:nvPr/>
        </p:nvSpPr>
        <p:spPr>
          <a:xfrm>
            <a:off x="9701864" y="3981903"/>
            <a:ext cx="8196945" cy="3658235"/>
          </a:xfrm>
          <a:prstGeom prst="rect">
            <a:avLst/>
          </a:prstGeom>
        </p:spPr>
        <p:txBody>
          <a:bodyPr lIns="0" tIns="0" rIns="0" bIns="0" rtlCol="0" anchor="t">
            <a:spAutoFit/>
          </a:bodyPr>
          <a:lstStyle/>
          <a:p>
            <a:pPr marL="561341" lvl="1" indent="-280670" algn="l">
              <a:lnSpc>
                <a:spcPts val="3640"/>
              </a:lnSpc>
              <a:buFont typeface="Arial"/>
              <a:buChar char="•"/>
            </a:pPr>
            <a:r>
              <a:rPr lang="en-US" sz="2600" b="1" dirty="0" err="1">
                <a:solidFill>
                  <a:srgbClr val="000000"/>
                </a:solidFill>
                <a:latin typeface="Poppins SemiBold" pitchFamily="2" charset="77"/>
                <a:ea typeface="Poppins Semi-Bold"/>
                <a:cs typeface="Poppins SemiBold" pitchFamily="2" charset="77"/>
                <a:sym typeface="Poppins Semi-Bold"/>
              </a:rPr>
              <a:t>Promouvoir</a:t>
            </a:r>
            <a:r>
              <a:rPr lang="en-US" sz="2600" dirty="0">
                <a:solidFill>
                  <a:srgbClr val="000000"/>
                </a:solidFill>
                <a:latin typeface="Poppins"/>
                <a:ea typeface="Poppins"/>
                <a:cs typeface="Poppins"/>
                <a:sym typeface="Poppins"/>
              </a:rPr>
              <a:t> le </a:t>
            </a:r>
            <a:r>
              <a:rPr lang="en-US" sz="2600" dirty="0" err="1">
                <a:solidFill>
                  <a:srgbClr val="000000"/>
                </a:solidFill>
                <a:latin typeface="Poppins"/>
                <a:ea typeface="Poppins"/>
                <a:cs typeface="Poppins"/>
                <a:sym typeface="Poppins"/>
              </a:rPr>
              <a:t>rôle</a:t>
            </a:r>
            <a:r>
              <a:rPr lang="en-US" sz="2600" dirty="0">
                <a:solidFill>
                  <a:srgbClr val="000000"/>
                </a:solidFill>
                <a:latin typeface="Poppins"/>
                <a:ea typeface="Poppins"/>
                <a:cs typeface="Poppins"/>
                <a:sym typeface="Poppins"/>
              </a:rPr>
              <a:t> des Business Angels (</a:t>
            </a:r>
            <a:r>
              <a:rPr lang="en-US" sz="2600" dirty="0" err="1">
                <a:solidFill>
                  <a:srgbClr val="000000"/>
                </a:solidFill>
                <a:latin typeface="Poppins"/>
                <a:ea typeface="Poppins"/>
                <a:cs typeface="Poppins"/>
                <a:sym typeface="Poppins"/>
              </a:rPr>
              <a:t>accompagnateurs</a:t>
            </a:r>
            <a:r>
              <a:rPr lang="en-US" sz="2600" dirty="0">
                <a:solidFill>
                  <a:srgbClr val="000000"/>
                </a:solidFill>
                <a:latin typeface="Poppins"/>
                <a:ea typeface="Poppins"/>
                <a:cs typeface="Poppins"/>
                <a:sym typeface="Poppins"/>
              </a:rPr>
              <a:t> et </a:t>
            </a:r>
            <a:r>
              <a:rPr lang="en-US" sz="2600" dirty="0" err="1">
                <a:solidFill>
                  <a:srgbClr val="000000"/>
                </a:solidFill>
                <a:latin typeface="Poppins"/>
                <a:ea typeface="Poppins"/>
                <a:cs typeface="Poppins"/>
                <a:sym typeface="Poppins"/>
              </a:rPr>
              <a:t>financeurs</a:t>
            </a:r>
            <a:r>
              <a:rPr lang="en-US" sz="2600" dirty="0">
                <a:solidFill>
                  <a:srgbClr val="000000"/>
                </a:solidFill>
                <a:latin typeface="Poppins"/>
                <a:ea typeface="Poppins"/>
                <a:cs typeface="Poppins"/>
                <a:sym typeface="Poppins"/>
              </a:rPr>
              <a:t>)</a:t>
            </a:r>
          </a:p>
          <a:p>
            <a:pPr marL="561341" lvl="1" indent="-280670" algn="l">
              <a:lnSpc>
                <a:spcPts val="3640"/>
              </a:lnSpc>
              <a:buFont typeface="Arial"/>
              <a:buChar char="•"/>
            </a:pPr>
            <a:r>
              <a:rPr lang="en-US" sz="2600" b="1" dirty="0" err="1">
                <a:solidFill>
                  <a:srgbClr val="000000"/>
                </a:solidFill>
                <a:latin typeface="Poppins SemiBold" pitchFamily="2" charset="77"/>
                <a:ea typeface="Poppins Semi-Bold"/>
                <a:cs typeface="Poppins SemiBold" pitchFamily="2" charset="77"/>
                <a:sym typeface="Poppins Semi-Bold"/>
              </a:rPr>
              <a:t>Représenter</a:t>
            </a:r>
            <a:r>
              <a:rPr lang="en-US" sz="2600" dirty="0">
                <a:solidFill>
                  <a:srgbClr val="000000"/>
                </a:solidFill>
                <a:latin typeface="Poppins"/>
                <a:ea typeface="Poppins"/>
                <a:cs typeface="Poppins"/>
                <a:sym typeface="Poppins"/>
              </a:rPr>
              <a:t> les Business Angels </a:t>
            </a:r>
            <a:r>
              <a:rPr lang="en-US" sz="2600" dirty="0" err="1">
                <a:solidFill>
                  <a:srgbClr val="000000"/>
                </a:solidFill>
                <a:latin typeface="Poppins"/>
                <a:ea typeface="Poppins"/>
                <a:cs typeface="Poppins"/>
                <a:sym typeface="Poppins"/>
              </a:rPr>
              <a:t>auprès</a:t>
            </a:r>
            <a:r>
              <a:rPr lang="en-US" sz="2600" dirty="0">
                <a:solidFill>
                  <a:srgbClr val="000000"/>
                </a:solidFill>
                <a:latin typeface="Poppins"/>
                <a:ea typeface="Poppins"/>
                <a:cs typeface="Poppins"/>
                <a:sym typeface="Poppins"/>
              </a:rPr>
              <a:t> des </a:t>
            </a:r>
            <a:r>
              <a:rPr lang="en-US" sz="2600" dirty="0" err="1">
                <a:solidFill>
                  <a:srgbClr val="000000"/>
                </a:solidFill>
                <a:latin typeface="Poppins"/>
                <a:ea typeface="Poppins"/>
                <a:cs typeface="Poppins"/>
                <a:sym typeface="Poppins"/>
              </a:rPr>
              <a:t>décideurs</a:t>
            </a:r>
            <a:r>
              <a:rPr lang="en-US" sz="2600" dirty="0">
                <a:solidFill>
                  <a:srgbClr val="000000"/>
                </a:solidFill>
                <a:latin typeface="Poppins"/>
                <a:ea typeface="Poppins"/>
                <a:cs typeface="Poppins"/>
                <a:sym typeface="Poppins"/>
              </a:rPr>
              <a:t> publics </a:t>
            </a:r>
            <a:r>
              <a:rPr lang="en-US" sz="2600" dirty="0" err="1">
                <a:solidFill>
                  <a:srgbClr val="000000"/>
                </a:solidFill>
                <a:latin typeface="Poppins"/>
                <a:ea typeface="Poppins"/>
                <a:cs typeface="Poppins"/>
                <a:sym typeface="Poppins"/>
              </a:rPr>
              <a:t>ou</a:t>
            </a:r>
            <a:r>
              <a:rPr lang="en-US" sz="2600" dirty="0">
                <a:solidFill>
                  <a:srgbClr val="000000"/>
                </a:solidFill>
                <a:latin typeface="Poppins"/>
                <a:ea typeface="Poppins"/>
                <a:cs typeface="Poppins"/>
                <a:sym typeface="Poppins"/>
              </a:rPr>
              <a:t> </a:t>
            </a:r>
            <a:r>
              <a:rPr lang="en-US" sz="2600" dirty="0" err="1">
                <a:solidFill>
                  <a:srgbClr val="000000"/>
                </a:solidFill>
                <a:latin typeface="Poppins"/>
                <a:ea typeface="Poppins"/>
                <a:cs typeface="Poppins"/>
                <a:sym typeface="Poppins"/>
              </a:rPr>
              <a:t>privés</a:t>
            </a:r>
            <a:r>
              <a:rPr lang="en-US" sz="2600" dirty="0">
                <a:solidFill>
                  <a:srgbClr val="000000"/>
                </a:solidFill>
                <a:latin typeface="Poppins"/>
                <a:ea typeface="Poppins"/>
                <a:cs typeface="Poppins"/>
                <a:sym typeface="Poppins"/>
              </a:rPr>
              <a:t> pour </a:t>
            </a:r>
            <a:r>
              <a:rPr lang="en-US" sz="2600" dirty="0" err="1">
                <a:solidFill>
                  <a:srgbClr val="000000"/>
                </a:solidFill>
                <a:latin typeface="Poppins"/>
                <a:ea typeface="Poppins"/>
                <a:cs typeface="Poppins"/>
                <a:sym typeface="Poppins"/>
              </a:rPr>
              <a:t>créer</a:t>
            </a:r>
            <a:r>
              <a:rPr lang="en-US" sz="2600" dirty="0">
                <a:solidFill>
                  <a:srgbClr val="000000"/>
                </a:solidFill>
                <a:latin typeface="Poppins"/>
                <a:ea typeface="Poppins"/>
                <a:cs typeface="Poppins"/>
                <a:sym typeface="Poppins"/>
              </a:rPr>
              <a:t> un </a:t>
            </a:r>
            <a:r>
              <a:rPr lang="en-US" sz="2600" dirty="0" err="1">
                <a:solidFill>
                  <a:srgbClr val="000000"/>
                </a:solidFill>
                <a:latin typeface="Poppins"/>
                <a:ea typeface="Poppins"/>
                <a:cs typeface="Poppins"/>
                <a:sym typeface="Poppins"/>
              </a:rPr>
              <a:t>environnement</a:t>
            </a:r>
            <a:r>
              <a:rPr lang="en-US" sz="2600" dirty="0">
                <a:solidFill>
                  <a:srgbClr val="000000"/>
                </a:solidFill>
                <a:latin typeface="Poppins"/>
                <a:ea typeface="Poppins"/>
                <a:cs typeface="Poppins"/>
                <a:sym typeface="Poppins"/>
              </a:rPr>
              <a:t> </a:t>
            </a:r>
            <a:r>
              <a:rPr lang="en-US" sz="2600" dirty="0" err="1">
                <a:solidFill>
                  <a:srgbClr val="000000"/>
                </a:solidFill>
                <a:latin typeface="Poppins"/>
                <a:ea typeface="Poppins"/>
                <a:cs typeface="Poppins"/>
                <a:sym typeface="Poppins"/>
              </a:rPr>
              <a:t>économique</a:t>
            </a:r>
            <a:r>
              <a:rPr lang="en-US" sz="2600" dirty="0">
                <a:solidFill>
                  <a:srgbClr val="000000"/>
                </a:solidFill>
                <a:latin typeface="Poppins"/>
                <a:ea typeface="Poppins"/>
                <a:cs typeface="Poppins"/>
                <a:sym typeface="Poppins"/>
              </a:rPr>
              <a:t>, social et </a:t>
            </a:r>
            <a:r>
              <a:rPr lang="en-US" sz="2600" dirty="0" err="1">
                <a:solidFill>
                  <a:srgbClr val="000000"/>
                </a:solidFill>
                <a:latin typeface="Poppins"/>
                <a:ea typeface="Poppins"/>
                <a:cs typeface="Poppins"/>
                <a:sym typeface="Poppins"/>
              </a:rPr>
              <a:t>juridique</a:t>
            </a:r>
            <a:r>
              <a:rPr lang="en-US" sz="2600" dirty="0">
                <a:solidFill>
                  <a:srgbClr val="000000"/>
                </a:solidFill>
                <a:latin typeface="Poppins"/>
                <a:ea typeface="Poppins"/>
                <a:cs typeface="Poppins"/>
                <a:sym typeface="Poppins"/>
              </a:rPr>
              <a:t> qui </a:t>
            </a:r>
            <a:r>
              <a:rPr lang="en-US" sz="2600" dirty="0" err="1">
                <a:solidFill>
                  <a:srgbClr val="000000"/>
                </a:solidFill>
                <a:latin typeface="Poppins"/>
                <a:ea typeface="Poppins"/>
                <a:cs typeface="Poppins"/>
                <a:sym typeface="Poppins"/>
              </a:rPr>
              <a:t>leur</a:t>
            </a:r>
            <a:r>
              <a:rPr lang="en-US" sz="2600" dirty="0">
                <a:solidFill>
                  <a:srgbClr val="000000"/>
                </a:solidFill>
                <a:latin typeface="Poppins"/>
                <a:ea typeface="Poppins"/>
                <a:cs typeface="Poppins"/>
                <a:sym typeface="Poppins"/>
              </a:rPr>
              <a:t> </a:t>
            </a:r>
            <a:r>
              <a:rPr lang="en-US" sz="2600" dirty="0" err="1">
                <a:solidFill>
                  <a:srgbClr val="000000"/>
                </a:solidFill>
                <a:latin typeface="Poppins"/>
                <a:ea typeface="Poppins"/>
                <a:cs typeface="Poppins"/>
                <a:sym typeface="Poppins"/>
              </a:rPr>
              <a:t>est</a:t>
            </a:r>
            <a:r>
              <a:rPr lang="en-US" sz="2600" dirty="0">
                <a:solidFill>
                  <a:srgbClr val="000000"/>
                </a:solidFill>
                <a:latin typeface="Poppins"/>
                <a:ea typeface="Poppins"/>
                <a:cs typeface="Poppins"/>
                <a:sym typeface="Poppins"/>
              </a:rPr>
              <a:t> favorable</a:t>
            </a:r>
          </a:p>
          <a:p>
            <a:pPr marL="561341" lvl="1" indent="-280670" algn="l">
              <a:lnSpc>
                <a:spcPts val="3640"/>
              </a:lnSpc>
              <a:buFont typeface="Arial"/>
              <a:buChar char="•"/>
            </a:pPr>
            <a:r>
              <a:rPr lang="en-US" sz="2600" b="1" dirty="0" err="1">
                <a:solidFill>
                  <a:srgbClr val="000000"/>
                </a:solidFill>
                <a:latin typeface="Poppins SemiBold" pitchFamily="2" charset="77"/>
                <a:ea typeface="Poppins Semi-Bold"/>
                <a:cs typeface="Poppins SemiBold" pitchFamily="2" charset="77"/>
                <a:sym typeface="Poppins Semi-Bold"/>
              </a:rPr>
              <a:t>Relayer</a:t>
            </a:r>
            <a:r>
              <a:rPr lang="en-US" sz="2600" dirty="0">
                <a:solidFill>
                  <a:srgbClr val="000000"/>
                </a:solidFill>
                <a:latin typeface="Poppins"/>
                <a:ea typeface="Poppins"/>
                <a:cs typeface="Poppins"/>
                <a:sym typeface="Poppins"/>
              </a:rPr>
              <a:t> les </a:t>
            </a:r>
            <a:r>
              <a:rPr lang="en-US" sz="2600" dirty="0" err="1">
                <a:solidFill>
                  <a:srgbClr val="000000"/>
                </a:solidFill>
                <a:latin typeface="Poppins"/>
                <a:ea typeface="Poppins"/>
                <a:cs typeface="Poppins"/>
                <a:sym typeface="Poppins"/>
              </a:rPr>
              <a:t>bonnes</a:t>
            </a:r>
            <a:r>
              <a:rPr lang="en-US" sz="2600" dirty="0">
                <a:solidFill>
                  <a:srgbClr val="000000"/>
                </a:solidFill>
                <a:latin typeface="Poppins"/>
                <a:ea typeface="Poppins"/>
                <a:cs typeface="Poppins"/>
                <a:sym typeface="Poppins"/>
              </a:rPr>
              <a:t> pratiques, </a:t>
            </a:r>
            <a:r>
              <a:rPr lang="en-US" sz="2600" dirty="0" err="1">
                <a:solidFill>
                  <a:srgbClr val="000000"/>
                </a:solidFill>
                <a:latin typeface="Poppins"/>
                <a:ea typeface="Poppins"/>
                <a:cs typeface="Poppins"/>
                <a:sym typeface="Poppins"/>
              </a:rPr>
              <a:t>actualités</a:t>
            </a:r>
            <a:r>
              <a:rPr lang="en-US" sz="2600" dirty="0">
                <a:solidFill>
                  <a:srgbClr val="000000"/>
                </a:solidFill>
                <a:latin typeface="Poppins"/>
                <a:ea typeface="Poppins"/>
                <a:cs typeface="Poppins"/>
                <a:sym typeface="Poppins"/>
              </a:rPr>
              <a:t>, </a:t>
            </a:r>
            <a:r>
              <a:rPr lang="en-US" sz="2600" dirty="0" err="1">
                <a:solidFill>
                  <a:srgbClr val="000000"/>
                </a:solidFill>
                <a:latin typeface="Poppins"/>
                <a:ea typeface="Poppins"/>
                <a:cs typeface="Poppins"/>
                <a:sym typeface="Poppins"/>
              </a:rPr>
              <a:t>partenariats</a:t>
            </a:r>
            <a:r>
              <a:rPr lang="en-US" sz="2600" dirty="0">
                <a:solidFill>
                  <a:srgbClr val="000000"/>
                </a:solidFill>
                <a:latin typeface="Poppins"/>
                <a:ea typeface="Poppins"/>
                <a:cs typeface="Poppins"/>
                <a:sym typeface="Poppins"/>
              </a:rPr>
              <a:t> </a:t>
            </a:r>
            <a:r>
              <a:rPr lang="en-US" sz="2600" dirty="0" err="1">
                <a:solidFill>
                  <a:srgbClr val="000000"/>
                </a:solidFill>
                <a:latin typeface="Poppins"/>
                <a:ea typeface="Poppins"/>
                <a:cs typeface="Poppins"/>
                <a:sym typeface="Poppins"/>
              </a:rPr>
              <a:t>auprès</a:t>
            </a:r>
            <a:r>
              <a:rPr lang="en-US" sz="2600" dirty="0">
                <a:solidFill>
                  <a:srgbClr val="000000"/>
                </a:solidFill>
                <a:latin typeface="Poppins"/>
                <a:ea typeface="Poppins"/>
                <a:cs typeface="Poppins"/>
                <a:sym typeface="Poppins"/>
              </a:rPr>
              <a:t> de </a:t>
            </a:r>
            <a:r>
              <a:rPr lang="en-US" sz="2600" dirty="0" err="1">
                <a:solidFill>
                  <a:srgbClr val="000000"/>
                </a:solidFill>
                <a:latin typeface="Poppins"/>
                <a:ea typeface="Poppins"/>
                <a:cs typeface="Poppins"/>
                <a:sym typeface="Poppins"/>
              </a:rPr>
              <a:t>nos</a:t>
            </a:r>
            <a:r>
              <a:rPr lang="en-US" sz="2600" dirty="0">
                <a:solidFill>
                  <a:srgbClr val="000000"/>
                </a:solidFill>
                <a:latin typeface="Poppins"/>
                <a:ea typeface="Poppins"/>
                <a:cs typeface="Poppins"/>
                <a:sym typeface="Poppins"/>
              </a:rPr>
              <a:t> </a:t>
            </a:r>
            <a:r>
              <a:rPr lang="en-US" sz="2600" dirty="0" err="1">
                <a:solidFill>
                  <a:srgbClr val="000000"/>
                </a:solidFill>
                <a:latin typeface="Poppins"/>
                <a:ea typeface="Poppins"/>
                <a:cs typeface="Poppins"/>
                <a:sym typeface="Poppins"/>
              </a:rPr>
              <a:t>membres</a:t>
            </a:r>
            <a:endParaRPr lang="en-US" sz="2600" dirty="0">
              <a:solidFill>
                <a:srgbClr val="000000"/>
              </a:solidFill>
              <a:latin typeface="Poppins"/>
              <a:ea typeface="Poppins"/>
              <a:cs typeface="Poppins"/>
              <a:sym typeface="Poppins"/>
            </a:endParaRPr>
          </a:p>
        </p:txBody>
      </p:sp>
      <p:sp>
        <p:nvSpPr>
          <p:cNvPr id="11" name="TextBox 11"/>
          <p:cNvSpPr txBox="1"/>
          <p:nvPr/>
        </p:nvSpPr>
        <p:spPr>
          <a:xfrm>
            <a:off x="9886262" y="3314477"/>
            <a:ext cx="2229537" cy="519373"/>
          </a:xfrm>
          <a:prstGeom prst="rect">
            <a:avLst/>
          </a:prstGeom>
        </p:spPr>
        <p:txBody>
          <a:bodyPr wrap="square" lIns="0" tIns="0" rIns="0" bIns="0" rtlCol="0" anchor="t">
            <a:spAutoFit/>
          </a:bodyPr>
          <a:lstStyle/>
          <a:p>
            <a:pPr algn="l">
              <a:lnSpc>
                <a:spcPts val="4200"/>
              </a:lnSpc>
            </a:pPr>
            <a:r>
              <a:rPr lang="en-US" sz="3000" b="1" dirty="0" err="1">
                <a:solidFill>
                  <a:srgbClr val="000000"/>
                </a:solidFill>
                <a:latin typeface="Poppins SemiBold" pitchFamily="2" charset="77"/>
                <a:ea typeface="Poppins Medium"/>
                <a:cs typeface="Poppins SemiBold" pitchFamily="2" charset="77"/>
                <a:sym typeface="Poppins Medium"/>
              </a:rPr>
              <a:t>Objectifs</a:t>
            </a:r>
            <a:endParaRPr lang="en-US" sz="3000" b="1" dirty="0">
              <a:solidFill>
                <a:srgbClr val="000000"/>
              </a:solidFill>
              <a:latin typeface="Poppins SemiBold" pitchFamily="2" charset="77"/>
              <a:ea typeface="Poppins Medium"/>
              <a:cs typeface="Poppins SemiBold" pitchFamily="2" charset="77"/>
              <a:sym typeface="Poppins Medium"/>
            </a:endParaRPr>
          </a:p>
        </p:txBody>
      </p:sp>
      <p:grpSp>
        <p:nvGrpSpPr>
          <p:cNvPr id="12" name="Group 12"/>
          <p:cNvGrpSpPr/>
          <p:nvPr/>
        </p:nvGrpSpPr>
        <p:grpSpPr>
          <a:xfrm>
            <a:off x="750999" y="3275702"/>
            <a:ext cx="706201" cy="706201"/>
            <a:chOff x="0" y="0"/>
            <a:chExt cx="2302933" cy="2302933"/>
          </a:xfrm>
        </p:grpSpPr>
        <p:sp>
          <p:nvSpPr>
            <p:cNvPr id="13" name="Freeform 13"/>
            <p:cNvSpPr/>
            <p:nvPr/>
          </p:nvSpPr>
          <p:spPr>
            <a:xfrm>
              <a:off x="0" y="0"/>
              <a:ext cx="2302933" cy="2302933"/>
            </a:xfrm>
            <a:custGeom>
              <a:avLst/>
              <a:gdLst/>
              <a:ahLst/>
              <a:cxnLst/>
              <a:rect l="l" t="t" r="r" b="b"/>
              <a:pathLst>
                <a:path w="2302933" h="2302933">
                  <a:moveTo>
                    <a:pt x="252144" y="0"/>
                  </a:moveTo>
                  <a:lnTo>
                    <a:pt x="2050790" y="0"/>
                  </a:lnTo>
                  <a:cubicBezTo>
                    <a:pt x="2117662" y="0"/>
                    <a:pt x="2181796" y="26565"/>
                    <a:pt x="2229082" y="73851"/>
                  </a:cubicBezTo>
                  <a:cubicBezTo>
                    <a:pt x="2276368" y="121137"/>
                    <a:pt x="2302933" y="185271"/>
                    <a:pt x="2302933" y="252144"/>
                  </a:cubicBezTo>
                  <a:lnTo>
                    <a:pt x="2302933" y="2050790"/>
                  </a:lnTo>
                  <a:cubicBezTo>
                    <a:pt x="2302933" y="2117662"/>
                    <a:pt x="2276368" y="2181796"/>
                    <a:pt x="2229082" y="2229082"/>
                  </a:cubicBezTo>
                  <a:cubicBezTo>
                    <a:pt x="2181796" y="2276368"/>
                    <a:pt x="2117662" y="2302933"/>
                    <a:pt x="2050790" y="2302933"/>
                  </a:cubicBezTo>
                  <a:lnTo>
                    <a:pt x="252144" y="2302933"/>
                  </a:lnTo>
                  <a:cubicBezTo>
                    <a:pt x="112889" y="2302933"/>
                    <a:pt x="0" y="2190045"/>
                    <a:pt x="0" y="2050790"/>
                  </a:cubicBezTo>
                  <a:lnTo>
                    <a:pt x="0" y="252144"/>
                  </a:lnTo>
                  <a:cubicBezTo>
                    <a:pt x="0" y="185271"/>
                    <a:pt x="26565" y="121137"/>
                    <a:pt x="73851" y="73851"/>
                  </a:cubicBezTo>
                  <a:cubicBezTo>
                    <a:pt x="121137" y="26565"/>
                    <a:pt x="185271" y="0"/>
                    <a:pt x="252144" y="0"/>
                  </a:cubicBezTo>
                  <a:close/>
                </a:path>
              </a:pathLst>
            </a:custGeom>
            <a:solidFill>
              <a:srgbClr val="1E3A82"/>
            </a:solidFill>
          </p:spPr>
          <p:txBody>
            <a:bodyPr/>
            <a:lstStyle/>
            <a:p>
              <a:endParaRPr lang="fr-FR"/>
            </a:p>
          </p:txBody>
        </p:sp>
        <p:sp>
          <p:nvSpPr>
            <p:cNvPr id="14" name="TextBox 14"/>
            <p:cNvSpPr txBox="1"/>
            <p:nvPr/>
          </p:nvSpPr>
          <p:spPr>
            <a:xfrm>
              <a:off x="0" y="-19050"/>
              <a:ext cx="2302933" cy="2321983"/>
            </a:xfrm>
            <a:prstGeom prst="rect">
              <a:avLst/>
            </a:prstGeom>
          </p:spPr>
          <p:txBody>
            <a:bodyPr lIns="50800" tIns="50800" rIns="50800" bIns="50800" rtlCol="0" anchor="ctr"/>
            <a:lstStyle/>
            <a:p>
              <a:pPr algn="ctr">
                <a:lnSpc>
                  <a:spcPts val="1260"/>
                </a:lnSpc>
              </a:pPr>
              <a:endParaRPr/>
            </a:p>
          </p:txBody>
        </p:sp>
      </p:grpSp>
      <p:sp>
        <p:nvSpPr>
          <p:cNvPr id="15" name="Freeform 15"/>
          <p:cNvSpPr/>
          <p:nvPr/>
        </p:nvSpPr>
        <p:spPr>
          <a:xfrm>
            <a:off x="894624" y="3437382"/>
            <a:ext cx="418953" cy="407527"/>
          </a:xfrm>
          <a:custGeom>
            <a:avLst/>
            <a:gdLst/>
            <a:ahLst/>
            <a:cxnLst/>
            <a:rect l="l" t="t" r="r" b="b"/>
            <a:pathLst>
              <a:path w="418953" h="407527">
                <a:moveTo>
                  <a:pt x="0" y="0"/>
                </a:moveTo>
                <a:lnTo>
                  <a:pt x="418952" y="0"/>
                </a:lnTo>
                <a:lnTo>
                  <a:pt x="418952" y="407527"/>
                </a:lnTo>
                <a:lnTo>
                  <a:pt x="0" y="4075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grpSp>
        <p:nvGrpSpPr>
          <p:cNvPr id="16" name="Group 16"/>
          <p:cNvGrpSpPr/>
          <p:nvPr/>
        </p:nvGrpSpPr>
        <p:grpSpPr>
          <a:xfrm>
            <a:off x="936630" y="3412696"/>
            <a:ext cx="376947" cy="386215"/>
            <a:chOff x="0" y="0"/>
            <a:chExt cx="1229230" cy="1259452"/>
          </a:xfrm>
        </p:grpSpPr>
        <p:sp>
          <p:nvSpPr>
            <p:cNvPr id="17" name="Freeform 17"/>
            <p:cNvSpPr/>
            <p:nvPr/>
          </p:nvSpPr>
          <p:spPr>
            <a:xfrm>
              <a:off x="0" y="0"/>
              <a:ext cx="1229230" cy="1259452"/>
            </a:xfrm>
            <a:custGeom>
              <a:avLst/>
              <a:gdLst/>
              <a:ahLst/>
              <a:cxnLst/>
              <a:rect l="l" t="t" r="r" b="b"/>
              <a:pathLst>
                <a:path w="1229230" h="1259452">
                  <a:moveTo>
                    <a:pt x="472385" y="0"/>
                  </a:moveTo>
                  <a:lnTo>
                    <a:pt x="756844" y="0"/>
                  </a:lnTo>
                  <a:cubicBezTo>
                    <a:pt x="1017736" y="0"/>
                    <a:pt x="1229230" y="211494"/>
                    <a:pt x="1229230" y="472385"/>
                  </a:cubicBezTo>
                  <a:lnTo>
                    <a:pt x="1229230" y="787066"/>
                  </a:lnTo>
                  <a:cubicBezTo>
                    <a:pt x="1229230" y="1047958"/>
                    <a:pt x="1017736" y="1259452"/>
                    <a:pt x="756844" y="1259452"/>
                  </a:cubicBezTo>
                  <a:lnTo>
                    <a:pt x="472385" y="1259452"/>
                  </a:lnTo>
                  <a:cubicBezTo>
                    <a:pt x="211494" y="1259452"/>
                    <a:pt x="0" y="1047958"/>
                    <a:pt x="0" y="787066"/>
                  </a:cubicBezTo>
                  <a:lnTo>
                    <a:pt x="0" y="472385"/>
                  </a:lnTo>
                  <a:cubicBezTo>
                    <a:pt x="0" y="211494"/>
                    <a:pt x="211494" y="0"/>
                    <a:pt x="472385" y="0"/>
                  </a:cubicBezTo>
                  <a:close/>
                </a:path>
              </a:pathLst>
            </a:custGeom>
            <a:solidFill>
              <a:srgbClr val="1E3A82"/>
            </a:solidFill>
          </p:spPr>
          <p:txBody>
            <a:bodyPr/>
            <a:lstStyle/>
            <a:p>
              <a:endParaRPr lang="fr-FR"/>
            </a:p>
          </p:txBody>
        </p:sp>
        <p:sp>
          <p:nvSpPr>
            <p:cNvPr id="18" name="TextBox 18"/>
            <p:cNvSpPr txBox="1"/>
            <p:nvPr/>
          </p:nvSpPr>
          <p:spPr>
            <a:xfrm>
              <a:off x="0" y="-19050"/>
              <a:ext cx="1229230" cy="1278502"/>
            </a:xfrm>
            <a:prstGeom prst="rect">
              <a:avLst/>
            </a:prstGeom>
          </p:spPr>
          <p:txBody>
            <a:bodyPr lIns="50800" tIns="50800" rIns="50800" bIns="50800" rtlCol="0" anchor="ctr"/>
            <a:lstStyle/>
            <a:p>
              <a:pPr algn="ctr">
                <a:lnSpc>
                  <a:spcPts val="1260"/>
                </a:lnSpc>
              </a:pPr>
              <a:endParaRPr/>
            </a:p>
          </p:txBody>
        </p:sp>
      </p:grpSp>
      <p:sp>
        <p:nvSpPr>
          <p:cNvPr id="19" name="Freeform 19"/>
          <p:cNvSpPr/>
          <p:nvPr/>
        </p:nvSpPr>
        <p:spPr>
          <a:xfrm flipH="1">
            <a:off x="947015" y="3466580"/>
            <a:ext cx="332330" cy="332330"/>
          </a:xfrm>
          <a:custGeom>
            <a:avLst/>
            <a:gdLst/>
            <a:ahLst/>
            <a:cxnLst/>
            <a:rect l="l" t="t" r="r" b="b"/>
            <a:pathLst>
              <a:path w="332330" h="332330">
                <a:moveTo>
                  <a:pt x="332330" y="0"/>
                </a:moveTo>
                <a:lnTo>
                  <a:pt x="0" y="0"/>
                </a:lnTo>
                <a:lnTo>
                  <a:pt x="0" y="332330"/>
                </a:lnTo>
                <a:lnTo>
                  <a:pt x="332330" y="332330"/>
                </a:lnTo>
                <a:lnTo>
                  <a:pt x="33233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20" name="TextBox 20"/>
          <p:cNvSpPr txBox="1"/>
          <p:nvPr/>
        </p:nvSpPr>
        <p:spPr>
          <a:xfrm>
            <a:off x="1636122" y="3314477"/>
            <a:ext cx="4078877" cy="519373"/>
          </a:xfrm>
          <a:prstGeom prst="rect">
            <a:avLst/>
          </a:prstGeom>
        </p:spPr>
        <p:txBody>
          <a:bodyPr wrap="square" lIns="0" tIns="0" rIns="0" bIns="0" rtlCol="0" anchor="t">
            <a:spAutoFit/>
          </a:bodyPr>
          <a:lstStyle/>
          <a:p>
            <a:pPr algn="l">
              <a:lnSpc>
                <a:spcPts val="4200"/>
              </a:lnSpc>
            </a:pPr>
            <a:r>
              <a:rPr lang="en-US" sz="3000" b="1" dirty="0">
                <a:solidFill>
                  <a:srgbClr val="000000"/>
                </a:solidFill>
                <a:latin typeface="Poppins SemiBold" pitchFamily="2" charset="77"/>
                <a:ea typeface="Poppins Medium"/>
                <a:cs typeface="Poppins SemiBold" pitchFamily="2" charset="77"/>
                <a:sym typeface="Poppins Medium"/>
              </a:rPr>
              <a:t>Chiffres </a:t>
            </a:r>
            <a:r>
              <a:rPr lang="en-US" sz="3000" b="1" dirty="0" err="1">
                <a:solidFill>
                  <a:srgbClr val="000000"/>
                </a:solidFill>
                <a:latin typeface="Poppins SemiBold" pitchFamily="2" charset="77"/>
                <a:ea typeface="Poppins Medium"/>
                <a:cs typeface="Poppins SemiBold" pitchFamily="2" charset="77"/>
                <a:sym typeface="Poppins Medium"/>
              </a:rPr>
              <a:t>clés</a:t>
            </a:r>
            <a:endParaRPr lang="en-US" sz="3000" b="1" dirty="0">
              <a:solidFill>
                <a:srgbClr val="000000"/>
              </a:solidFill>
              <a:latin typeface="Poppins SemiBold" pitchFamily="2" charset="77"/>
              <a:ea typeface="Poppins Medium"/>
              <a:cs typeface="Poppins SemiBold" pitchFamily="2" charset="77"/>
              <a:sym typeface="Poppins Medium"/>
            </a:endParaRPr>
          </a:p>
        </p:txBody>
      </p:sp>
      <p:grpSp>
        <p:nvGrpSpPr>
          <p:cNvPr id="21" name="Group 21"/>
          <p:cNvGrpSpPr/>
          <p:nvPr/>
        </p:nvGrpSpPr>
        <p:grpSpPr>
          <a:xfrm>
            <a:off x="8995663" y="3275702"/>
            <a:ext cx="706201" cy="706201"/>
            <a:chOff x="0" y="0"/>
            <a:chExt cx="2302933" cy="2302933"/>
          </a:xfrm>
        </p:grpSpPr>
        <p:sp>
          <p:nvSpPr>
            <p:cNvPr id="22" name="Freeform 22"/>
            <p:cNvSpPr/>
            <p:nvPr/>
          </p:nvSpPr>
          <p:spPr>
            <a:xfrm>
              <a:off x="0" y="0"/>
              <a:ext cx="2302933" cy="2302933"/>
            </a:xfrm>
            <a:custGeom>
              <a:avLst/>
              <a:gdLst/>
              <a:ahLst/>
              <a:cxnLst/>
              <a:rect l="l" t="t" r="r" b="b"/>
              <a:pathLst>
                <a:path w="2302933" h="2302933">
                  <a:moveTo>
                    <a:pt x="252144" y="0"/>
                  </a:moveTo>
                  <a:lnTo>
                    <a:pt x="2050790" y="0"/>
                  </a:lnTo>
                  <a:cubicBezTo>
                    <a:pt x="2117662" y="0"/>
                    <a:pt x="2181796" y="26565"/>
                    <a:pt x="2229082" y="73851"/>
                  </a:cubicBezTo>
                  <a:cubicBezTo>
                    <a:pt x="2276368" y="121137"/>
                    <a:pt x="2302933" y="185271"/>
                    <a:pt x="2302933" y="252144"/>
                  </a:cubicBezTo>
                  <a:lnTo>
                    <a:pt x="2302933" y="2050790"/>
                  </a:lnTo>
                  <a:cubicBezTo>
                    <a:pt x="2302933" y="2117662"/>
                    <a:pt x="2276368" y="2181796"/>
                    <a:pt x="2229082" y="2229082"/>
                  </a:cubicBezTo>
                  <a:cubicBezTo>
                    <a:pt x="2181796" y="2276368"/>
                    <a:pt x="2117662" y="2302933"/>
                    <a:pt x="2050790" y="2302933"/>
                  </a:cubicBezTo>
                  <a:lnTo>
                    <a:pt x="252144" y="2302933"/>
                  </a:lnTo>
                  <a:cubicBezTo>
                    <a:pt x="112889" y="2302933"/>
                    <a:pt x="0" y="2190045"/>
                    <a:pt x="0" y="2050790"/>
                  </a:cubicBezTo>
                  <a:lnTo>
                    <a:pt x="0" y="252144"/>
                  </a:lnTo>
                  <a:cubicBezTo>
                    <a:pt x="0" y="185271"/>
                    <a:pt x="26565" y="121137"/>
                    <a:pt x="73851" y="73851"/>
                  </a:cubicBezTo>
                  <a:cubicBezTo>
                    <a:pt x="121137" y="26565"/>
                    <a:pt x="185271" y="0"/>
                    <a:pt x="252144" y="0"/>
                  </a:cubicBezTo>
                  <a:close/>
                </a:path>
              </a:pathLst>
            </a:custGeom>
            <a:solidFill>
              <a:srgbClr val="1E3A84"/>
            </a:solidFill>
          </p:spPr>
          <p:txBody>
            <a:bodyPr/>
            <a:lstStyle/>
            <a:p>
              <a:endParaRPr lang="fr-FR"/>
            </a:p>
          </p:txBody>
        </p:sp>
        <p:sp>
          <p:nvSpPr>
            <p:cNvPr id="23" name="TextBox 23"/>
            <p:cNvSpPr txBox="1"/>
            <p:nvPr/>
          </p:nvSpPr>
          <p:spPr>
            <a:xfrm>
              <a:off x="0" y="-19050"/>
              <a:ext cx="2302933" cy="2321983"/>
            </a:xfrm>
            <a:prstGeom prst="rect">
              <a:avLst/>
            </a:prstGeom>
          </p:spPr>
          <p:txBody>
            <a:bodyPr lIns="50800" tIns="50800" rIns="50800" bIns="50800" rtlCol="0" anchor="ctr"/>
            <a:lstStyle/>
            <a:p>
              <a:pPr algn="ctr">
                <a:lnSpc>
                  <a:spcPts val="1260"/>
                </a:lnSpc>
              </a:pPr>
              <a:endParaRPr/>
            </a:p>
          </p:txBody>
        </p:sp>
      </p:grpSp>
      <p:sp>
        <p:nvSpPr>
          <p:cNvPr id="24" name="Freeform 24"/>
          <p:cNvSpPr/>
          <p:nvPr/>
        </p:nvSpPr>
        <p:spPr>
          <a:xfrm>
            <a:off x="9113135" y="3336681"/>
            <a:ext cx="500836" cy="508228"/>
          </a:xfrm>
          <a:custGeom>
            <a:avLst/>
            <a:gdLst/>
            <a:ahLst/>
            <a:cxnLst/>
            <a:rect l="l" t="t" r="r" b="b"/>
            <a:pathLst>
              <a:path w="500836" h="508228">
                <a:moveTo>
                  <a:pt x="0" y="0"/>
                </a:moveTo>
                <a:lnTo>
                  <a:pt x="500836" y="0"/>
                </a:lnTo>
                <a:lnTo>
                  <a:pt x="500836" y="508228"/>
                </a:lnTo>
                <a:lnTo>
                  <a:pt x="0" y="5082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1E3A82">
                <a:alpha val="100000"/>
              </a:srgbClr>
            </a:gs>
            <a:gs pos="25000">
              <a:srgbClr val="3A59AA">
                <a:alpha val="100000"/>
              </a:srgbClr>
            </a:gs>
            <a:gs pos="50000">
              <a:srgbClr val="413683">
                <a:alpha val="100000"/>
              </a:srgbClr>
            </a:gs>
            <a:gs pos="75000">
              <a:srgbClr val="91306F">
                <a:alpha val="100000"/>
              </a:srgbClr>
            </a:gs>
            <a:gs pos="100000">
              <a:srgbClr val="CF2D42">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2156936" y="649075"/>
            <a:ext cx="2760913" cy="759251"/>
          </a:xfrm>
          <a:custGeom>
            <a:avLst/>
            <a:gdLst/>
            <a:ahLst/>
            <a:cxnLst/>
            <a:rect l="l" t="t" r="r" b="b"/>
            <a:pathLst>
              <a:path w="2760913" h="759251">
                <a:moveTo>
                  <a:pt x="0" y="0"/>
                </a:moveTo>
                <a:lnTo>
                  <a:pt x="2760912" y="0"/>
                </a:lnTo>
                <a:lnTo>
                  <a:pt x="2760912" y="759250"/>
                </a:lnTo>
                <a:lnTo>
                  <a:pt x="0" y="759250"/>
                </a:lnTo>
                <a:lnTo>
                  <a:pt x="0" y="0"/>
                </a:lnTo>
                <a:close/>
              </a:path>
            </a:pathLst>
          </a:custGeom>
          <a:blipFill>
            <a:blip r:embed="rId2"/>
            <a:stretch>
              <a:fillRect/>
            </a:stretch>
          </a:blipFill>
        </p:spPr>
        <p:txBody>
          <a:bodyPr/>
          <a:lstStyle/>
          <a:p>
            <a:endParaRPr lang="fr-FR"/>
          </a:p>
        </p:txBody>
      </p:sp>
      <p:sp>
        <p:nvSpPr>
          <p:cNvPr id="3" name="Freeform 3"/>
          <p:cNvSpPr/>
          <p:nvPr/>
        </p:nvSpPr>
        <p:spPr>
          <a:xfrm>
            <a:off x="15126882" y="692561"/>
            <a:ext cx="2432251" cy="672278"/>
          </a:xfrm>
          <a:custGeom>
            <a:avLst/>
            <a:gdLst/>
            <a:ahLst/>
            <a:cxnLst/>
            <a:rect l="l" t="t" r="r" b="b"/>
            <a:pathLst>
              <a:path w="2432251" h="672278">
                <a:moveTo>
                  <a:pt x="0" y="0"/>
                </a:moveTo>
                <a:lnTo>
                  <a:pt x="2432251" y="0"/>
                </a:lnTo>
                <a:lnTo>
                  <a:pt x="2432251" y="672278"/>
                </a:lnTo>
                <a:lnTo>
                  <a:pt x="0" y="672278"/>
                </a:lnTo>
                <a:lnTo>
                  <a:pt x="0" y="0"/>
                </a:lnTo>
                <a:close/>
              </a:path>
            </a:pathLst>
          </a:custGeom>
          <a:blipFill>
            <a:blip r:embed="rId3"/>
            <a:stretch>
              <a:fillRect/>
            </a:stretch>
          </a:blipFill>
        </p:spPr>
        <p:txBody>
          <a:bodyPr/>
          <a:lstStyle/>
          <a:p>
            <a:endParaRPr lang="fr-FR"/>
          </a:p>
        </p:txBody>
      </p:sp>
      <p:sp>
        <p:nvSpPr>
          <p:cNvPr id="4" name="TextBox 4"/>
          <p:cNvSpPr txBox="1"/>
          <p:nvPr/>
        </p:nvSpPr>
        <p:spPr>
          <a:xfrm>
            <a:off x="728867" y="3469791"/>
            <a:ext cx="8868104" cy="1854162"/>
          </a:xfrm>
          <a:prstGeom prst="rect">
            <a:avLst/>
          </a:prstGeom>
        </p:spPr>
        <p:txBody>
          <a:bodyPr wrap="square" lIns="0" tIns="0" rIns="0" bIns="0" rtlCol="0" anchor="t">
            <a:spAutoFit/>
          </a:bodyPr>
          <a:lstStyle/>
          <a:p>
            <a:pPr algn="l">
              <a:lnSpc>
                <a:spcPts val="16080"/>
              </a:lnSpc>
              <a:spcBef>
                <a:spcPct val="0"/>
              </a:spcBef>
            </a:pPr>
            <a:r>
              <a:rPr lang="en-US" sz="11485" dirty="0">
                <a:solidFill>
                  <a:srgbClr val="FFFFFF"/>
                </a:solidFill>
                <a:latin typeface="Impact"/>
                <a:ea typeface="Impact"/>
                <a:cs typeface="Impact"/>
                <a:sym typeface="Impact"/>
              </a:rPr>
              <a:t>TÉMOIGNAGES</a:t>
            </a:r>
          </a:p>
        </p:txBody>
      </p:sp>
      <p:sp>
        <p:nvSpPr>
          <p:cNvPr id="5" name="TextBox 5"/>
          <p:cNvSpPr txBox="1"/>
          <p:nvPr/>
        </p:nvSpPr>
        <p:spPr>
          <a:xfrm>
            <a:off x="728867" y="5251300"/>
            <a:ext cx="16830266" cy="700908"/>
          </a:xfrm>
          <a:prstGeom prst="rect">
            <a:avLst/>
          </a:prstGeom>
        </p:spPr>
        <p:txBody>
          <a:bodyPr lIns="0" tIns="0" rIns="0" bIns="0" rtlCol="0" anchor="t">
            <a:spAutoFit/>
          </a:bodyPr>
          <a:lstStyle/>
          <a:p>
            <a:pPr algn="l">
              <a:lnSpc>
                <a:spcPts val="5467"/>
              </a:lnSpc>
              <a:spcBef>
                <a:spcPct val="0"/>
              </a:spcBef>
            </a:pPr>
            <a:r>
              <a:rPr lang="en-US" sz="3905">
                <a:solidFill>
                  <a:srgbClr val="FFFFFF"/>
                </a:solidFill>
                <a:latin typeface="Poppins Light"/>
                <a:ea typeface="Poppins Light"/>
                <a:cs typeface="Poppins Light"/>
                <a:sym typeface="Poppins Light"/>
              </a:rPr>
              <a:t>Retours d’expériences</a:t>
            </a:r>
          </a:p>
        </p:txBody>
      </p:sp>
      <p:grpSp>
        <p:nvGrpSpPr>
          <p:cNvPr id="6" name="Group 6"/>
          <p:cNvGrpSpPr/>
          <p:nvPr/>
        </p:nvGrpSpPr>
        <p:grpSpPr>
          <a:xfrm>
            <a:off x="1839454" y="7217865"/>
            <a:ext cx="1869013" cy="1869006"/>
            <a:chOff x="0" y="0"/>
            <a:chExt cx="6350000" cy="6349975"/>
          </a:xfrm>
        </p:grpSpPr>
        <p:sp>
          <p:nvSpPr>
            <p:cNvPr id="7" name="Freeform 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FFFFFF"/>
            </a:solidFill>
          </p:spPr>
          <p:txBody>
            <a:bodyPr/>
            <a:lstStyle/>
            <a:p>
              <a:endParaRPr lang="fr-FR"/>
            </a:p>
          </p:txBody>
        </p:sp>
      </p:grpSp>
      <p:grpSp>
        <p:nvGrpSpPr>
          <p:cNvPr id="8" name="Group 8"/>
          <p:cNvGrpSpPr/>
          <p:nvPr/>
        </p:nvGrpSpPr>
        <p:grpSpPr>
          <a:xfrm>
            <a:off x="1872757" y="7249600"/>
            <a:ext cx="1802407" cy="1802400"/>
            <a:chOff x="0" y="0"/>
            <a:chExt cx="6350000" cy="6349975"/>
          </a:xfrm>
        </p:grpSpPr>
        <p:sp>
          <p:nvSpPr>
            <p:cNvPr id="9" name="Freeform 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a:stretch>
            </a:blipFill>
          </p:spPr>
          <p:txBody>
            <a:bodyPr/>
            <a:lstStyle/>
            <a:p>
              <a:endParaRPr lang="fr-FR"/>
            </a:p>
          </p:txBody>
        </p:sp>
      </p:grpSp>
      <p:sp>
        <p:nvSpPr>
          <p:cNvPr id="10" name="TextBox 10"/>
          <p:cNvSpPr txBox="1"/>
          <p:nvPr/>
        </p:nvSpPr>
        <p:spPr>
          <a:xfrm>
            <a:off x="3981512" y="7753933"/>
            <a:ext cx="2212023" cy="274306"/>
          </a:xfrm>
          <a:prstGeom prst="rect">
            <a:avLst/>
          </a:prstGeom>
        </p:spPr>
        <p:txBody>
          <a:bodyPr lIns="0" tIns="0" rIns="0" bIns="0" rtlCol="0" anchor="t">
            <a:spAutoFit/>
          </a:bodyPr>
          <a:lstStyle/>
          <a:p>
            <a:pPr algn="l">
              <a:lnSpc>
                <a:spcPts val="2003"/>
              </a:lnSpc>
            </a:pPr>
            <a:r>
              <a:rPr lang="en-US" sz="2131" b="1" dirty="0">
                <a:solidFill>
                  <a:srgbClr val="FFFFFF"/>
                </a:solidFill>
                <a:latin typeface="Poppins SemiBold" pitchFamily="2" charset="77"/>
                <a:ea typeface="Poppins Semi-Bold"/>
                <a:cs typeface="Poppins SemiBold" pitchFamily="2" charset="77"/>
                <a:sym typeface="Poppins Semi-Bold"/>
              </a:rPr>
              <a:t>Gilles </a:t>
            </a:r>
            <a:r>
              <a:rPr lang="en-US" sz="2131" b="1" dirty="0" err="1">
                <a:solidFill>
                  <a:srgbClr val="FFFFFF"/>
                </a:solidFill>
                <a:latin typeface="Poppins SemiBold" pitchFamily="2" charset="77"/>
                <a:ea typeface="Poppins Semi-Bold"/>
                <a:cs typeface="Poppins SemiBold" pitchFamily="2" charset="77"/>
                <a:sym typeface="Poppins Semi-Bold"/>
              </a:rPr>
              <a:t>Drouard</a:t>
            </a:r>
            <a:endParaRPr lang="en-US" sz="2131" b="1" dirty="0">
              <a:solidFill>
                <a:srgbClr val="FFFFFF"/>
              </a:solidFill>
              <a:latin typeface="Poppins SemiBold" pitchFamily="2" charset="77"/>
              <a:ea typeface="Poppins Semi-Bold"/>
              <a:cs typeface="Poppins SemiBold" pitchFamily="2" charset="77"/>
              <a:sym typeface="Poppins Semi-Bold"/>
            </a:endParaRPr>
          </a:p>
        </p:txBody>
      </p:sp>
      <p:sp>
        <p:nvSpPr>
          <p:cNvPr id="11" name="TextBox 11"/>
          <p:cNvSpPr txBox="1"/>
          <p:nvPr/>
        </p:nvSpPr>
        <p:spPr>
          <a:xfrm>
            <a:off x="3981512" y="8077642"/>
            <a:ext cx="2401222" cy="501735"/>
          </a:xfrm>
          <a:prstGeom prst="rect">
            <a:avLst/>
          </a:prstGeom>
        </p:spPr>
        <p:txBody>
          <a:bodyPr lIns="0" tIns="0" rIns="0" bIns="0" rtlCol="0" anchor="t">
            <a:spAutoFit/>
          </a:bodyPr>
          <a:lstStyle/>
          <a:p>
            <a:pPr algn="l">
              <a:lnSpc>
                <a:spcPts val="1907"/>
              </a:lnSpc>
            </a:pPr>
            <a:r>
              <a:rPr lang="en-US" sz="2029">
                <a:solidFill>
                  <a:srgbClr val="FFFFFF"/>
                </a:solidFill>
                <a:latin typeface="Poppins"/>
                <a:ea typeface="Poppins"/>
                <a:cs typeface="Poppins"/>
                <a:sym typeface="Poppins"/>
              </a:rPr>
              <a:t>Administrateur</a:t>
            </a:r>
          </a:p>
          <a:p>
            <a:pPr algn="l">
              <a:lnSpc>
                <a:spcPts val="1907"/>
              </a:lnSpc>
            </a:pPr>
            <a:r>
              <a:rPr lang="en-US" sz="2029">
                <a:solidFill>
                  <a:srgbClr val="FFFFFF"/>
                </a:solidFill>
                <a:latin typeface="Poppins"/>
                <a:ea typeface="Poppins"/>
                <a:cs typeface="Poppins"/>
                <a:sym typeface="Poppins"/>
              </a:rPr>
              <a:t>BADGE</a:t>
            </a:r>
          </a:p>
        </p:txBody>
      </p:sp>
      <p:grpSp>
        <p:nvGrpSpPr>
          <p:cNvPr id="13" name="Group 13"/>
          <p:cNvGrpSpPr/>
          <p:nvPr/>
        </p:nvGrpSpPr>
        <p:grpSpPr>
          <a:xfrm>
            <a:off x="7761261" y="7217865"/>
            <a:ext cx="1869013" cy="1869006"/>
            <a:chOff x="0" y="0"/>
            <a:chExt cx="6350000" cy="6349975"/>
          </a:xfrm>
        </p:grpSpPr>
        <p:sp>
          <p:nvSpPr>
            <p:cNvPr id="14" name="Freeform 1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FFFFFF"/>
            </a:solidFill>
          </p:spPr>
          <p:txBody>
            <a:bodyPr/>
            <a:lstStyle/>
            <a:p>
              <a:endParaRPr lang="fr-FR"/>
            </a:p>
          </p:txBody>
        </p:sp>
      </p:grpSp>
      <p:grpSp>
        <p:nvGrpSpPr>
          <p:cNvPr id="15" name="Group 15"/>
          <p:cNvGrpSpPr/>
          <p:nvPr/>
        </p:nvGrpSpPr>
        <p:grpSpPr>
          <a:xfrm>
            <a:off x="7794564" y="7249600"/>
            <a:ext cx="1802407" cy="1802400"/>
            <a:chOff x="0" y="0"/>
            <a:chExt cx="6350000" cy="6349975"/>
          </a:xfrm>
        </p:grpSpPr>
        <p:sp>
          <p:nvSpPr>
            <p:cNvPr id="16" name="Freeform 1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76407" t="-22575" r="-29521" b="-83354"/>
              </a:stretch>
            </a:blipFill>
          </p:spPr>
          <p:txBody>
            <a:bodyPr/>
            <a:lstStyle/>
            <a:p>
              <a:endParaRPr lang="fr-FR"/>
            </a:p>
          </p:txBody>
        </p:sp>
      </p:grpSp>
      <p:sp>
        <p:nvSpPr>
          <p:cNvPr id="17" name="TextBox 17"/>
          <p:cNvSpPr txBox="1"/>
          <p:nvPr/>
        </p:nvSpPr>
        <p:spPr>
          <a:xfrm>
            <a:off x="9903318" y="7753933"/>
            <a:ext cx="2691948" cy="274306"/>
          </a:xfrm>
          <a:prstGeom prst="rect">
            <a:avLst/>
          </a:prstGeom>
        </p:spPr>
        <p:txBody>
          <a:bodyPr lIns="0" tIns="0" rIns="0" bIns="0" rtlCol="0" anchor="t">
            <a:spAutoFit/>
          </a:bodyPr>
          <a:lstStyle/>
          <a:p>
            <a:pPr algn="l">
              <a:lnSpc>
                <a:spcPts val="2003"/>
              </a:lnSpc>
            </a:pPr>
            <a:r>
              <a:rPr lang="en-US" sz="2131" b="1" dirty="0">
                <a:solidFill>
                  <a:srgbClr val="FFFFFF"/>
                </a:solidFill>
                <a:latin typeface="Poppins SemiBold" pitchFamily="2" charset="77"/>
                <a:ea typeface="Poppins Semi-Bold"/>
                <a:cs typeface="Poppins SemiBold" pitchFamily="2" charset="77"/>
                <a:sym typeface="Poppins Semi-Bold"/>
              </a:rPr>
              <a:t>Morgane Rousselot</a:t>
            </a:r>
          </a:p>
        </p:txBody>
      </p:sp>
      <p:sp>
        <p:nvSpPr>
          <p:cNvPr id="18" name="TextBox 18"/>
          <p:cNvSpPr txBox="1"/>
          <p:nvPr/>
        </p:nvSpPr>
        <p:spPr>
          <a:xfrm>
            <a:off x="9903318" y="8077642"/>
            <a:ext cx="2401222" cy="501735"/>
          </a:xfrm>
          <a:prstGeom prst="rect">
            <a:avLst/>
          </a:prstGeom>
        </p:spPr>
        <p:txBody>
          <a:bodyPr lIns="0" tIns="0" rIns="0" bIns="0" rtlCol="0" anchor="t">
            <a:spAutoFit/>
          </a:bodyPr>
          <a:lstStyle/>
          <a:p>
            <a:pPr algn="l">
              <a:lnSpc>
                <a:spcPts val="1907"/>
              </a:lnSpc>
            </a:pPr>
            <a:r>
              <a:rPr lang="en-US" sz="2029">
                <a:solidFill>
                  <a:srgbClr val="FFFFFF"/>
                </a:solidFill>
                <a:latin typeface="Poppins"/>
                <a:ea typeface="Poppins"/>
                <a:cs typeface="Poppins"/>
                <a:sym typeface="Poppins"/>
              </a:rPr>
              <a:t>PDG &amp; Fondatrice</a:t>
            </a:r>
          </a:p>
          <a:p>
            <a:pPr algn="l">
              <a:lnSpc>
                <a:spcPts val="1907"/>
              </a:lnSpc>
            </a:pPr>
            <a:r>
              <a:rPr lang="en-US" sz="2029">
                <a:solidFill>
                  <a:srgbClr val="FFFFFF"/>
                </a:solidFill>
                <a:latin typeface="Poppins"/>
                <a:ea typeface="Poppins"/>
                <a:cs typeface="Poppins"/>
                <a:sym typeface="Poppins"/>
              </a:rPr>
              <a:t>SeaBeLife</a:t>
            </a:r>
          </a:p>
        </p:txBody>
      </p:sp>
      <p:sp>
        <p:nvSpPr>
          <p:cNvPr id="19" name="TextBox 12">
            <a:extLst>
              <a:ext uri="{FF2B5EF4-FFF2-40B4-BE49-F238E27FC236}">
                <a16:creationId xmlns:a16="http://schemas.microsoft.com/office/drawing/2014/main" id="{C41FC847-6735-D2A0-52C0-C64CA9BB11A3}"/>
              </a:ext>
            </a:extLst>
          </p:cNvPr>
          <p:cNvSpPr txBox="1"/>
          <p:nvPr/>
        </p:nvSpPr>
        <p:spPr>
          <a:xfrm>
            <a:off x="520204" y="791352"/>
            <a:ext cx="10754778" cy="495520"/>
          </a:xfrm>
          <a:prstGeom prst="rect">
            <a:avLst/>
          </a:prstGeom>
        </p:spPr>
        <p:txBody>
          <a:bodyPr lIns="0" tIns="0" rIns="0" bIns="0" rtlCol="0" anchor="t">
            <a:spAutoFit/>
          </a:bodyPr>
          <a:lstStyle/>
          <a:p>
            <a:pPr algn="l">
              <a:lnSpc>
                <a:spcPts val="1870"/>
              </a:lnSpc>
            </a:pPr>
            <a:r>
              <a:rPr lang="en-US" sz="1798" b="1" dirty="0">
                <a:solidFill>
                  <a:srgbClr val="FFFFFF"/>
                </a:solidFill>
                <a:latin typeface="Poppins SemiBold" pitchFamily="2" charset="77"/>
                <a:ea typeface="Poppins Medium Italics"/>
                <a:cs typeface="Poppins SemiBold" pitchFamily="2" charset="77"/>
                <a:sym typeface="Poppins Medium Italics"/>
              </a:rPr>
              <a:t>Webinar</a:t>
            </a:r>
          </a:p>
          <a:p>
            <a:pPr algn="l">
              <a:lnSpc>
                <a:spcPts val="1870"/>
              </a:lnSpc>
            </a:pPr>
            <a:r>
              <a:rPr lang="en-US" sz="1798" dirty="0" err="1">
                <a:solidFill>
                  <a:srgbClr val="FFFFFF"/>
                </a:solidFill>
                <a:latin typeface="Poppins Light"/>
                <a:ea typeface="Poppins Light"/>
                <a:cs typeface="Poppins Light"/>
                <a:sym typeface="Poppins Light"/>
              </a:rPr>
              <a:t>Devenir</a:t>
            </a:r>
            <a:r>
              <a:rPr lang="en-US" sz="1798" dirty="0">
                <a:solidFill>
                  <a:srgbClr val="FFFFFF"/>
                </a:solidFill>
                <a:latin typeface="Poppins Light"/>
                <a:ea typeface="Poppins Light"/>
                <a:cs typeface="Poppins Light"/>
                <a:sym typeface="Poppins Light"/>
              </a:rPr>
              <a:t> Business Angel : </a:t>
            </a:r>
            <a:r>
              <a:rPr lang="en-US" sz="1798" dirty="0" err="1">
                <a:solidFill>
                  <a:srgbClr val="FFFFFF"/>
                </a:solidFill>
                <a:latin typeface="Poppins Light"/>
                <a:ea typeface="Poppins Light"/>
                <a:cs typeface="Poppins Light"/>
                <a:sym typeface="Poppins Light"/>
              </a:rPr>
              <a:t>opportunités</a:t>
            </a:r>
            <a:r>
              <a:rPr lang="en-US" sz="1798" dirty="0">
                <a:solidFill>
                  <a:srgbClr val="FFFFFF"/>
                </a:solidFill>
                <a:latin typeface="Poppins Light"/>
                <a:ea typeface="Poppins Light"/>
                <a:cs typeface="Poppins Light"/>
                <a:sym typeface="Poppins Light"/>
              </a:rPr>
              <a:t>, </a:t>
            </a:r>
            <a:r>
              <a:rPr lang="en-US" sz="1798" dirty="0" err="1">
                <a:solidFill>
                  <a:srgbClr val="FFFFFF"/>
                </a:solidFill>
                <a:latin typeface="Poppins Light"/>
                <a:ea typeface="Poppins Light"/>
                <a:cs typeface="Poppins Light"/>
                <a:sym typeface="Poppins Light"/>
              </a:rPr>
              <a:t>risques</a:t>
            </a:r>
            <a:r>
              <a:rPr lang="en-US" sz="1798" dirty="0">
                <a:solidFill>
                  <a:srgbClr val="FFFFFF"/>
                </a:solidFill>
                <a:latin typeface="Poppins Light"/>
                <a:ea typeface="Poppins Light"/>
                <a:cs typeface="Poppins Light"/>
                <a:sym typeface="Poppins Light"/>
              </a:rPr>
              <a:t> et </a:t>
            </a:r>
            <a:r>
              <a:rPr lang="en-US" sz="1798" dirty="0" err="1">
                <a:solidFill>
                  <a:srgbClr val="FFFFFF"/>
                </a:solidFill>
                <a:latin typeface="Poppins Light"/>
                <a:ea typeface="Poppins Light"/>
                <a:cs typeface="Poppins Light"/>
                <a:sym typeface="Poppins Light"/>
              </a:rPr>
              <a:t>bonnes</a:t>
            </a:r>
            <a:r>
              <a:rPr lang="en-US" sz="1798" dirty="0">
                <a:solidFill>
                  <a:srgbClr val="FFFFFF"/>
                </a:solidFill>
                <a:latin typeface="Poppins Light"/>
                <a:ea typeface="Poppins Light"/>
                <a:cs typeface="Poppins Light"/>
                <a:sym typeface="Poppins Light"/>
              </a:rPr>
              <a:t> pratiques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E3175-8D81-A55D-7320-042A3D5362F7}"/>
            </a:ext>
          </a:extLst>
        </p:cNvPr>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976" y="8961204"/>
            <a:ext cx="1191432" cy="1191432"/>
          </a:xfrm>
          <a:prstGeom prst="rect">
            <a:avLst/>
          </a:prstGeom>
        </p:spPr>
      </p:pic>
      <p:pic>
        <p:nvPicPr>
          <p:cNvPr id="22" name="object 19">
            <a:extLst>
              <a:ext uri="{FF2B5EF4-FFF2-40B4-BE49-F238E27FC236}">
                <a16:creationId xmlns:a16="http://schemas.microsoft.com/office/drawing/2014/main" id="{A43E9817-6E89-EB9F-21B0-EECFB4745A2B}"/>
              </a:ext>
            </a:extLst>
          </p:cNvPr>
          <p:cNvPicPr/>
          <p:nvPr/>
        </p:nvPicPr>
        <p:blipFill>
          <a:blip r:embed="rId3" cstate="print"/>
          <a:stretch>
            <a:fillRect/>
          </a:stretch>
        </p:blipFill>
        <p:spPr>
          <a:xfrm>
            <a:off x="17068800" y="9182101"/>
            <a:ext cx="1000124" cy="904874"/>
          </a:xfrm>
          <a:prstGeom prst="rect">
            <a:avLst/>
          </a:prstGeom>
        </p:spPr>
      </p:pic>
      <p:sp>
        <p:nvSpPr>
          <p:cNvPr id="6" name="object 13">
            <a:extLst>
              <a:ext uri="{FF2B5EF4-FFF2-40B4-BE49-F238E27FC236}">
                <a16:creationId xmlns:a16="http://schemas.microsoft.com/office/drawing/2014/main" id="{41D2AC02-D742-5DB3-84E0-B1FAC302B8FE}"/>
              </a:ext>
            </a:extLst>
          </p:cNvPr>
          <p:cNvSpPr txBox="1">
            <a:spLocks/>
          </p:cNvSpPr>
          <p:nvPr/>
        </p:nvSpPr>
        <p:spPr>
          <a:xfrm>
            <a:off x="4188322" y="2424590"/>
            <a:ext cx="9911356" cy="1281120"/>
          </a:xfrm>
          <a:prstGeom prst="rect">
            <a:avLst/>
          </a:prstGeom>
          <a:noFill/>
          <a:ln>
            <a:noFill/>
          </a:ln>
        </p:spPr>
        <p:txBody>
          <a:bodyPr spcFirstLastPara="1" vert="horz" wrap="square" lIns="0" tIns="24130" rIns="0" bIns="0" rtlCol="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2750" b="0" i="0" u="none" strike="noStrike" cap="none">
                <a:solidFill>
                  <a:srgbClr val="01416A"/>
                </a:solidFill>
                <a:latin typeface="Verdana"/>
                <a:ea typeface="Calibri"/>
                <a:cs typeface="Verdana"/>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25400" defTabSz="1828800">
              <a:spcBef>
                <a:spcPts val="190"/>
              </a:spcBef>
            </a:pPr>
            <a:r>
              <a:rPr lang="fr-FR" sz="8000" b="1" kern="0" dirty="0">
                <a:latin typeface="Tahoma" panose="020B0604030504040204" pitchFamily="34" charset="0"/>
                <a:ea typeface="Tahoma" panose="020B0604030504040204" pitchFamily="34" charset="0"/>
                <a:cs typeface="Tahoma" panose="020B0604030504040204" pitchFamily="34" charset="0"/>
              </a:rPr>
              <a:t>Qui sommes nous ?</a:t>
            </a:r>
            <a:endParaRPr lang="fr-FR" sz="8000" b="1" kern="0" spc="-60" dirty="0">
              <a:latin typeface="Tahoma" panose="020B0604030504040204" pitchFamily="34" charset="0"/>
              <a:ea typeface="Tahoma" panose="020B0604030504040204" pitchFamily="34" charset="0"/>
              <a:cs typeface="Tahoma" panose="020B0604030504040204" pitchFamily="34" charset="0"/>
            </a:endParaRPr>
          </a:p>
        </p:txBody>
      </p:sp>
      <p:sp>
        <p:nvSpPr>
          <p:cNvPr id="7" name="object 13">
            <a:extLst>
              <a:ext uri="{FF2B5EF4-FFF2-40B4-BE49-F238E27FC236}">
                <a16:creationId xmlns:a16="http://schemas.microsoft.com/office/drawing/2014/main" id="{B7B41828-A23F-7F49-295B-12C066729133}"/>
              </a:ext>
            </a:extLst>
          </p:cNvPr>
          <p:cNvSpPr txBox="1">
            <a:spLocks/>
          </p:cNvSpPr>
          <p:nvPr/>
        </p:nvSpPr>
        <p:spPr>
          <a:xfrm>
            <a:off x="906915" y="5582610"/>
            <a:ext cx="8895454" cy="1009251"/>
          </a:xfrm>
          <a:prstGeom prst="rect">
            <a:avLst/>
          </a:prstGeom>
        </p:spPr>
        <p:txBody>
          <a:bodyPr vert="horz" wrap="square" lIns="0" tIns="24130" rIns="0" bIns="0" rtlCol="0">
            <a:spAutoFit/>
          </a:bodyPr>
          <a:lstStyle>
            <a:lvl1pPr>
              <a:defRPr sz="5500" b="0" i="0">
                <a:solidFill>
                  <a:srgbClr val="01416A"/>
                </a:solidFill>
                <a:latin typeface="Verdana"/>
                <a:ea typeface="+mj-ea"/>
                <a:cs typeface="Verdana"/>
              </a:defRPr>
            </a:lvl1pPr>
          </a:lstStyle>
          <a:p>
            <a:pPr marL="25400" defTabSz="1828800">
              <a:spcBef>
                <a:spcPts val="190"/>
              </a:spcBef>
              <a:buClr>
                <a:srgbClr val="000000"/>
              </a:buClr>
            </a:pPr>
            <a:r>
              <a:rPr lang="fr-FR" sz="6400" b="1" kern="0" dirty="0">
                <a:latin typeface="Tahoma" panose="020B0604030504040204" pitchFamily="34" charset="0"/>
                <a:ea typeface="Tahoma" panose="020B0604030504040204" pitchFamily="34" charset="0"/>
                <a:cs typeface="Tahoma" panose="020B0604030504040204" pitchFamily="34" charset="0"/>
                <a:sym typeface="Arial"/>
              </a:rPr>
              <a:t>Morgane ROUSSELOT</a:t>
            </a:r>
            <a:endParaRPr lang="fr-FR" sz="6400" b="1" kern="0" spc="-60" dirty="0">
              <a:latin typeface="Tahoma" panose="020B0604030504040204" pitchFamily="34" charset="0"/>
              <a:ea typeface="Tahoma" panose="020B0604030504040204" pitchFamily="34" charset="0"/>
              <a:cs typeface="Tahoma" panose="020B0604030504040204" pitchFamily="34" charset="0"/>
              <a:sym typeface="Arial"/>
            </a:endParaRPr>
          </a:p>
        </p:txBody>
      </p:sp>
      <p:sp>
        <p:nvSpPr>
          <p:cNvPr id="8" name="object 13">
            <a:extLst>
              <a:ext uri="{FF2B5EF4-FFF2-40B4-BE49-F238E27FC236}">
                <a16:creationId xmlns:a16="http://schemas.microsoft.com/office/drawing/2014/main" id="{FFD208FD-22FD-CEDC-90DC-7B5D98F3F536}"/>
              </a:ext>
            </a:extLst>
          </p:cNvPr>
          <p:cNvSpPr txBox="1">
            <a:spLocks/>
          </p:cNvSpPr>
          <p:nvPr/>
        </p:nvSpPr>
        <p:spPr>
          <a:xfrm>
            <a:off x="10833097" y="5582610"/>
            <a:ext cx="6735766" cy="1009251"/>
          </a:xfrm>
          <a:prstGeom prst="rect">
            <a:avLst/>
          </a:prstGeom>
        </p:spPr>
        <p:txBody>
          <a:bodyPr vert="horz" wrap="square" lIns="0" tIns="24130" rIns="0" bIns="0" rtlCol="0">
            <a:spAutoFit/>
          </a:bodyPr>
          <a:lstStyle>
            <a:lvl1pPr>
              <a:defRPr sz="5500" b="0" i="0">
                <a:solidFill>
                  <a:srgbClr val="01416A"/>
                </a:solidFill>
                <a:latin typeface="Verdana"/>
                <a:ea typeface="+mj-ea"/>
                <a:cs typeface="Verdana"/>
              </a:defRPr>
            </a:lvl1pPr>
          </a:lstStyle>
          <a:p>
            <a:pPr marL="25400" defTabSz="1828800">
              <a:spcBef>
                <a:spcPts val="190"/>
              </a:spcBef>
              <a:buClr>
                <a:srgbClr val="000000"/>
              </a:buClr>
            </a:pPr>
            <a:r>
              <a:rPr lang="fr-FR" sz="6400" b="1" kern="0" dirty="0">
                <a:latin typeface="Tahoma" panose="020B0604030504040204" pitchFamily="34" charset="0"/>
                <a:ea typeface="Tahoma" panose="020B0604030504040204" pitchFamily="34" charset="0"/>
                <a:cs typeface="Tahoma" panose="020B0604030504040204" pitchFamily="34" charset="0"/>
                <a:sym typeface="Arial"/>
              </a:rPr>
              <a:t>Gilles DROUARD</a:t>
            </a:r>
            <a:endParaRPr lang="fr-FR" sz="6400" b="1" kern="0" spc="-60" dirty="0">
              <a:latin typeface="Tahoma" panose="020B0604030504040204" pitchFamily="34" charset="0"/>
              <a:ea typeface="Tahoma" panose="020B0604030504040204" pitchFamily="34" charset="0"/>
              <a:cs typeface="Tahoma" panose="020B0604030504040204" pitchFamily="34" charset="0"/>
              <a:sym typeface="Arial"/>
            </a:endParaRPr>
          </a:p>
        </p:txBody>
      </p:sp>
    </p:spTree>
    <p:extLst>
      <p:ext uri="{BB962C8B-B14F-4D97-AF65-F5344CB8AC3E}">
        <p14:creationId xmlns:p14="http://schemas.microsoft.com/office/powerpoint/2010/main" val="2361553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3336D"/>
        </a:solidFill>
        <a:effectLst/>
      </p:bgPr>
    </p:bg>
    <p:spTree>
      <p:nvGrpSpPr>
        <p:cNvPr id="1" name="Shape 80"/>
        <p:cNvGrpSpPr/>
        <p:nvPr/>
      </p:nvGrpSpPr>
      <p:grpSpPr>
        <a:xfrm>
          <a:off x="0" y="0"/>
          <a:ext cx="0" cy="0"/>
          <a:chOff x="0" y="0"/>
          <a:chExt cx="0" cy="0"/>
        </a:xfrm>
      </p:grpSpPr>
      <p:grpSp>
        <p:nvGrpSpPr>
          <p:cNvPr id="2" name="Groupe 1">
            <a:extLst>
              <a:ext uri="{FF2B5EF4-FFF2-40B4-BE49-F238E27FC236}">
                <a16:creationId xmlns:a16="http://schemas.microsoft.com/office/drawing/2014/main" id="{6E612ED3-2625-7E3A-9CAF-8EB2602BA43E}"/>
              </a:ext>
            </a:extLst>
          </p:cNvPr>
          <p:cNvGrpSpPr/>
          <p:nvPr/>
        </p:nvGrpSpPr>
        <p:grpSpPr>
          <a:xfrm>
            <a:off x="10820922" y="3131867"/>
            <a:ext cx="7026516" cy="3158226"/>
            <a:chOff x="5184429" y="1525757"/>
            <a:chExt cx="3513258" cy="1435557"/>
          </a:xfrm>
        </p:grpSpPr>
        <p:sp>
          <p:nvSpPr>
            <p:cNvPr id="3" name="Google Shape;83;p1">
              <a:extLst>
                <a:ext uri="{FF2B5EF4-FFF2-40B4-BE49-F238E27FC236}">
                  <a16:creationId xmlns:a16="http://schemas.microsoft.com/office/drawing/2014/main" id="{20C3D900-624C-18AC-2D35-FF804A18D031}"/>
                </a:ext>
              </a:extLst>
            </p:cNvPr>
            <p:cNvSpPr/>
            <p:nvPr/>
          </p:nvSpPr>
          <p:spPr>
            <a:xfrm>
              <a:off x="5188432" y="1525757"/>
              <a:ext cx="1745385" cy="450159"/>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defTabSz="1828800">
                <a:buClr>
                  <a:srgbClr val="000000"/>
                </a:buClr>
                <a:buSzPts val="1400"/>
              </a:pPr>
              <a:endParaRPr sz="2800" kern="0">
                <a:solidFill>
                  <a:srgbClr val="000000"/>
                </a:solidFill>
                <a:latin typeface="Calibri"/>
                <a:ea typeface="Calibri"/>
                <a:cs typeface="Calibri"/>
                <a:sym typeface="Calibri"/>
              </a:endParaRPr>
            </a:p>
          </p:txBody>
        </p:sp>
        <p:sp>
          <p:nvSpPr>
            <p:cNvPr id="6" name="Google Shape;87;p1">
              <a:extLst>
                <a:ext uri="{FF2B5EF4-FFF2-40B4-BE49-F238E27FC236}">
                  <a16:creationId xmlns:a16="http://schemas.microsoft.com/office/drawing/2014/main" id="{0B23E714-F7BE-340F-F263-DD6D27CBEAA9}"/>
                </a:ext>
              </a:extLst>
            </p:cNvPr>
            <p:cNvSpPr/>
            <p:nvPr/>
          </p:nvSpPr>
          <p:spPr>
            <a:xfrm>
              <a:off x="5184429" y="2119629"/>
              <a:ext cx="3513258" cy="841685"/>
            </a:xfrm>
            <a:prstGeom prst="rect">
              <a:avLst/>
            </a:prstGeom>
            <a:noFill/>
            <a:ln w="25400" cap="flat" cmpd="sng">
              <a:noFill/>
              <a:prstDash val="solid"/>
              <a:round/>
              <a:headEnd type="none" w="sm" len="sm"/>
              <a:tailEnd type="none" w="sm" len="sm"/>
            </a:ln>
          </p:spPr>
          <p:txBody>
            <a:bodyPr spcFirstLastPara="1" wrap="square" lIns="182850" tIns="91400" rIns="182850" bIns="91400" anchor="ctr" anchorCtr="0">
              <a:spAutoFit/>
            </a:bodyPr>
            <a:lstStyle/>
            <a:p>
              <a:pPr defTabSz="1828800">
                <a:lnSpc>
                  <a:spcPts val="6480"/>
                </a:lnSpc>
                <a:buClr>
                  <a:srgbClr val="000000"/>
                </a:buClr>
                <a:buSzPts val="1000"/>
              </a:pPr>
              <a:r>
                <a:rPr lang="fr-FR" sz="6000" b="1" kern="0">
                  <a:solidFill>
                    <a:srgbClr val="42BFE0"/>
                  </a:solidFill>
                  <a:latin typeface="Montserrat SemiBold" pitchFamily="2" charset="77"/>
                  <a:ea typeface="Montserrat"/>
                  <a:cs typeface="Montserrat"/>
                  <a:sym typeface="Montserrat"/>
                </a:rPr>
                <a:t>From cell death back to life</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75" name="Rectangle : avec coin arrondi 74">
            <a:extLst>
              <a:ext uri="{FF2B5EF4-FFF2-40B4-BE49-F238E27FC236}">
                <a16:creationId xmlns:a16="http://schemas.microsoft.com/office/drawing/2014/main" id="{1FEA66B1-9C7E-8B88-B052-89B086DB25F5}"/>
              </a:ext>
            </a:extLst>
          </p:cNvPr>
          <p:cNvSpPr/>
          <p:nvPr/>
        </p:nvSpPr>
        <p:spPr>
          <a:xfrm rot="10800000">
            <a:off x="1643861" y="719187"/>
            <a:ext cx="4720362" cy="3883630"/>
          </a:xfrm>
          <a:prstGeom prst="round1Rect">
            <a:avLst>
              <a:gd name="adj" fmla="val 9857"/>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fr-FR" sz="2800" kern="0">
              <a:solidFill>
                <a:srgbClr val="FFFFFF"/>
              </a:solidFill>
              <a:latin typeface="Arial"/>
              <a:sym typeface="Arial"/>
            </a:endParaRPr>
          </a:p>
        </p:txBody>
      </p:sp>
      <p:sp>
        <p:nvSpPr>
          <p:cNvPr id="76" name="Google Shape;96;p3">
            <a:extLst>
              <a:ext uri="{FF2B5EF4-FFF2-40B4-BE49-F238E27FC236}">
                <a16:creationId xmlns:a16="http://schemas.microsoft.com/office/drawing/2014/main" id="{590D6F27-B9CA-BA41-80DA-E7D88E5E866C}"/>
              </a:ext>
            </a:extLst>
          </p:cNvPr>
          <p:cNvSpPr txBox="1"/>
          <p:nvPr/>
        </p:nvSpPr>
        <p:spPr>
          <a:xfrm>
            <a:off x="2280864" y="1099118"/>
            <a:ext cx="4726112" cy="3077766"/>
          </a:xfrm>
          <a:prstGeom prst="rect">
            <a:avLst/>
          </a:prstGeom>
          <a:noFill/>
          <a:ln>
            <a:noFill/>
          </a:ln>
        </p:spPr>
        <p:txBody>
          <a:bodyPr spcFirstLastPara="1" wrap="square" lIns="0" tIns="0" rIns="0" bIns="0" anchor="t" anchorCtr="0">
            <a:spAutoFit/>
          </a:bodyPr>
          <a:lstStyle/>
          <a:p>
            <a:pPr defTabSz="1828800">
              <a:buClr>
                <a:srgbClr val="000000"/>
              </a:buClr>
              <a:buSzPts val="1200"/>
              <a:defRPr/>
            </a:pPr>
            <a:r>
              <a:rPr lang="fr" sz="4000" kern="0">
                <a:solidFill>
                  <a:srgbClr val="404040"/>
                </a:solidFill>
                <a:latin typeface="Montserrat" pitchFamily="2" charset="77"/>
                <a:ea typeface="Montserrat"/>
                <a:cs typeface="Montserrat"/>
                <a:sym typeface="Montserrat"/>
              </a:rPr>
              <a:t>SeaBeLife</a:t>
            </a:r>
            <a:r>
              <a:rPr lang="fr" sz="4000" kern="0">
                <a:solidFill>
                  <a:srgbClr val="404040">
                    <a:lumMod val="75000"/>
                    <a:lumOff val="25000"/>
                  </a:srgbClr>
                </a:solidFill>
                <a:latin typeface="Montserrat" pitchFamily="2" charset="77"/>
                <a:ea typeface="Montserrat"/>
                <a:cs typeface="Montserrat"/>
                <a:sym typeface="Montserrat"/>
              </a:rPr>
              <a:t>’ </a:t>
            </a:r>
            <a:r>
              <a:rPr lang="fr" sz="4000" kern="0">
                <a:solidFill>
                  <a:srgbClr val="404040"/>
                </a:solidFill>
                <a:latin typeface="Montserrat" pitchFamily="2" charset="77"/>
                <a:ea typeface="Montserrat"/>
                <a:cs typeface="Montserrat"/>
                <a:sym typeface="Montserrat"/>
              </a:rPr>
              <a:t>mission is to </a:t>
            </a:r>
            <a:r>
              <a:rPr lang="fr" sz="4000" kern="0">
                <a:solidFill>
                  <a:srgbClr val="41BFE0">
                    <a:lumMod val="75000"/>
                  </a:srgbClr>
                </a:solidFill>
                <a:latin typeface="Montserrat" pitchFamily="2" charset="77"/>
                <a:ea typeface="Montserrat"/>
                <a:cs typeface="Montserrat"/>
                <a:sym typeface="Montserrat"/>
              </a:rPr>
              <a:t>prevent organ failure </a:t>
            </a:r>
            <a:r>
              <a:rPr lang="fr" sz="4000" kern="0">
                <a:solidFill>
                  <a:srgbClr val="404040"/>
                </a:solidFill>
                <a:latin typeface="Montserrat" pitchFamily="2" charset="77"/>
                <a:ea typeface="Montserrat"/>
                <a:cs typeface="Montserrat"/>
                <a:sym typeface="Montserrat"/>
              </a:rPr>
              <a:t>by halting cell degeneration</a:t>
            </a:r>
            <a:endParaRPr sz="4000" kern="0">
              <a:solidFill>
                <a:srgbClr val="404040"/>
              </a:solidFill>
              <a:latin typeface="Montserrat" pitchFamily="2" charset="77"/>
              <a:ea typeface="Montserrat"/>
              <a:cs typeface="Montserrat"/>
              <a:sym typeface="Montserrat"/>
            </a:endParaRPr>
          </a:p>
        </p:txBody>
      </p:sp>
      <p:sp>
        <p:nvSpPr>
          <p:cNvPr id="92" name="Google Shape;109;p3">
            <a:extLst>
              <a:ext uri="{FF2B5EF4-FFF2-40B4-BE49-F238E27FC236}">
                <a16:creationId xmlns:a16="http://schemas.microsoft.com/office/drawing/2014/main" id="{76ED49A9-9CA2-7255-5565-263F6251CFD9}"/>
              </a:ext>
            </a:extLst>
          </p:cNvPr>
          <p:cNvSpPr txBox="1"/>
          <p:nvPr/>
        </p:nvSpPr>
        <p:spPr>
          <a:xfrm>
            <a:off x="2157662" y="5688372"/>
            <a:ext cx="3871072" cy="3306013"/>
          </a:xfrm>
          <a:prstGeom prst="rect">
            <a:avLst/>
          </a:prstGeom>
          <a:noFill/>
          <a:ln>
            <a:noFill/>
          </a:ln>
        </p:spPr>
        <p:txBody>
          <a:bodyPr spcFirstLastPara="1" wrap="square" lIns="137150" tIns="137150" rIns="137150" bIns="137150" anchor="t" anchorCtr="0">
            <a:spAutoFit/>
          </a:bodyPr>
          <a:lstStyle/>
          <a:p>
            <a:pPr defTabSz="1828800">
              <a:lnSpc>
                <a:spcPts val="2680"/>
              </a:lnSpc>
              <a:spcBef>
                <a:spcPts val="1800"/>
              </a:spcBef>
              <a:buClr>
                <a:srgbClr val="000000"/>
              </a:buClr>
              <a:buSzPts val="1050"/>
              <a:defRPr/>
            </a:pPr>
            <a:r>
              <a:rPr lang="fr" sz="2800" b="1" kern="0" dirty="0">
                <a:solidFill>
                  <a:srgbClr val="404040"/>
                </a:solidFill>
                <a:latin typeface="Montserrat"/>
                <a:ea typeface="Montserrat"/>
                <a:cs typeface="Montserrat"/>
                <a:sym typeface="Montserrat"/>
              </a:rPr>
              <a:t>SeaBeLife</a:t>
            </a:r>
            <a:endParaRPr lang="fr-FR" sz="2800" kern="0" dirty="0">
              <a:solidFill>
                <a:srgbClr val="404040"/>
              </a:solidFill>
              <a:latin typeface="Arial"/>
              <a:ea typeface="Arial"/>
              <a:cs typeface="Arial"/>
              <a:sym typeface="Arial"/>
            </a:endParaRPr>
          </a:p>
          <a:p>
            <a:pPr marL="198900" indent="-198900" defTabSz="1828800">
              <a:spcBef>
                <a:spcPts val="800"/>
              </a:spcBef>
              <a:buClr>
                <a:srgbClr val="000000"/>
              </a:buClr>
              <a:buSzPts val="900"/>
              <a:buFont typeface="Arial" panose="020B0604020202020204" pitchFamily="34" charset="0"/>
              <a:buChar char="•"/>
              <a:defRPr/>
            </a:pPr>
            <a:r>
              <a:rPr lang="en-US" kern="0" dirty="0">
                <a:solidFill>
                  <a:srgbClr val="404040"/>
                </a:solidFill>
                <a:latin typeface="Montserrat SemiBold" panose="00000700000000000000" pitchFamily="2" charset="0"/>
                <a:ea typeface="Montserrat Light"/>
                <a:cs typeface="Calibri Light" panose="020F0302020204030204" pitchFamily="34" charset="0"/>
                <a:sym typeface="Montserrat Light"/>
              </a:rPr>
              <a:t>Founded in 2019</a:t>
            </a:r>
          </a:p>
          <a:p>
            <a:pPr marL="198900" indent="-198900" defTabSz="1828800">
              <a:spcBef>
                <a:spcPts val="800"/>
              </a:spcBef>
              <a:buClr>
                <a:srgbClr val="000000"/>
              </a:buClr>
              <a:buSzPts val="900"/>
              <a:buFont typeface="Arial" panose="020B0604020202020204" pitchFamily="34" charset="0"/>
              <a:buChar char="•"/>
              <a:defRPr/>
            </a:pPr>
            <a:r>
              <a:rPr lang="en-US" b="1" kern="0" dirty="0">
                <a:solidFill>
                  <a:srgbClr val="404040"/>
                </a:solidFill>
                <a:latin typeface="Montserrat SemiBold" panose="00000700000000000000" pitchFamily="2" charset="0"/>
                <a:ea typeface="Montserrat"/>
                <a:cs typeface="Calibri" panose="020F0502020204030204" pitchFamily="34" charset="0"/>
                <a:sym typeface="Montserrat"/>
              </a:rPr>
              <a:t>10 years of R&amp;D</a:t>
            </a:r>
            <a:r>
              <a:rPr lang="en-US" kern="0" dirty="0">
                <a:solidFill>
                  <a:srgbClr val="404040"/>
                </a:solidFill>
                <a:latin typeface="Montserrat SemiBold" panose="00000700000000000000" pitchFamily="2" charset="0"/>
                <a:ea typeface="Montserrat Light"/>
                <a:cs typeface="Calibri" panose="020F0502020204030204" pitchFamily="34" charset="0"/>
                <a:sym typeface="Montserrat Light"/>
              </a:rPr>
              <a:t> </a:t>
            </a:r>
            <a:r>
              <a:rPr lang="en-US" kern="0" dirty="0">
                <a:solidFill>
                  <a:srgbClr val="404040"/>
                </a:solidFill>
                <a:latin typeface="Montserrat SemiBold" panose="00000700000000000000" pitchFamily="2" charset="0"/>
                <a:ea typeface="Montserrat Light"/>
                <a:cs typeface="Calibri Light" panose="020F0302020204030204" pitchFamily="34" charset="0"/>
                <a:sym typeface="Montserrat Light"/>
              </a:rPr>
              <a:t>at Roscoff Marine Station</a:t>
            </a:r>
          </a:p>
          <a:p>
            <a:pPr marL="198900" indent="-198900" defTabSz="1828800">
              <a:spcBef>
                <a:spcPts val="800"/>
              </a:spcBef>
              <a:buClr>
                <a:srgbClr val="000000"/>
              </a:buClr>
              <a:buSzPts val="900"/>
              <a:buFont typeface="Arial" panose="020B0604020202020204" pitchFamily="34" charset="0"/>
              <a:buChar char="•"/>
              <a:defRPr/>
            </a:pPr>
            <a:r>
              <a:rPr lang="en-US" kern="0" dirty="0">
                <a:solidFill>
                  <a:srgbClr val="404040"/>
                </a:solidFill>
                <a:latin typeface="Montserrat SemiBold" panose="00000700000000000000" pitchFamily="2" charset="0"/>
                <a:ea typeface="Montserrat Light"/>
                <a:cs typeface="Calibri Light" panose="020F0302020204030204" pitchFamily="34" charset="0"/>
                <a:sym typeface="Montserrat Light"/>
              </a:rPr>
              <a:t>Focus on necroptosis and ferroptosis dual inhibition</a:t>
            </a:r>
          </a:p>
          <a:p>
            <a:pPr marL="198900" indent="-198900" defTabSz="1828800">
              <a:spcBef>
                <a:spcPts val="800"/>
              </a:spcBef>
              <a:buClr>
                <a:srgbClr val="000000"/>
              </a:buClr>
              <a:buSzPts val="900"/>
              <a:buFont typeface="Arial" panose="020B0604020202020204" pitchFamily="34" charset="0"/>
              <a:buChar char="•"/>
              <a:defRPr/>
            </a:pPr>
            <a:r>
              <a:rPr lang="en-US" kern="0" dirty="0">
                <a:solidFill>
                  <a:srgbClr val="404040"/>
                </a:solidFill>
                <a:latin typeface="Montserrat SemiBold" panose="00000700000000000000" pitchFamily="2" charset="0"/>
                <a:ea typeface="Montserrat Light"/>
                <a:cs typeface="Calibri Light" panose="020F0302020204030204" pitchFamily="34" charset="0"/>
                <a:sym typeface="Montserrat Light"/>
              </a:rPr>
              <a:t>7 employees</a:t>
            </a:r>
            <a:endParaRPr lang="en-US" kern="0" dirty="0">
              <a:solidFill>
                <a:srgbClr val="404040"/>
              </a:solidFill>
              <a:latin typeface="Montserrat SemiBold" panose="00000700000000000000" pitchFamily="2" charset="0"/>
              <a:cs typeface="Calibri Light" panose="020F0302020204030204" pitchFamily="34" charset="0"/>
              <a:sym typeface="Arial"/>
            </a:endParaRPr>
          </a:p>
          <a:p>
            <a:pPr marL="198900" indent="-198900" defTabSz="1828800">
              <a:spcBef>
                <a:spcPts val="800"/>
              </a:spcBef>
              <a:buClr>
                <a:srgbClr val="000000"/>
              </a:buClr>
              <a:buSzPts val="900"/>
              <a:buFont typeface="Arial" panose="020B0604020202020204" pitchFamily="34" charset="0"/>
              <a:buChar char="•"/>
              <a:defRPr/>
            </a:pPr>
            <a:r>
              <a:rPr lang="en-US" b="1" kern="0" dirty="0">
                <a:solidFill>
                  <a:srgbClr val="404040"/>
                </a:solidFill>
                <a:latin typeface="Montserrat SemiBold" panose="00000700000000000000" pitchFamily="2" charset="0"/>
                <a:ea typeface="Montserrat"/>
                <a:cs typeface="Calibri" panose="020F0502020204030204" pitchFamily="34" charset="0"/>
                <a:sym typeface="Montserrat"/>
              </a:rPr>
              <a:t>8 patents</a:t>
            </a:r>
          </a:p>
        </p:txBody>
      </p:sp>
      <p:sp>
        <p:nvSpPr>
          <p:cNvPr id="125" name="Forme en L 124">
            <a:extLst>
              <a:ext uri="{FF2B5EF4-FFF2-40B4-BE49-F238E27FC236}">
                <a16:creationId xmlns:a16="http://schemas.microsoft.com/office/drawing/2014/main" id="{10036070-9B4B-E084-E8B1-72875FB27961}"/>
              </a:ext>
            </a:extLst>
          </p:cNvPr>
          <p:cNvSpPr/>
          <p:nvPr/>
        </p:nvSpPr>
        <p:spPr>
          <a:xfrm rot="5400000">
            <a:off x="1519435" y="607103"/>
            <a:ext cx="616450" cy="616450"/>
          </a:xfrm>
          <a:prstGeom prst="corner">
            <a:avLst>
              <a:gd name="adj1" fmla="val 20505"/>
              <a:gd name="adj2" fmla="val 18445"/>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fr-FR" sz="2800" kern="0">
              <a:solidFill>
                <a:srgbClr val="FFFFFF"/>
              </a:solidFill>
              <a:latin typeface="Arial"/>
              <a:sym typeface="Arial"/>
            </a:endParaRPr>
          </a:p>
        </p:txBody>
      </p:sp>
      <p:pic>
        <p:nvPicPr>
          <p:cNvPr id="126" name="Image 125">
            <a:extLst>
              <a:ext uri="{FF2B5EF4-FFF2-40B4-BE49-F238E27FC236}">
                <a16:creationId xmlns:a16="http://schemas.microsoft.com/office/drawing/2014/main" id="{40E5BD03-AA3A-34D3-8D3B-30C75EFD58A5}"/>
              </a:ext>
            </a:extLst>
          </p:cNvPr>
          <p:cNvPicPr>
            <a:picLocks noChangeAspect="1"/>
          </p:cNvPicPr>
          <p:nvPr/>
        </p:nvPicPr>
        <p:blipFill>
          <a:blip r:embed="rId3"/>
          <a:srcRect r="79788"/>
          <a:stretch/>
        </p:blipFill>
        <p:spPr>
          <a:xfrm>
            <a:off x="610240" y="5037287"/>
            <a:ext cx="1599996" cy="2042902"/>
          </a:xfrm>
          <a:prstGeom prst="rect">
            <a:avLst/>
          </a:prstGeom>
          <a:effectLst>
            <a:outerShdw blurRad="50800" dist="38100" dir="2700000" algn="tl" rotWithShape="0">
              <a:prstClr val="black">
                <a:alpha val="40000"/>
              </a:prstClr>
            </a:outerShdw>
          </a:effectLst>
        </p:spPr>
      </p:pic>
      <p:sp>
        <p:nvSpPr>
          <p:cNvPr id="3" name="Google Shape;122;p3">
            <a:extLst>
              <a:ext uri="{FF2B5EF4-FFF2-40B4-BE49-F238E27FC236}">
                <a16:creationId xmlns:a16="http://schemas.microsoft.com/office/drawing/2014/main" id="{75E5964B-309A-C6A6-A724-70781D737132}"/>
              </a:ext>
            </a:extLst>
          </p:cNvPr>
          <p:cNvSpPr txBox="1">
            <a:spLocks/>
          </p:cNvSpPr>
          <p:nvPr/>
        </p:nvSpPr>
        <p:spPr>
          <a:xfrm flipH="1">
            <a:off x="1096482" y="519840"/>
            <a:ext cx="335048" cy="36933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25400" marR="0" lvl="0"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1pPr>
            <a:lvl2pPr marL="25400" marR="0" lvl="1"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2pPr>
            <a:lvl3pPr marL="25400" marR="0" lvl="2"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3pPr>
            <a:lvl4pPr marL="25400" marR="0" lvl="3"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4pPr>
            <a:lvl5pPr marL="25400" marR="0" lvl="4"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5pPr>
            <a:lvl6pPr marL="25400" marR="0" lvl="5"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6pPr>
            <a:lvl7pPr marL="25400" marR="0" lvl="6"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7pPr>
            <a:lvl8pPr marL="25400" marR="0" lvl="7"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8pPr>
            <a:lvl9pPr marL="25400" marR="0" lvl="8"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9pPr>
          </a:lstStyle>
          <a:p>
            <a:pPr marL="50800" defTabSz="1828800">
              <a:defRPr/>
            </a:pPr>
            <a:fld id="{00000000-1234-1234-1234-123412341234}" type="slidenum">
              <a:rPr lang="fr" sz="2400" b="1" kern="0">
                <a:solidFill>
                  <a:srgbClr val="FF935B"/>
                </a:solidFill>
                <a:latin typeface="Calibri" panose="020F0502020204030204" pitchFamily="34" charset="0"/>
                <a:cs typeface="Calibri" panose="020F0502020204030204" pitchFamily="34" charset="0"/>
              </a:rPr>
              <a:pPr marL="50800" defTabSz="1828800">
                <a:defRPr/>
              </a:pPr>
              <a:t>7</a:t>
            </a:fld>
            <a:endParaRPr lang="fr" sz="2400" b="1" kern="0">
              <a:solidFill>
                <a:srgbClr val="FF935B"/>
              </a:solidFill>
              <a:latin typeface="Calibri" panose="020F0502020204030204" pitchFamily="34" charset="0"/>
              <a:cs typeface="Calibri" panose="020F0502020204030204" pitchFamily="34" charset="0"/>
            </a:endParaRPr>
          </a:p>
        </p:txBody>
      </p:sp>
      <p:sp>
        <p:nvSpPr>
          <p:cNvPr id="2" name="Espace réservé du numéro de diapositive 1">
            <a:extLst>
              <a:ext uri="{FF2B5EF4-FFF2-40B4-BE49-F238E27FC236}">
                <a16:creationId xmlns:a16="http://schemas.microsoft.com/office/drawing/2014/main" id="{977B057B-61F0-9E34-53A7-CF900C43E968}"/>
              </a:ext>
            </a:extLst>
          </p:cNvPr>
          <p:cNvSpPr>
            <a:spLocks noGrp="1"/>
          </p:cNvSpPr>
          <p:nvPr>
            <p:ph type="sldNum" sz="quarter" idx="4"/>
          </p:nvPr>
        </p:nvSpPr>
        <p:spPr/>
        <p:txBody>
          <a:bodyPr/>
          <a:lstStyle/>
          <a:p>
            <a:pPr defTabSz="1828800">
              <a:defRPr/>
            </a:pPr>
            <a:fld id="{57B9237A-31CA-7F41-944F-20ECD28CAEC9}" type="slidenum">
              <a:rPr lang="fr-FR" kern="0">
                <a:solidFill>
                  <a:srgbClr val="FFFFFF">
                    <a:lumMod val="75000"/>
                  </a:srgbClr>
                </a:solidFill>
              </a:rPr>
              <a:pPr defTabSz="1828800">
                <a:defRPr/>
              </a:pPr>
              <a:t>7</a:t>
            </a:fld>
            <a:endParaRPr lang="fr-FR" kern="0">
              <a:solidFill>
                <a:srgbClr val="FFFFFF">
                  <a:lumMod val="75000"/>
                </a:srgbClr>
              </a:solidFill>
            </a:endParaRPr>
          </a:p>
        </p:txBody>
      </p:sp>
      <p:grpSp>
        <p:nvGrpSpPr>
          <p:cNvPr id="4" name="Groupe 3">
            <a:extLst>
              <a:ext uri="{FF2B5EF4-FFF2-40B4-BE49-F238E27FC236}">
                <a16:creationId xmlns:a16="http://schemas.microsoft.com/office/drawing/2014/main" id="{703F7BDD-8A16-073B-795C-ED13513019CD}"/>
              </a:ext>
            </a:extLst>
          </p:cNvPr>
          <p:cNvGrpSpPr/>
          <p:nvPr/>
        </p:nvGrpSpPr>
        <p:grpSpPr>
          <a:xfrm>
            <a:off x="6656176" y="871229"/>
            <a:ext cx="786064" cy="903414"/>
            <a:chOff x="4041715" y="1934614"/>
            <a:chExt cx="858771" cy="986977"/>
          </a:xfrm>
        </p:grpSpPr>
        <p:sp>
          <p:nvSpPr>
            <p:cNvPr id="5" name="Forme libre 43">
              <a:extLst>
                <a:ext uri="{FF2B5EF4-FFF2-40B4-BE49-F238E27FC236}">
                  <a16:creationId xmlns:a16="http://schemas.microsoft.com/office/drawing/2014/main" id="{F4F59693-6BE6-CDD8-53A2-A94204B320B9}"/>
                </a:ext>
              </a:extLst>
            </p:cNvPr>
            <p:cNvSpPr/>
            <p:nvPr/>
          </p:nvSpPr>
          <p:spPr>
            <a:xfrm>
              <a:off x="4189202" y="2086171"/>
              <a:ext cx="563777" cy="659858"/>
            </a:xfrm>
            <a:custGeom>
              <a:avLst/>
              <a:gdLst>
                <a:gd name="connsiteX0" fmla="*/ 281919 w 563777"/>
                <a:gd name="connsiteY0" fmla="*/ 0 h 659858"/>
                <a:gd name="connsiteX1" fmla="*/ 275015 w 563777"/>
                <a:gd name="connsiteY1" fmla="*/ 6903 h 659858"/>
                <a:gd name="connsiteX2" fmla="*/ 275015 w 563777"/>
                <a:gd name="connsiteY2" fmla="*/ 61881 h 659858"/>
                <a:gd name="connsiteX3" fmla="*/ 281919 w 563777"/>
                <a:gd name="connsiteY3" fmla="*/ 68783 h 659858"/>
                <a:gd name="connsiteX4" fmla="*/ 288824 w 563777"/>
                <a:gd name="connsiteY4" fmla="*/ 61881 h 659858"/>
                <a:gd name="connsiteX5" fmla="*/ 288824 w 563777"/>
                <a:gd name="connsiteY5" fmla="*/ 6903 h 659858"/>
                <a:gd name="connsiteX6" fmla="*/ 281919 w 563777"/>
                <a:gd name="connsiteY6" fmla="*/ 0 h 659858"/>
                <a:gd name="connsiteX7" fmla="*/ 87496 w 563777"/>
                <a:gd name="connsiteY7" fmla="*/ 80512 h 659858"/>
                <a:gd name="connsiteX8" fmla="*/ 82547 w 563777"/>
                <a:gd name="connsiteY8" fmla="*/ 82467 h 659858"/>
                <a:gd name="connsiteX9" fmla="*/ 82547 w 563777"/>
                <a:gd name="connsiteY9" fmla="*/ 92363 h 659858"/>
                <a:gd name="connsiteX10" fmla="*/ 121407 w 563777"/>
                <a:gd name="connsiteY10" fmla="*/ 131214 h 659858"/>
                <a:gd name="connsiteX11" fmla="*/ 131306 w 563777"/>
                <a:gd name="connsiteY11" fmla="*/ 131214 h 659858"/>
                <a:gd name="connsiteX12" fmla="*/ 131306 w 563777"/>
                <a:gd name="connsiteY12" fmla="*/ 121318 h 659858"/>
                <a:gd name="connsiteX13" fmla="*/ 92446 w 563777"/>
                <a:gd name="connsiteY13" fmla="*/ 82467 h 659858"/>
                <a:gd name="connsiteX14" fmla="*/ 87496 w 563777"/>
                <a:gd name="connsiteY14" fmla="*/ 80512 h 659858"/>
                <a:gd name="connsiteX15" fmla="*/ 87496 w 563777"/>
                <a:gd name="connsiteY15" fmla="*/ 80512 h 659858"/>
                <a:gd name="connsiteX16" fmla="*/ 476342 w 563777"/>
                <a:gd name="connsiteY16" fmla="*/ 80512 h 659858"/>
                <a:gd name="connsiteX17" fmla="*/ 471393 w 563777"/>
                <a:gd name="connsiteY17" fmla="*/ 82467 h 659858"/>
                <a:gd name="connsiteX18" fmla="*/ 432533 w 563777"/>
                <a:gd name="connsiteY18" fmla="*/ 121318 h 659858"/>
                <a:gd name="connsiteX19" fmla="*/ 432533 w 563777"/>
                <a:gd name="connsiteY19" fmla="*/ 131214 h 659858"/>
                <a:gd name="connsiteX20" fmla="*/ 442431 w 563777"/>
                <a:gd name="connsiteY20" fmla="*/ 131214 h 659858"/>
                <a:gd name="connsiteX21" fmla="*/ 481291 w 563777"/>
                <a:gd name="connsiteY21" fmla="*/ 92363 h 659858"/>
                <a:gd name="connsiteX22" fmla="*/ 481291 w 563777"/>
                <a:gd name="connsiteY22" fmla="*/ 82467 h 659858"/>
                <a:gd name="connsiteX23" fmla="*/ 476342 w 563777"/>
                <a:gd name="connsiteY23" fmla="*/ 80512 h 659858"/>
                <a:gd name="connsiteX24" fmla="*/ 476342 w 563777"/>
                <a:gd name="connsiteY24" fmla="*/ 80512 h 659858"/>
                <a:gd name="connsiteX25" fmla="*/ 281919 w 563777"/>
                <a:gd name="connsiteY25" fmla="*/ 109956 h 659858"/>
                <a:gd name="connsiteX26" fmla="*/ 110043 w 563777"/>
                <a:gd name="connsiteY26" fmla="*/ 273852 h 659858"/>
                <a:gd name="connsiteX27" fmla="*/ 155990 w 563777"/>
                <a:gd name="connsiteY27" fmla="*/ 405066 h 659858"/>
                <a:gd name="connsiteX28" fmla="*/ 199372 w 563777"/>
                <a:gd name="connsiteY28" fmla="*/ 501705 h 659858"/>
                <a:gd name="connsiteX29" fmla="*/ 199372 w 563777"/>
                <a:gd name="connsiteY29" fmla="*/ 584172 h 659858"/>
                <a:gd name="connsiteX30" fmla="*/ 233772 w 563777"/>
                <a:gd name="connsiteY30" fmla="*/ 618564 h 659858"/>
                <a:gd name="connsiteX31" fmla="*/ 247519 w 563777"/>
                <a:gd name="connsiteY31" fmla="*/ 618564 h 659858"/>
                <a:gd name="connsiteX32" fmla="*/ 247519 w 563777"/>
                <a:gd name="connsiteY32" fmla="*/ 625467 h 659858"/>
                <a:gd name="connsiteX33" fmla="*/ 281919 w 563777"/>
                <a:gd name="connsiteY33" fmla="*/ 659858 h 659858"/>
                <a:gd name="connsiteX34" fmla="*/ 316319 w 563777"/>
                <a:gd name="connsiteY34" fmla="*/ 625467 h 659858"/>
                <a:gd name="connsiteX35" fmla="*/ 316319 w 563777"/>
                <a:gd name="connsiteY35" fmla="*/ 618564 h 659858"/>
                <a:gd name="connsiteX36" fmla="*/ 330067 w 563777"/>
                <a:gd name="connsiteY36" fmla="*/ 618564 h 659858"/>
                <a:gd name="connsiteX37" fmla="*/ 364467 w 563777"/>
                <a:gd name="connsiteY37" fmla="*/ 584172 h 659858"/>
                <a:gd name="connsiteX38" fmla="*/ 364467 w 563777"/>
                <a:gd name="connsiteY38" fmla="*/ 501705 h 659858"/>
                <a:gd name="connsiteX39" fmla="*/ 407848 w 563777"/>
                <a:gd name="connsiteY39" fmla="*/ 405066 h 659858"/>
                <a:gd name="connsiteX40" fmla="*/ 453796 w 563777"/>
                <a:gd name="connsiteY40" fmla="*/ 273852 h 659858"/>
                <a:gd name="connsiteX41" fmla="*/ 281919 w 563777"/>
                <a:gd name="connsiteY41" fmla="*/ 109956 h 659858"/>
                <a:gd name="connsiteX42" fmla="*/ 281919 w 563777"/>
                <a:gd name="connsiteY42" fmla="*/ 109956 h 659858"/>
                <a:gd name="connsiteX43" fmla="*/ 281919 w 563777"/>
                <a:gd name="connsiteY43" fmla="*/ 123701 h 659858"/>
                <a:gd name="connsiteX44" fmla="*/ 440048 w 563777"/>
                <a:gd name="connsiteY44" fmla="*/ 273852 h 659858"/>
                <a:gd name="connsiteX45" fmla="*/ 396667 w 563777"/>
                <a:gd name="connsiteY45" fmla="*/ 397125 h 659858"/>
                <a:gd name="connsiteX46" fmla="*/ 350902 w 563777"/>
                <a:gd name="connsiteY46" fmla="*/ 494863 h 659858"/>
                <a:gd name="connsiteX47" fmla="*/ 212937 w 563777"/>
                <a:gd name="connsiteY47" fmla="*/ 494863 h 659858"/>
                <a:gd name="connsiteX48" fmla="*/ 167172 w 563777"/>
                <a:gd name="connsiteY48" fmla="*/ 397125 h 659858"/>
                <a:gd name="connsiteX49" fmla="*/ 123790 w 563777"/>
                <a:gd name="connsiteY49" fmla="*/ 273852 h 659858"/>
                <a:gd name="connsiteX50" fmla="*/ 281919 w 563777"/>
                <a:gd name="connsiteY50" fmla="*/ 123701 h 659858"/>
                <a:gd name="connsiteX51" fmla="*/ 281919 w 563777"/>
                <a:gd name="connsiteY51" fmla="*/ 123701 h 659858"/>
                <a:gd name="connsiteX52" fmla="*/ 6904 w 563777"/>
                <a:gd name="connsiteY52" fmla="*/ 274890 h 659858"/>
                <a:gd name="connsiteX53" fmla="*/ 0 w 563777"/>
                <a:gd name="connsiteY53" fmla="*/ 281793 h 659858"/>
                <a:gd name="connsiteX54" fmla="*/ 6904 w 563777"/>
                <a:gd name="connsiteY54" fmla="*/ 288696 h 659858"/>
                <a:gd name="connsiteX55" fmla="*/ 61895 w 563777"/>
                <a:gd name="connsiteY55" fmla="*/ 288696 h 659858"/>
                <a:gd name="connsiteX56" fmla="*/ 68800 w 563777"/>
                <a:gd name="connsiteY56" fmla="*/ 281793 h 659858"/>
                <a:gd name="connsiteX57" fmla="*/ 61895 w 563777"/>
                <a:gd name="connsiteY57" fmla="*/ 274890 h 659858"/>
                <a:gd name="connsiteX58" fmla="*/ 6904 w 563777"/>
                <a:gd name="connsiteY58" fmla="*/ 274890 h 659858"/>
                <a:gd name="connsiteX59" fmla="*/ 501882 w 563777"/>
                <a:gd name="connsiteY59" fmla="*/ 274890 h 659858"/>
                <a:gd name="connsiteX60" fmla="*/ 494978 w 563777"/>
                <a:gd name="connsiteY60" fmla="*/ 281793 h 659858"/>
                <a:gd name="connsiteX61" fmla="*/ 501882 w 563777"/>
                <a:gd name="connsiteY61" fmla="*/ 288696 h 659858"/>
                <a:gd name="connsiteX62" fmla="*/ 556873 w 563777"/>
                <a:gd name="connsiteY62" fmla="*/ 288696 h 659858"/>
                <a:gd name="connsiteX63" fmla="*/ 563778 w 563777"/>
                <a:gd name="connsiteY63" fmla="*/ 281793 h 659858"/>
                <a:gd name="connsiteX64" fmla="*/ 556873 w 563777"/>
                <a:gd name="connsiteY64" fmla="*/ 274890 h 659858"/>
                <a:gd name="connsiteX65" fmla="*/ 501882 w 563777"/>
                <a:gd name="connsiteY65" fmla="*/ 274890 h 659858"/>
                <a:gd name="connsiteX66" fmla="*/ 213181 w 563777"/>
                <a:gd name="connsiteY66" fmla="*/ 508608 h 659858"/>
                <a:gd name="connsiteX67" fmla="*/ 350658 w 563777"/>
                <a:gd name="connsiteY67" fmla="*/ 508608 h 659858"/>
                <a:gd name="connsiteX68" fmla="*/ 350658 w 563777"/>
                <a:gd name="connsiteY68" fmla="*/ 549841 h 659858"/>
                <a:gd name="connsiteX69" fmla="*/ 213181 w 563777"/>
                <a:gd name="connsiteY69" fmla="*/ 549841 h 659858"/>
                <a:gd name="connsiteX70" fmla="*/ 213181 w 563777"/>
                <a:gd name="connsiteY70" fmla="*/ 508608 h 659858"/>
                <a:gd name="connsiteX71" fmla="*/ 213181 w 563777"/>
                <a:gd name="connsiteY71" fmla="*/ 563586 h 659858"/>
                <a:gd name="connsiteX72" fmla="*/ 350658 w 563777"/>
                <a:gd name="connsiteY72" fmla="*/ 563586 h 659858"/>
                <a:gd name="connsiteX73" fmla="*/ 350658 w 563777"/>
                <a:gd name="connsiteY73" fmla="*/ 584233 h 659858"/>
                <a:gd name="connsiteX74" fmla="*/ 330006 w 563777"/>
                <a:gd name="connsiteY74" fmla="*/ 604880 h 659858"/>
                <a:gd name="connsiteX75" fmla="*/ 233772 w 563777"/>
                <a:gd name="connsiteY75" fmla="*/ 604880 h 659858"/>
                <a:gd name="connsiteX76" fmla="*/ 213120 w 563777"/>
                <a:gd name="connsiteY76" fmla="*/ 584233 h 659858"/>
                <a:gd name="connsiteX77" fmla="*/ 213120 w 563777"/>
                <a:gd name="connsiteY77" fmla="*/ 563586 h 659858"/>
                <a:gd name="connsiteX78" fmla="*/ 261267 w 563777"/>
                <a:gd name="connsiteY78" fmla="*/ 618564 h 659858"/>
                <a:gd name="connsiteX79" fmla="*/ 302510 w 563777"/>
                <a:gd name="connsiteY79" fmla="*/ 618564 h 659858"/>
                <a:gd name="connsiteX80" fmla="*/ 302510 w 563777"/>
                <a:gd name="connsiteY80" fmla="*/ 625467 h 659858"/>
                <a:gd name="connsiteX81" fmla="*/ 281858 w 563777"/>
                <a:gd name="connsiteY81" fmla="*/ 646114 h 659858"/>
                <a:gd name="connsiteX82" fmla="*/ 261206 w 563777"/>
                <a:gd name="connsiteY82" fmla="*/ 625467 h 659858"/>
                <a:gd name="connsiteX83" fmla="*/ 261206 w 563777"/>
                <a:gd name="connsiteY83" fmla="*/ 618564 h 659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63777" h="659858">
                  <a:moveTo>
                    <a:pt x="281919" y="0"/>
                  </a:moveTo>
                  <a:cubicBezTo>
                    <a:pt x="278131" y="0"/>
                    <a:pt x="275015" y="3054"/>
                    <a:pt x="275015" y="6903"/>
                  </a:cubicBezTo>
                  <a:lnTo>
                    <a:pt x="275015" y="61881"/>
                  </a:lnTo>
                  <a:cubicBezTo>
                    <a:pt x="275015" y="65668"/>
                    <a:pt x="278070" y="68783"/>
                    <a:pt x="281919" y="68783"/>
                  </a:cubicBezTo>
                  <a:cubicBezTo>
                    <a:pt x="285707" y="68783"/>
                    <a:pt x="288824" y="65729"/>
                    <a:pt x="288824" y="61881"/>
                  </a:cubicBezTo>
                  <a:lnTo>
                    <a:pt x="288824" y="6903"/>
                  </a:lnTo>
                  <a:cubicBezTo>
                    <a:pt x="288824" y="3115"/>
                    <a:pt x="285769" y="0"/>
                    <a:pt x="281919" y="0"/>
                  </a:cubicBezTo>
                  <a:close/>
                  <a:moveTo>
                    <a:pt x="87496" y="80512"/>
                  </a:moveTo>
                  <a:cubicBezTo>
                    <a:pt x="85724" y="80512"/>
                    <a:pt x="83891" y="81123"/>
                    <a:pt x="82547" y="82467"/>
                  </a:cubicBezTo>
                  <a:cubicBezTo>
                    <a:pt x="79859" y="85155"/>
                    <a:pt x="79859" y="89675"/>
                    <a:pt x="82547" y="92363"/>
                  </a:cubicBezTo>
                  <a:lnTo>
                    <a:pt x="121407" y="131214"/>
                  </a:lnTo>
                  <a:cubicBezTo>
                    <a:pt x="124096" y="133902"/>
                    <a:pt x="128617" y="133902"/>
                    <a:pt x="131306" y="131214"/>
                  </a:cubicBezTo>
                  <a:cubicBezTo>
                    <a:pt x="133994" y="128526"/>
                    <a:pt x="133994" y="124006"/>
                    <a:pt x="131306" y="121318"/>
                  </a:cubicBezTo>
                  <a:lnTo>
                    <a:pt x="92446" y="82467"/>
                  </a:lnTo>
                  <a:cubicBezTo>
                    <a:pt x="91101" y="81123"/>
                    <a:pt x="89268" y="80512"/>
                    <a:pt x="87496" y="80512"/>
                  </a:cubicBezTo>
                  <a:lnTo>
                    <a:pt x="87496" y="80512"/>
                  </a:lnTo>
                  <a:close/>
                  <a:moveTo>
                    <a:pt x="476342" y="80512"/>
                  </a:moveTo>
                  <a:cubicBezTo>
                    <a:pt x="474570" y="80512"/>
                    <a:pt x="472737" y="81123"/>
                    <a:pt x="471393" y="82467"/>
                  </a:cubicBezTo>
                  <a:lnTo>
                    <a:pt x="432533" y="121318"/>
                  </a:lnTo>
                  <a:cubicBezTo>
                    <a:pt x="429845" y="124006"/>
                    <a:pt x="429845" y="128526"/>
                    <a:pt x="432533" y="131214"/>
                  </a:cubicBezTo>
                  <a:cubicBezTo>
                    <a:pt x="435221" y="133902"/>
                    <a:pt x="439743" y="133902"/>
                    <a:pt x="442431" y="131214"/>
                  </a:cubicBezTo>
                  <a:lnTo>
                    <a:pt x="481291" y="92363"/>
                  </a:lnTo>
                  <a:cubicBezTo>
                    <a:pt x="483980" y="89675"/>
                    <a:pt x="483980" y="85155"/>
                    <a:pt x="481291" y="82467"/>
                  </a:cubicBezTo>
                  <a:cubicBezTo>
                    <a:pt x="479947" y="81123"/>
                    <a:pt x="478114" y="80512"/>
                    <a:pt x="476342" y="80512"/>
                  </a:cubicBezTo>
                  <a:lnTo>
                    <a:pt x="476342" y="80512"/>
                  </a:lnTo>
                  <a:close/>
                  <a:moveTo>
                    <a:pt x="281919" y="109956"/>
                  </a:moveTo>
                  <a:cubicBezTo>
                    <a:pt x="194545" y="109956"/>
                    <a:pt x="110043" y="177823"/>
                    <a:pt x="110043" y="273852"/>
                  </a:cubicBezTo>
                  <a:cubicBezTo>
                    <a:pt x="110043" y="335244"/>
                    <a:pt x="133505" y="373240"/>
                    <a:pt x="155990" y="405066"/>
                  </a:cubicBezTo>
                  <a:cubicBezTo>
                    <a:pt x="178537" y="436953"/>
                    <a:pt x="199372" y="462426"/>
                    <a:pt x="199372" y="501705"/>
                  </a:cubicBezTo>
                  <a:lnTo>
                    <a:pt x="199372" y="584172"/>
                  </a:lnTo>
                  <a:cubicBezTo>
                    <a:pt x="199372" y="603720"/>
                    <a:pt x="215564" y="618564"/>
                    <a:pt x="233772" y="618564"/>
                  </a:cubicBezTo>
                  <a:lnTo>
                    <a:pt x="247519" y="618564"/>
                  </a:lnTo>
                  <a:lnTo>
                    <a:pt x="247519" y="625467"/>
                  </a:lnTo>
                  <a:cubicBezTo>
                    <a:pt x="247519" y="644404"/>
                    <a:pt x="262978" y="659858"/>
                    <a:pt x="281919" y="659858"/>
                  </a:cubicBezTo>
                  <a:cubicBezTo>
                    <a:pt x="300861" y="659858"/>
                    <a:pt x="316319" y="644404"/>
                    <a:pt x="316319" y="625467"/>
                  </a:cubicBezTo>
                  <a:lnTo>
                    <a:pt x="316319" y="618564"/>
                  </a:lnTo>
                  <a:cubicBezTo>
                    <a:pt x="316319" y="618564"/>
                    <a:pt x="330067" y="618564"/>
                    <a:pt x="330067" y="618564"/>
                  </a:cubicBezTo>
                  <a:cubicBezTo>
                    <a:pt x="348275" y="618564"/>
                    <a:pt x="364467" y="603781"/>
                    <a:pt x="364467" y="584172"/>
                  </a:cubicBezTo>
                  <a:lnTo>
                    <a:pt x="364467" y="501705"/>
                  </a:lnTo>
                  <a:cubicBezTo>
                    <a:pt x="364467" y="462365"/>
                    <a:pt x="385363" y="436892"/>
                    <a:pt x="407848" y="405066"/>
                  </a:cubicBezTo>
                  <a:cubicBezTo>
                    <a:pt x="430333" y="373240"/>
                    <a:pt x="453796" y="335244"/>
                    <a:pt x="453796" y="273852"/>
                  </a:cubicBezTo>
                  <a:cubicBezTo>
                    <a:pt x="453796" y="177823"/>
                    <a:pt x="369355" y="109956"/>
                    <a:pt x="281919" y="109956"/>
                  </a:cubicBezTo>
                  <a:lnTo>
                    <a:pt x="281919" y="109956"/>
                  </a:lnTo>
                  <a:close/>
                  <a:moveTo>
                    <a:pt x="281919" y="123701"/>
                  </a:moveTo>
                  <a:cubicBezTo>
                    <a:pt x="362206" y="123701"/>
                    <a:pt x="440048" y="185887"/>
                    <a:pt x="440048" y="273852"/>
                  </a:cubicBezTo>
                  <a:cubicBezTo>
                    <a:pt x="440048" y="331823"/>
                    <a:pt x="418846" y="365787"/>
                    <a:pt x="396667" y="397125"/>
                  </a:cubicBezTo>
                  <a:cubicBezTo>
                    <a:pt x="375709" y="426813"/>
                    <a:pt x="353224" y="454424"/>
                    <a:pt x="350902" y="494863"/>
                  </a:cubicBezTo>
                  <a:lnTo>
                    <a:pt x="212937" y="494863"/>
                  </a:lnTo>
                  <a:cubicBezTo>
                    <a:pt x="210615" y="454424"/>
                    <a:pt x="188191" y="426874"/>
                    <a:pt x="167172" y="397125"/>
                  </a:cubicBezTo>
                  <a:cubicBezTo>
                    <a:pt x="144992" y="365787"/>
                    <a:pt x="123790" y="331823"/>
                    <a:pt x="123790" y="273852"/>
                  </a:cubicBezTo>
                  <a:cubicBezTo>
                    <a:pt x="123790" y="185887"/>
                    <a:pt x="201633" y="123701"/>
                    <a:pt x="281919" y="123701"/>
                  </a:cubicBezTo>
                  <a:lnTo>
                    <a:pt x="281919" y="123701"/>
                  </a:lnTo>
                  <a:close/>
                  <a:moveTo>
                    <a:pt x="6904" y="274890"/>
                  </a:moveTo>
                  <a:cubicBezTo>
                    <a:pt x="3116" y="274890"/>
                    <a:pt x="0" y="277944"/>
                    <a:pt x="0" y="281793"/>
                  </a:cubicBezTo>
                  <a:cubicBezTo>
                    <a:pt x="0" y="285641"/>
                    <a:pt x="3055" y="288696"/>
                    <a:pt x="6904" y="288696"/>
                  </a:cubicBezTo>
                  <a:lnTo>
                    <a:pt x="61895" y="288696"/>
                  </a:lnTo>
                  <a:cubicBezTo>
                    <a:pt x="65683" y="288696"/>
                    <a:pt x="68800" y="285641"/>
                    <a:pt x="68800" y="281793"/>
                  </a:cubicBezTo>
                  <a:cubicBezTo>
                    <a:pt x="68800" y="278005"/>
                    <a:pt x="65744" y="274890"/>
                    <a:pt x="61895" y="274890"/>
                  </a:cubicBezTo>
                  <a:lnTo>
                    <a:pt x="6904" y="274890"/>
                  </a:lnTo>
                  <a:close/>
                  <a:moveTo>
                    <a:pt x="501882" y="274890"/>
                  </a:moveTo>
                  <a:cubicBezTo>
                    <a:pt x="498094" y="274890"/>
                    <a:pt x="494978" y="277944"/>
                    <a:pt x="494978" y="281793"/>
                  </a:cubicBezTo>
                  <a:cubicBezTo>
                    <a:pt x="494978" y="285580"/>
                    <a:pt x="498033" y="288696"/>
                    <a:pt x="501882" y="288696"/>
                  </a:cubicBezTo>
                  <a:lnTo>
                    <a:pt x="556873" y="288696"/>
                  </a:lnTo>
                  <a:cubicBezTo>
                    <a:pt x="560661" y="288696"/>
                    <a:pt x="563778" y="285641"/>
                    <a:pt x="563778" y="281793"/>
                  </a:cubicBezTo>
                  <a:cubicBezTo>
                    <a:pt x="563778" y="277944"/>
                    <a:pt x="560723" y="274890"/>
                    <a:pt x="556873" y="274890"/>
                  </a:cubicBezTo>
                  <a:lnTo>
                    <a:pt x="501882" y="274890"/>
                  </a:lnTo>
                  <a:close/>
                  <a:moveTo>
                    <a:pt x="213181" y="508608"/>
                  </a:moveTo>
                  <a:lnTo>
                    <a:pt x="350658" y="508608"/>
                  </a:lnTo>
                  <a:lnTo>
                    <a:pt x="350658" y="549841"/>
                  </a:lnTo>
                  <a:cubicBezTo>
                    <a:pt x="350658" y="549841"/>
                    <a:pt x="213181" y="549841"/>
                    <a:pt x="213181" y="549841"/>
                  </a:cubicBezTo>
                  <a:lnTo>
                    <a:pt x="213181" y="508608"/>
                  </a:lnTo>
                  <a:close/>
                  <a:moveTo>
                    <a:pt x="213181" y="563586"/>
                  </a:moveTo>
                  <a:lnTo>
                    <a:pt x="350658" y="563586"/>
                  </a:lnTo>
                  <a:lnTo>
                    <a:pt x="350658" y="584233"/>
                  </a:lnTo>
                  <a:cubicBezTo>
                    <a:pt x="350658" y="596267"/>
                    <a:pt x="340882" y="604880"/>
                    <a:pt x="330006" y="604880"/>
                  </a:cubicBezTo>
                  <a:lnTo>
                    <a:pt x="233772" y="604880"/>
                  </a:lnTo>
                  <a:cubicBezTo>
                    <a:pt x="222957" y="604880"/>
                    <a:pt x="213120" y="596328"/>
                    <a:pt x="213120" y="584233"/>
                  </a:cubicBezTo>
                  <a:lnTo>
                    <a:pt x="213120" y="563586"/>
                  </a:lnTo>
                  <a:close/>
                  <a:moveTo>
                    <a:pt x="261267" y="618564"/>
                  </a:moveTo>
                  <a:lnTo>
                    <a:pt x="302510" y="618564"/>
                  </a:lnTo>
                  <a:lnTo>
                    <a:pt x="302510" y="625467"/>
                  </a:lnTo>
                  <a:cubicBezTo>
                    <a:pt x="302510" y="637012"/>
                    <a:pt x="293406" y="646114"/>
                    <a:pt x="281858" y="646114"/>
                  </a:cubicBezTo>
                  <a:cubicBezTo>
                    <a:pt x="270310" y="646114"/>
                    <a:pt x="261206" y="637012"/>
                    <a:pt x="261206" y="625467"/>
                  </a:cubicBezTo>
                  <a:lnTo>
                    <a:pt x="261206" y="618564"/>
                  </a:lnTo>
                  <a:close/>
                </a:path>
              </a:pathLst>
            </a:custGeom>
            <a:solidFill>
              <a:schemeClr val="accent3"/>
            </a:solidFill>
            <a:ln w="0" cap="flat">
              <a:solidFill>
                <a:schemeClr val="accent3"/>
              </a:solidFill>
              <a:prstDash val="solid"/>
              <a:miter/>
            </a:ln>
          </p:spPr>
          <p:txBody>
            <a:bodyPr rtlCol="0" anchor="ctr"/>
            <a:lstStyle/>
            <a:p>
              <a:pPr defTabSz="1828800">
                <a:buClr>
                  <a:srgbClr val="000000"/>
                </a:buClr>
                <a:defRPr/>
              </a:pPr>
              <a:endParaRPr lang="fr-FR" sz="2800" kern="0">
                <a:solidFill>
                  <a:srgbClr val="000000"/>
                </a:solidFill>
                <a:latin typeface="Arial"/>
                <a:cs typeface="Arial"/>
                <a:sym typeface="Arial"/>
              </a:endParaRPr>
            </a:p>
          </p:txBody>
        </p:sp>
        <p:sp>
          <p:nvSpPr>
            <p:cNvPr id="6" name="Forme libre 44">
              <a:extLst>
                <a:ext uri="{FF2B5EF4-FFF2-40B4-BE49-F238E27FC236}">
                  <a16:creationId xmlns:a16="http://schemas.microsoft.com/office/drawing/2014/main" id="{A95D6805-9866-EE9D-5C2B-21469136C29D}"/>
                </a:ext>
              </a:extLst>
            </p:cNvPr>
            <p:cNvSpPr/>
            <p:nvPr/>
          </p:nvSpPr>
          <p:spPr>
            <a:xfrm>
              <a:off x="4041715" y="1934614"/>
              <a:ext cx="858771" cy="986977"/>
            </a:xfrm>
            <a:custGeom>
              <a:avLst/>
              <a:gdLst>
                <a:gd name="connsiteX0" fmla="*/ 855951 w 858771"/>
                <a:gd name="connsiteY0" fmla="*/ 143248 h 986977"/>
                <a:gd name="connsiteX1" fmla="*/ 855951 w 858771"/>
                <a:gd name="connsiteY1" fmla="*/ 143248 h 986977"/>
                <a:gd name="connsiteX2" fmla="*/ 844831 w 858771"/>
                <a:gd name="connsiteY2" fmla="*/ 129687 h 986977"/>
                <a:gd name="connsiteX3" fmla="*/ 434050 w 858771"/>
                <a:gd name="connsiteY3" fmla="*/ 733 h 986977"/>
                <a:gd name="connsiteX4" fmla="*/ 424518 w 858771"/>
                <a:gd name="connsiteY4" fmla="*/ 733 h 986977"/>
                <a:gd name="connsiteX5" fmla="*/ 13554 w 858771"/>
                <a:gd name="connsiteY5" fmla="*/ 130298 h 986977"/>
                <a:gd name="connsiteX6" fmla="*/ 2556 w 858771"/>
                <a:gd name="connsiteY6" fmla="*/ 143187 h 986977"/>
                <a:gd name="connsiteX7" fmla="*/ 424640 w 858771"/>
                <a:gd name="connsiteY7" fmla="*/ 985390 h 986977"/>
                <a:gd name="connsiteX8" fmla="*/ 429284 w 858771"/>
                <a:gd name="connsiteY8" fmla="*/ 986794 h 986977"/>
                <a:gd name="connsiteX9" fmla="*/ 434355 w 858771"/>
                <a:gd name="connsiteY9" fmla="*/ 986794 h 986977"/>
                <a:gd name="connsiteX10" fmla="*/ 855951 w 858771"/>
                <a:gd name="connsiteY10" fmla="*/ 143126 h 98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8771" h="986977">
                  <a:moveTo>
                    <a:pt x="855951" y="143248"/>
                  </a:moveTo>
                  <a:lnTo>
                    <a:pt x="855951" y="143248"/>
                  </a:lnTo>
                  <a:cubicBezTo>
                    <a:pt x="855279" y="136895"/>
                    <a:pt x="850880" y="131581"/>
                    <a:pt x="844831" y="129687"/>
                  </a:cubicBezTo>
                  <a:lnTo>
                    <a:pt x="434050" y="733"/>
                  </a:lnTo>
                  <a:cubicBezTo>
                    <a:pt x="430934" y="-244"/>
                    <a:pt x="427573" y="-244"/>
                    <a:pt x="424518" y="733"/>
                  </a:cubicBezTo>
                  <a:lnTo>
                    <a:pt x="13554" y="130298"/>
                  </a:lnTo>
                  <a:cubicBezTo>
                    <a:pt x="7688" y="132130"/>
                    <a:pt x="3472" y="137140"/>
                    <a:pt x="2556" y="143187"/>
                  </a:cubicBezTo>
                  <a:cubicBezTo>
                    <a:pt x="2556" y="150029"/>
                    <a:pt x="-59217" y="821311"/>
                    <a:pt x="424640" y="985390"/>
                  </a:cubicBezTo>
                  <a:cubicBezTo>
                    <a:pt x="426107" y="986061"/>
                    <a:pt x="427695" y="986550"/>
                    <a:pt x="429284" y="986794"/>
                  </a:cubicBezTo>
                  <a:cubicBezTo>
                    <a:pt x="430934" y="987039"/>
                    <a:pt x="432706" y="987039"/>
                    <a:pt x="434355" y="986794"/>
                  </a:cubicBezTo>
                  <a:cubicBezTo>
                    <a:pt x="917724" y="821860"/>
                    <a:pt x="856623" y="150640"/>
                    <a:pt x="855951" y="143126"/>
                  </a:cubicBezTo>
                  <a:close/>
                </a:path>
              </a:pathLst>
            </a:custGeom>
            <a:noFill/>
            <a:ln w="12700" cap="flat">
              <a:solidFill>
                <a:schemeClr val="bg2"/>
              </a:solidFill>
              <a:prstDash val="solid"/>
              <a:miter/>
            </a:ln>
          </p:spPr>
          <p:txBody>
            <a:bodyPr rtlCol="0" anchor="ctr"/>
            <a:lstStyle/>
            <a:p>
              <a:pPr defTabSz="1828800">
                <a:buClr>
                  <a:srgbClr val="000000"/>
                </a:buClr>
                <a:defRPr/>
              </a:pPr>
              <a:endParaRPr lang="fr-FR" sz="2800" kern="0">
                <a:solidFill>
                  <a:srgbClr val="000000"/>
                </a:solidFill>
                <a:latin typeface="Arial"/>
                <a:cs typeface="Arial"/>
                <a:sym typeface="Arial"/>
              </a:endParaRPr>
            </a:p>
          </p:txBody>
        </p:sp>
      </p:grpSp>
      <p:sp>
        <p:nvSpPr>
          <p:cNvPr id="55" name="ZoneTexte 54">
            <a:extLst>
              <a:ext uri="{FF2B5EF4-FFF2-40B4-BE49-F238E27FC236}">
                <a16:creationId xmlns:a16="http://schemas.microsoft.com/office/drawing/2014/main" id="{EECBE290-BA23-7AFB-8F7F-E2EFEF60697E}"/>
              </a:ext>
            </a:extLst>
          </p:cNvPr>
          <p:cNvSpPr txBox="1"/>
          <p:nvPr/>
        </p:nvSpPr>
        <p:spPr>
          <a:xfrm>
            <a:off x="7577241" y="785858"/>
            <a:ext cx="10554850" cy="1048236"/>
          </a:xfrm>
          <a:prstGeom prst="rect">
            <a:avLst/>
          </a:prstGeom>
          <a:noFill/>
        </p:spPr>
        <p:txBody>
          <a:bodyPr wrap="square">
            <a:spAutoFit/>
          </a:bodyPr>
          <a:lstStyle/>
          <a:p>
            <a:pPr defTabSz="1828800">
              <a:lnSpc>
                <a:spcPct val="115000"/>
              </a:lnSpc>
              <a:spcBef>
                <a:spcPts val="1800"/>
              </a:spcBef>
              <a:buClr>
                <a:srgbClr val="000000"/>
              </a:buClr>
              <a:buSzPts val="900"/>
              <a:defRPr/>
            </a:pPr>
            <a:r>
              <a:rPr lang="en-US" sz="2800" kern="0" dirty="0">
                <a:solidFill>
                  <a:srgbClr val="404040">
                    <a:lumMod val="50000"/>
                  </a:srgbClr>
                </a:solidFill>
                <a:latin typeface="Montserrat SemiBold" pitchFamily="2" charset="77"/>
                <a:ea typeface="Montserrat"/>
                <a:cs typeface="Calibri" panose="020F0502020204030204" pitchFamily="34" charset="0"/>
                <a:sym typeface="Montserrat"/>
              </a:rPr>
              <a:t>First-in-class </a:t>
            </a:r>
            <a:r>
              <a:rPr lang="fr-FR" sz="2800" kern="0" dirty="0" err="1">
                <a:solidFill>
                  <a:srgbClr val="404040">
                    <a:lumMod val="50000"/>
                  </a:srgbClr>
                </a:solidFill>
                <a:latin typeface="Montserrat" pitchFamily="2" charset="77"/>
                <a:cs typeface="Arial"/>
                <a:sym typeface="Montserrat"/>
              </a:rPr>
              <a:t>technology</a:t>
            </a:r>
            <a:r>
              <a:rPr lang="fr-FR" sz="2800" kern="0" dirty="0">
                <a:solidFill>
                  <a:srgbClr val="404040">
                    <a:lumMod val="50000"/>
                  </a:srgbClr>
                </a:solidFill>
                <a:latin typeface="Montserrat" pitchFamily="2" charset="77"/>
                <a:cs typeface="Arial"/>
                <a:sym typeface="Montserrat"/>
              </a:rPr>
              <a:t>: a dual-inhibition of </a:t>
            </a:r>
            <a:r>
              <a:rPr lang="fr-FR" sz="2800" kern="0" dirty="0" err="1">
                <a:solidFill>
                  <a:srgbClr val="404040">
                    <a:lumMod val="50000"/>
                  </a:srgbClr>
                </a:solidFill>
                <a:latin typeface="Montserrat" pitchFamily="2" charset="77"/>
                <a:cs typeface="Arial"/>
                <a:sym typeface="Montserrat"/>
              </a:rPr>
              <a:t>both</a:t>
            </a:r>
            <a:r>
              <a:rPr lang="fr-FR" sz="2800" kern="0" dirty="0">
                <a:solidFill>
                  <a:srgbClr val="404040">
                    <a:lumMod val="50000"/>
                  </a:srgbClr>
                </a:solidFill>
                <a:latin typeface="Montserrat" pitchFamily="2" charset="77"/>
                <a:cs typeface="Arial"/>
                <a:sym typeface="Montserrat"/>
              </a:rPr>
              <a:t> </a:t>
            </a:r>
            <a:r>
              <a:rPr lang="fr-FR" sz="2800" kern="0" dirty="0" err="1">
                <a:solidFill>
                  <a:srgbClr val="404040">
                    <a:lumMod val="50000"/>
                  </a:srgbClr>
                </a:solidFill>
                <a:latin typeface="Montserrat" pitchFamily="2" charset="77"/>
                <a:cs typeface="Arial"/>
                <a:sym typeface="Montserrat"/>
              </a:rPr>
              <a:t>necroptosis</a:t>
            </a:r>
            <a:r>
              <a:rPr lang="fr-FR" sz="2800" kern="0" dirty="0">
                <a:solidFill>
                  <a:srgbClr val="404040">
                    <a:lumMod val="50000"/>
                  </a:srgbClr>
                </a:solidFill>
                <a:latin typeface="Montserrat" pitchFamily="2" charset="77"/>
                <a:cs typeface="Arial"/>
                <a:sym typeface="Montserrat"/>
              </a:rPr>
              <a:t> and </a:t>
            </a:r>
            <a:r>
              <a:rPr lang="fr-FR" sz="2800" kern="0" dirty="0" err="1">
                <a:solidFill>
                  <a:srgbClr val="404040">
                    <a:lumMod val="50000"/>
                  </a:srgbClr>
                </a:solidFill>
                <a:latin typeface="Montserrat" pitchFamily="2" charset="77"/>
                <a:cs typeface="Arial"/>
                <a:sym typeface="Montserrat"/>
              </a:rPr>
              <a:t>ferroptosis</a:t>
            </a:r>
            <a:r>
              <a:rPr lang="fr-FR" sz="2800" kern="0" dirty="0">
                <a:solidFill>
                  <a:srgbClr val="404040">
                    <a:lumMod val="50000"/>
                  </a:srgbClr>
                </a:solidFill>
                <a:latin typeface="Montserrat" pitchFamily="2" charset="77"/>
                <a:cs typeface="Arial"/>
                <a:sym typeface="Montserrat"/>
              </a:rPr>
              <a:t> </a:t>
            </a:r>
            <a:r>
              <a:rPr lang="fr-FR" sz="2800" kern="0" dirty="0" err="1">
                <a:solidFill>
                  <a:srgbClr val="404040">
                    <a:lumMod val="50000"/>
                  </a:srgbClr>
                </a:solidFill>
                <a:latin typeface="Montserrat" pitchFamily="2" charset="77"/>
                <a:cs typeface="Arial"/>
                <a:sym typeface="Montserrat"/>
              </a:rPr>
              <a:t>with</a:t>
            </a:r>
            <a:r>
              <a:rPr lang="fr-FR" sz="2800" kern="0" dirty="0">
                <a:solidFill>
                  <a:srgbClr val="404040">
                    <a:lumMod val="50000"/>
                  </a:srgbClr>
                </a:solidFill>
                <a:latin typeface="Montserrat" pitchFamily="2" charset="77"/>
                <a:cs typeface="Arial"/>
                <a:sym typeface="Montserrat"/>
              </a:rPr>
              <a:t> a single  </a:t>
            </a:r>
            <a:r>
              <a:rPr lang="fr-FR" sz="2800" kern="0" dirty="0" err="1">
                <a:solidFill>
                  <a:srgbClr val="404040">
                    <a:lumMod val="50000"/>
                  </a:srgbClr>
                </a:solidFill>
                <a:latin typeface="Montserrat" pitchFamily="2" charset="77"/>
                <a:cs typeface="Arial"/>
                <a:sym typeface="Montserrat"/>
              </a:rPr>
              <a:t>small</a:t>
            </a:r>
            <a:r>
              <a:rPr lang="fr-FR" sz="2800" kern="0" dirty="0">
                <a:solidFill>
                  <a:srgbClr val="404040">
                    <a:lumMod val="50000"/>
                  </a:srgbClr>
                </a:solidFill>
                <a:latin typeface="Montserrat" pitchFamily="2" charset="77"/>
                <a:cs typeface="Arial"/>
                <a:sym typeface="Montserrat"/>
              </a:rPr>
              <a:t> </a:t>
            </a:r>
            <a:r>
              <a:rPr lang="fr-FR" sz="2800" kern="0" dirty="0" err="1">
                <a:solidFill>
                  <a:srgbClr val="404040">
                    <a:lumMod val="50000"/>
                  </a:srgbClr>
                </a:solidFill>
                <a:latin typeface="Montserrat" pitchFamily="2" charset="77"/>
                <a:cs typeface="Arial"/>
                <a:sym typeface="Montserrat"/>
              </a:rPr>
              <a:t>molecule</a:t>
            </a:r>
            <a:endParaRPr lang="en-US" sz="3200" kern="0" dirty="0">
              <a:solidFill>
                <a:srgbClr val="404040">
                  <a:lumMod val="50000"/>
                </a:srgbClr>
              </a:solidFill>
              <a:latin typeface="Montserrat SemiBold" pitchFamily="2" charset="77"/>
              <a:ea typeface="Montserrat"/>
              <a:cs typeface="Calibri" panose="020F0502020204030204" pitchFamily="34" charset="0"/>
              <a:sym typeface="Montserrat"/>
            </a:endParaRPr>
          </a:p>
        </p:txBody>
      </p:sp>
      <p:grpSp>
        <p:nvGrpSpPr>
          <p:cNvPr id="58" name="Groupe 57">
            <a:extLst>
              <a:ext uri="{FF2B5EF4-FFF2-40B4-BE49-F238E27FC236}">
                <a16:creationId xmlns:a16="http://schemas.microsoft.com/office/drawing/2014/main" id="{4C818F7C-4650-AAD0-E73F-B6D557E700E4}"/>
              </a:ext>
            </a:extLst>
          </p:cNvPr>
          <p:cNvGrpSpPr/>
          <p:nvPr/>
        </p:nvGrpSpPr>
        <p:grpSpPr>
          <a:xfrm>
            <a:off x="6831128" y="2265471"/>
            <a:ext cx="11060108" cy="7464250"/>
            <a:chOff x="3883602" y="469533"/>
            <a:chExt cx="5530054" cy="3732125"/>
          </a:xfrm>
        </p:grpSpPr>
        <p:sp>
          <p:nvSpPr>
            <p:cNvPr id="59" name="Google Shape;212;p4">
              <a:extLst>
                <a:ext uri="{FF2B5EF4-FFF2-40B4-BE49-F238E27FC236}">
                  <a16:creationId xmlns:a16="http://schemas.microsoft.com/office/drawing/2014/main" id="{AEB47D54-C3D5-C4BC-C987-2FA952A97E53}"/>
                </a:ext>
              </a:extLst>
            </p:cNvPr>
            <p:cNvSpPr txBox="1"/>
            <p:nvPr/>
          </p:nvSpPr>
          <p:spPr>
            <a:xfrm>
              <a:off x="5861019" y="776617"/>
              <a:ext cx="1468500" cy="469329"/>
            </a:xfrm>
            <a:prstGeom prst="rect">
              <a:avLst/>
            </a:prstGeom>
            <a:noFill/>
            <a:ln>
              <a:noFill/>
            </a:ln>
          </p:spPr>
          <p:txBody>
            <a:bodyPr spcFirstLastPara="1" wrap="square" lIns="137150" tIns="68550" rIns="137150" bIns="68550" anchor="t" anchorCtr="0">
              <a:spAutoFit/>
            </a:bodyPr>
            <a:lstStyle/>
            <a:p>
              <a:pPr algn="ctr" defTabSz="1828800">
                <a:buClr>
                  <a:srgbClr val="000000"/>
                </a:buClr>
                <a:buSzPts val="3000"/>
                <a:defRPr/>
              </a:pPr>
              <a:r>
                <a:rPr lang="fr" sz="5200" b="1" kern="0">
                  <a:solidFill>
                    <a:srgbClr val="4BACC6">
                      <a:lumMod val="20000"/>
                      <a:lumOff val="80000"/>
                      <a:alpha val="80000"/>
                    </a:srgbClr>
                  </a:solidFill>
                  <a:latin typeface="Montserrat"/>
                  <a:ea typeface="Montserrat"/>
                  <a:cs typeface="Montserrat"/>
                  <a:sym typeface="Montserrat"/>
                </a:rPr>
                <a:t>2000</a:t>
              </a:r>
              <a:r>
                <a:rPr lang="fr" sz="5200" b="1" kern="0" baseline="30000">
                  <a:solidFill>
                    <a:srgbClr val="4BACC6">
                      <a:lumMod val="20000"/>
                      <a:lumOff val="80000"/>
                      <a:alpha val="80000"/>
                    </a:srgbClr>
                  </a:solidFill>
                  <a:latin typeface="Montserrat"/>
                  <a:ea typeface="Montserrat"/>
                  <a:cs typeface="Montserrat"/>
                  <a:sym typeface="Montserrat"/>
                </a:rPr>
                <a:t>*</a:t>
              </a:r>
              <a:endParaRPr sz="5200" kern="0" baseline="30000">
                <a:solidFill>
                  <a:srgbClr val="4BACC6">
                    <a:lumMod val="20000"/>
                    <a:lumOff val="80000"/>
                    <a:alpha val="80000"/>
                  </a:srgbClr>
                </a:solidFill>
                <a:latin typeface="Calibri"/>
                <a:ea typeface="Calibri"/>
                <a:cs typeface="Calibri"/>
                <a:sym typeface="Calibri"/>
              </a:endParaRPr>
            </a:p>
          </p:txBody>
        </p:sp>
        <p:sp>
          <p:nvSpPr>
            <p:cNvPr id="60" name="Google Shape;212;p4">
              <a:extLst>
                <a:ext uri="{FF2B5EF4-FFF2-40B4-BE49-F238E27FC236}">
                  <a16:creationId xmlns:a16="http://schemas.microsoft.com/office/drawing/2014/main" id="{B2FA0B2E-6348-7352-8C9E-A0BB17FF8AD4}"/>
                </a:ext>
              </a:extLst>
            </p:cNvPr>
            <p:cNvSpPr txBox="1"/>
            <p:nvPr/>
          </p:nvSpPr>
          <p:spPr>
            <a:xfrm>
              <a:off x="4536355" y="2300435"/>
              <a:ext cx="1468500" cy="469329"/>
            </a:xfrm>
            <a:prstGeom prst="rect">
              <a:avLst/>
            </a:prstGeom>
            <a:noFill/>
            <a:ln>
              <a:noFill/>
            </a:ln>
          </p:spPr>
          <p:txBody>
            <a:bodyPr spcFirstLastPara="1" wrap="square" lIns="137150" tIns="68550" rIns="137150" bIns="68550" anchor="t" anchorCtr="0">
              <a:spAutoFit/>
            </a:bodyPr>
            <a:lstStyle/>
            <a:p>
              <a:pPr algn="ctr" defTabSz="1828800">
                <a:buClr>
                  <a:srgbClr val="000000"/>
                </a:buClr>
                <a:buSzPts val="3000"/>
                <a:defRPr/>
              </a:pPr>
              <a:r>
                <a:rPr lang="fr" sz="5200" b="1" kern="0">
                  <a:solidFill>
                    <a:srgbClr val="4BACC6">
                      <a:lumMod val="20000"/>
                      <a:lumOff val="80000"/>
                      <a:alpha val="80000"/>
                    </a:srgbClr>
                  </a:solidFill>
                  <a:latin typeface="Montserrat"/>
                  <a:ea typeface="Montserrat"/>
                  <a:cs typeface="Montserrat"/>
                  <a:sym typeface="Montserrat"/>
                </a:rPr>
                <a:t>2005</a:t>
              </a:r>
              <a:r>
                <a:rPr lang="fr" sz="5200" b="1" kern="0" baseline="30000">
                  <a:solidFill>
                    <a:srgbClr val="4BACC6">
                      <a:lumMod val="20000"/>
                      <a:lumOff val="80000"/>
                      <a:alpha val="80000"/>
                    </a:srgbClr>
                  </a:solidFill>
                  <a:latin typeface="Montserrat"/>
                  <a:ea typeface="Montserrat"/>
                  <a:cs typeface="Montserrat"/>
                  <a:sym typeface="Montserrat"/>
                </a:rPr>
                <a:t>*</a:t>
              </a:r>
              <a:endParaRPr sz="5200" kern="0" baseline="30000">
                <a:solidFill>
                  <a:srgbClr val="4BACC6">
                    <a:lumMod val="20000"/>
                    <a:lumOff val="80000"/>
                    <a:alpha val="80000"/>
                  </a:srgbClr>
                </a:solidFill>
                <a:latin typeface="Calibri"/>
                <a:ea typeface="Calibri"/>
                <a:cs typeface="Calibri"/>
                <a:sym typeface="Calibri"/>
              </a:endParaRPr>
            </a:p>
          </p:txBody>
        </p:sp>
        <p:sp>
          <p:nvSpPr>
            <p:cNvPr id="61" name="Google Shape;212;p4">
              <a:extLst>
                <a:ext uri="{FF2B5EF4-FFF2-40B4-BE49-F238E27FC236}">
                  <a16:creationId xmlns:a16="http://schemas.microsoft.com/office/drawing/2014/main" id="{EEFAA4E1-AB42-F460-3886-4032676FF6BF}"/>
                </a:ext>
              </a:extLst>
            </p:cNvPr>
            <p:cNvSpPr txBox="1"/>
            <p:nvPr/>
          </p:nvSpPr>
          <p:spPr>
            <a:xfrm>
              <a:off x="7233794" y="2300435"/>
              <a:ext cx="1468500" cy="469329"/>
            </a:xfrm>
            <a:prstGeom prst="rect">
              <a:avLst/>
            </a:prstGeom>
            <a:noFill/>
            <a:ln>
              <a:noFill/>
            </a:ln>
          </p:spPr>
          <p:txBody>
            <a:bodyPr spcFirstLastPara="1" wrap="square" lIns="137150" tIns="68550" rIns="137150" bIns="68550" anchor="t" anchorCtr="0">
              <a:spAutoFit/>
            </a:bodyPr>
            <a:lstStyle/>
            <a:p>
              <a:pPr algn="ctr" defTabSz="1828800">
                <a:buClr>
                  <a:srgbClr val="000000"/>
                </a:buClr>
                <a:buSzPts val="3000"/>
                <a:defRPr/>
              </a:pPr>
              <a:r>
                <a:rPr lang="fr" sz="5200" b="1" kern="0">
                  <a:solidFill>
                    <a:srgbClr val="4BACC6">
                      <a:lumMod val="20000"/>
                      <a:lumOff val="80000"/>
                      <a:alpha val="80000"/>
                    </a:srgbClr>
                  </a:solidFill>
                  <a:latin typeface="Montserrat"/>
                  <a:ea typeface="Montserrat"/>
                  <a:cs typeface="Montserrat"/>
                  <a:sym typeface="Montserrat"/>
                </a:rPr>
                <a:t>2012</a:t>
              </a:r>
              <a:r>
                <a:rPr lang="fr" sz="5200" b="1" kern="0" baseline="30000">
                  <a:solidFill>
                    <a:srgbClr val="4BACC6">
                      <a:lumMod val="20000"/>
                      <a:lumOff val="80000"/>
                      <a:alpha val="80000"/>
                    </a:srgbClr>
                  </a:solidFill>
                  <a:latin typeface="Montserrat"/>
                  <a:ea typeface="Montserrat"/>
                  <a:cs typeface="Montserrat"/>
                  <a:sym typeface="Montserrat"/>
                </a:rPr>
                <a:t>*</a:t>
              </a:r>
              <a:endParaRPr sz="5200" kern="0" baseline="30000">
                <a:solidFill>
                  <a:srgbClr val="4BACC6">
                    <a:lumMod val="20000"/>
                    <a:lumOff val="80000"/>
                    <a:alpha val="80000"/>
                  </a:srgbClr>
                </a:solidFill>
                <a:latin typeface="Calibri"/>
                <a:ea typeface="Calibri"/>
                <a:cs typeface="Calibri"/>
                <a:sym typeface="Calibri"/>
              </a:endParaRPr>
            </a:p>
          </p:txBody>
        </p:sp>
        <p:sp>
          <p:nvSpPr>
            <p:cNvPr id="62" name="Rectangle : coins arrondis 61">
              <a:extLst>
                <a:ext uri="{FF2B5EF4-FFF2-40B4-BE49-F238E27FC236}">
                  <a16:creationId xmlns:a16="http://schemas.microsoft.com/office/drawing/2014/main" id="{D87048FF-A563-702F-5CF0-430D7A170A84}"/>
                </a:ext>
              </a:extLst>
            </p:cNvPr>
            <p:cNvSpPr/>
            <p:nvPr/>
          </p:nvSpPr>
          <p:spPr>
            <a:xfrm rot="10800000" flipH="1">
              <a:off x="4995850" y="762000"/>
              <a:ext cx="914400" cy="1156447"/>
            </a:xfrm>
            <a:prstGeom prst="roundRect">
              <a:avLst>
                <a:gd name="adj" fmla="val 7971"/>
              </a:avLst>
            </a:prstGeom>
            <a:gradFill flip="none" rotWithShape="1">
              <a:gsLst>
                <a:gs pos="100000">
                  <a:schemeClr val="tx1">
                    <a:alpha val="0"/>
                  </a:schemeClr>
                </a:gs>
                <a:gs pos="1000">
                  <a:schemeClr val="tx2">
                    <a:alpha val="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fr-FR" sz="2800" kern="0">
                <a:solidFill>
                  <a:srgbClr val="FFFFFF"/>
                </a:solidFill>
                <a:latin typeface="Arial"/>
                <a:sym typeface="Arial"/>
              </a:endParaRPr>
            </a:p>
          </p:txBody>
        </p:sp>
        <p:sp>
          <p:nvSpPr>
            <p:cNvPr id="63" name="Rectangle : coins arrondis 62">
              <a:extLst>
                <a:ext uri="{FF2B5EF4-FFF2-40B4-BE49-F238E27FC236}">
                  <a16:creationId xmlns:a16="http://schemas.microsoft.com/office/drawing/2014/main" id="{6C1EF5FF-C5B2-E477-4027-589D8036B833}"/>
                </a:ext>
              </a:extLst>
            </p:cNvPr>
            <p:cNvSpPr/>
            <p:nvPr/>
          </p:nvSpPr>
          <p:spPr>
            <a:xfrm rot="10800000">
              <a:off x="7267420" y="762000"/>
              <a:ext cx="914400" cy="1156447"/>
            </a:xfrm>
            <a:prstGeom prst="roundRect">
              <a:avLst>
                <a:gd name="adj" fmla="val 7971"/>
              </a:avLst>
            </a:prstGeom>
            <a:gradFill flip="none" rotWithShape="1">
              <a:gsLst>
                <a:gs pos="100000">
                  <a:schemeClr val="tx1">
                    <a:alpha val="0"/>
                  </a:schemeClr>
                </a:gs>
                <a:gs pos="1000">
                  <a:schemeClr val="tx2">
                    <a:alpha val="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fr-FR" sz="2800" kern="0">
                <a:solidFill>
                  <a:srgbClr val="FFFFFF"/>
                </a:solidFill>
                <a:latin typeface="Arial"/>
                <a:sym typeface="Arial"/>
              </a:endParaRPr>
            </a:p>
          </p:txBody>
        </p:sp>
        <p:sp>
          <p:nvSpPr>
            <p:cNvPr id="64" name="Google Shape;131;p4">
              <a:extLst>
                <a:ext uri="{FF2B5EF4-FFF2-40B4-BE49-F238E27FC236}">
                  <a16:creationId xmlns:a16="http://schemas.microsoft.com/office/drawing/2014/main" id="{A34A9CE0-678B-F87D-067F-AAA92232643E}"/>
                </a:ext>
              </a:extLst>
            </p:cNvPr>
            <p:cNvSpPr txBox="1"/>
            <p:nvPr/>
          </p:nvSpPr>
          <p:spPr>
            <a:xfrm>
              <a:off x="4062662" y="469533"/>
              <a:ext cx="2044557" cy="261580"/>
            </a:xfrm>
            <a:prstGeom prst="rect">
              <a:avLst/>
            </a:prstGeom>
            <a:noFill/>
            <a:ln>
              <a:noFill/>
            </a:ln>
          </p:spPr>
          <p:txBody>
            <a:bodyPr spcFirstLastPara="1" wrap="square" lIns="137150" tIns="68550" rIns="137150" bIns="68550" anchor="t" anchorCtr="0">
              <a:spAutoFit/>
            </a:bodyPr>
            <a:lstStyle/>
            <a:p>
              <a:pPr algn="r" defTabSz="1828800">
                <a:lnSpc>
                  <a:spcPts val="2960"/>
                </a:lnSpc>
                <a:buClr>
                  <a:srgbClr val="000000"/>
                </a:buClr>
                <a:buSzPts val="900"/>
                <a:defRPr/>
              </a:pPr>
              <a:r>
                <a:rPr lang="fr" sz="2000" kern="0">
                  <a:solidFill>
                    <a:srgbClr val="41BFE0"/>
                  </a:solidFill>
                  <a:latin typeface="Montserrat Medium" pitchFamily="2" charset="77"/>
                  <a:cs typeface="Arial"/>
                  <a:sym typeface="Montserrat"/>
                </a:rPr>
                <a:t>Types of </a:t>
              </a:r>
              <a:r>
                <a:rPr lang="fr" sz="2800" b="1" kern="0">
                  <a:solidFill>
                    <a:srgbClr val="41BFE0"/>
                  </a:solidFill>
                  <a:latin typeface="Montserrat" pitchFamily="2" charset="77"/>
                  <a:cs typeface="Arial"/>
                  <a:sym typeface="Montserrat"/>
                </a:rPr>
                <a:t>cell death</a:t>
              </a:r>
              <a:endParaRPr sz="2800" b="1" kern="0">
                <a:solidFill>
                  <a:srgbClr val="41BFE0"/>
                </a:solidFill>
                <a:latin typeface="Montserrat" pitchFamily="2" charset="77"/>
                <a:cs typeface="Arial"/>
                <a:sym typeface="Arial"/>
              </a:endParaRPr>
            </a:p>
          </p:txBody>
        </p:sp>
        <p:sp>
          <p:nvSpPr>
            <p:cNvPr id="65" name="ZoneTexte 64">
              <a:extLst>
                <a:ext uri="{FF2B5EF4-FFF2-40B4-BE49-F238E27FC236}">
                  <a16:creationId xmlns:a16="http://schemas.microsoft.com/office/drawing/2014/main" id="{FFB0F523-722D-DE46-9767-A1C85C48A10C}"/>
                </a:ext>
              </a:extLst>
            </p:cNvPr>
            <p:cNvSpPr txBox="1"/>
            <p:nvPr/>
          </p:nvSpPr>
          <p:spPr>
            <a:xfrm>
              <a:off x="7460833" y="1484619"/>
              <a:ext cx="914401" cy="315471"/>
            </a:xfrm>
            <a:prstGeom prst="rect">
              <a:avLst/>
            </a:prstGeom>
            <a:noFill/>
          </p:spPr>
          <p:txBody>
            <a:bodyPr wrap="square">
              <a:spAutoFit/>
            </a:bodyPr>
            <a:lstStyle/>
            <a:p>
              <a:pPr algn="ctr" defTabSz="1828800">
                <a:lnSpc>
                  <a:spcPts val="2000"/>
                </a:lnSpc>
                <a:spcBef>
                  <a:spcPts val="200"/>
                </a:spcBef>
                <a:buClr>
                  <a:srgbClr val="000000"/>
                </a:buClr>
                <a:defRPr/>
              </a:pPr>
              <a:r>
                <a:rPr lang="fr-FR" sz="2000" b="1" kern="0">
                  <a:solidFill>
                    <a:srgbClr val="404040"/>
                  </a:solidFill>
                  <a:latin typeface="Calibri" panose="020F0502020204030204" pitchFamily="34" charset="0"/>
                  <a:ea typeface="Montserrat Light"/>
                  <a:cs typeface="Calibri" panose="020F0502020204030204" pitchFamily="34" charset="0"/>
                  <a:sym typeface="Montserrat Light"/>
                </a:rPr>
                <a:t>Apoptosis</a:t>
              </a:r>
            </a:p>
            <a:p>
              <a:pPr algn="ctr" defTabSz="1828800">
                <a:lnSpc>
                  <a:spcPts val="2000"/>
                </a:lnSpc>
                <a:spcBef>
                  <a:spcPts val="200"/>
                </a:spcBef>
                <a:buClr>
                  <a:srgbClr val="000000"/>
                </a:buClr>
                <a:defRPr/>
              </a:pPr>
              <a:r>
                <a:rPr lang="fr-FR" kern="0">
                  <a:solidFill>
                    <a:srgbClr val="404040"/>
                  </a:solidFill>
                  <a:latin typeface="Calibri Light" panose="020F0302020204030204" pitchFamily="34" charset="0"/>
                  <a:ea typeface="Montserrat Light"/>
                  <a:cs typeface="Calibri Light" panose="020F0302020204030204" pitchFamily="34" charset="0"/>
                  <a:sym typeface="Montserrat Light"/>
                </a:rPr>
                <a:t>Cell suicide</a:t>
              </a:r>
              <a:endParaRPr lang="fr-FR" kern="0">
                <a:solidFill>
                  <a:srgbClr val="000000"/>
                </a:solidFill>
                <a:latin typeface="Arial"/>
                <a:cs typeface="Arial"/>
                <a:sym typeface="Arial"/>
              </a:endParaRPr>
            </a:p>
          </p:txBody>
        </p:sp>
        <p:sp>
          <p:nvSpPr>
            <p:cNvPr id="66" name="ZoneTexte 65">
              <a:extLst>
                <a:ext uri="{FF2B5EF4-FFF2-40B4-BE49-F238E27FC236}">
                  <a16:creationId xmlns:a16="http://schemas.microsoft.com/office/drawing/2014/main" id="{CE4F9C14-8B62-75E7-D724-C231CCD5B54C}"/>
                </a:ext>
              </a:extLst>
            </p:cNvPr>
            <p:cNvSpPr txBox="1"/>
            <p:nvPr/>
          </p:nvSpPr>
          <p:spPr>
            <a:xfrm>
              <a:off x="4625009" y="1484619"/>
              <a:ext cx="1272209" cy="315471"/>
            </a:xfrm>
            <a:prstGeom prst="rect">
              <a:avLst/>
            </a:prstGeom>
            <a:noFill/>
          </p:spPr>
          <p:txBody>
            <a:bodyPr wrap="square">
              <a:spAutoFit/>
            </a:bodyPr>
            <a:lstStyle/>
            <a:p>
              <a:pPr algn="ctr" defTabSz="1828800">
                <a:lnSpc>
                  <a:spcPts val="2000"/>
                </a:lnSpc>
                <a:spcBef>
                  <a:spcPts val="200"/>
                </a:spcBef>
                <a:buClr>
                  <a:srgbClr val="000000"/>
                </a:buClr>
                <a:defRPr/>
              </a:pPr>
              <a:r>
                <a:rPr lang="fr-FR" sz="2000" b="1" kern="0">
                  <a:solidFill>
                    <a:srgbClr val="404040"/>
                  </a:solidFill>
                  <a:latin typeface="Calibri" panose="020F0502020204030204" pitchFamily="34" charset="0"/>
                  <a:ea typeface="Montserrat Light"/>
                  <a:cs typeface="Calibri" panose="020F0502020204030204" pitchFamily="34" charset="0"/>
                  <a:sym typeface="Montserrat Light"/>
                </a:rPr>
                <a:t>Necrosis</a:t>
              </a:r>
            </a:p>
            <a:p>
              <a:pPr algn="ctr" defTabSz="1828800">
                <a:lnSpc>
                  <a:spcPts val="2000"/>
                </a:lnSpc>
                <a:spcBef>
                  <a:spcPts val="200"/>
                </a:spcBef>
                <a:buClr>
                  <a:srgbClr val="000000"/>
                </a:buClr>
                <a:defRPr/>
              </a:pPr>
              <a:r>
                <a:rPr lang="fr-FR" kern="0">
                  <a:solidFill>
                    <a:srgbClr val="404040"/>
                  </a:solidFill>
                  <a:latin typeface="Calibri Light" panose="020F0302020204030204" pitchFamily="34" charset="0"/>
                  <a:ea typeface="Montserrat Light"/>
                  <a:cs typeface="Calibri Light" panose="020F0302020204030204" pitchFamily="34" charset="0"/>
                  <a:sym typeface="Montserrat Light"/>
                </a:rPr>
                <a:t>Accidental cell Injury</a:t>
              </a:r>
              <a:endParaRPr lang="fr-FR" kern="0">
                <a:solidFill>
                  <a:srgbClr val="000000"/>
                </a:solidFill>
                <a:latin typeface="Arial"/>
                <a:cs typeface="Arial"/>
                <a:sym typeface="Arial"/>
              </a:endParaRPr>
            </a:p>
          </p:txBody>
        </p:sp>
        <p:pic>
          <p:nvPicPr>
            <p:cNvPr id="67" name="Image 66">
              <a:extLst>
                <a:ext uri="{FF2B5EF4-FFF2-40B4-BE49-F238E27FC236}">
                  <a16:creationId xmlns:a16="http://schemas.microsoft.com/office/drawing/2014/main" id="{2BA3FF1A-62F6-E966-E570-337FF256228F}"/>
                </a:ext>
              </a:extLst>
            </p:cNvPr>
            <p:cNvPicPr>
              <a:picLocks noChangeAspect="1"/>
            </p:cNvPicPr>
            <p:nvPr/>
          </p:nvPicPr>
          <p:blipFill>
            <a:blip r:embed="rId4"/>
            <a:srcRect l="75044" b="70127"/>
            <a:stretch/>
          </p:blipFill>
          <p:spPr>
            <a:xfrm>
              <a:off x="7428279" y="746235"/>
              <a:ext cx="943285" cy="746233"/>
            </a:xfrm>
            <a:prstGeom prst="rect">
              <a:avLst/>
            </a:prstGeom>
          </p:spPr>
        </p:pic>
        <p:pic>
          <p:nvPicPr>
            <p:cNvPr id="68" name="Image 67">
              <a:extLst>
                <a:ext uri="{FF2B5EF4-FFF2-40B4-BE49-F238E27FC236}">
                  <a16:creationId xmlns:a16="http://schemas.microsoft.com/office/drawing/2014/main" id="{17F1DCD6-D0B9-2236-A811-62D444122230}"/>
                </a:ext>
              </a:extLst>
            </p:cNvPr>
            <p:cNvPicPr>
              <a:picLocks noChangeAspect="1"/>
            </p:cNvPicPr>
            <p:nvPr/>
          </p:nvPicPr>
          <p:blipFill>
            <a:blip r:embed="rId4"/>
            <a:srcRect r="76983" b="70127"/>
            <a:stretch/>
          </p:blipFill>
          <p:spPr>
            <a:xfrm>
              <a:off x="4806260" y="746235"/>
              <a:ext cx="869987" cy="746233"/>
            </a:xfrm>
            <a:prstGeom prst="rect">
              <a:avLst/>
            </a:prstGeom>
          </p:spPr>
        </p:pic>
        <p:pic>
          <p:nvPicPr>
            <p:cNvPr id="69" name="Image 68">
              <a:extLst>
                <a:ext uri="{FF2B5EF4-FFF2-40B4-BE49-F238E27FC236}">
                  <a16:creationId xmlns:a16="http://schemas.microsoft.com/office/drawing/2014/main" id="{1BD20A00-84B2-1386-08B7-8FCE43A1E055}"/>
                </a:ext>
              </a:extLst>
            </p:cNvPr>
            <p:cNvPicPr>
              <a:picLocks noChangeAspect="1"/>
            </p:cNvPicPr>
            <p:nvPr/>
          </p:nvPicPr>
          <p:blipFill>
            <a:blip r:embed="rId4"/>
            <a:srcRect t="65222" r="76355" b="-144"/>
            <a:stretch/>
          </p:blipFill>
          <p:spPr>
            <a:xfrm>
              <a:off x="4806260" y="2448345"/>
              <a:ext cx="893706" cy="872359"/>
            </a:xfrm>
            <a:prstGeom prst="rect">
              <a:avLst/>
            </a:prstGeom>
          </p:spPr>
        </p:pic>
        <p:sp>
          <p:nvSpPr>
            <p:cNvPr id="70" name="ZoneTexte 69">
              <a:extLst>
                <a:ext uri="{FF2B5EF4-FFF2-40B4-BE49-F238E27FC236}">
                  <a16:creationId xmlns:a16="http://schemas.microsoft.com/office/drawing/2014/main" id="{34D798DC-6640-F08B-2802-18ECADC7CF74}"/>
                </a:ext>
              </a:extLst>
            </p:cNvPr>
            <p:cNvSpPr txBox="1"/>
            <p:nvPr/>
          </p:nvSpPr>
          <p:spPr>
            <a:xfrm>
              <a:off x="3883602" y="3158221"/>
              <a:ext cx="1441315" cy="854080"/>
            </a:xfrm>
            <a:prstGeom prst="rect">
              <a:avLst/>
            </a:prstGeom>
            <a:noFill/>
          </p:spPr>
          <p:txBody>
            <a:bodyPr wrap="square">
              <a:spAutoFit/>
            </a:bodyPr>
            <a:lstStyle/>
            <a:p>
              <a:pPr algn="ctr" defTabSz="1828800">
                <a:lnSpc>
                  <a:spcPts val="2000"/>
                </a:lnSpc>
                <a:spcBef>
                  <a:spcPts val="200"/>
                </a:spcBef>
                <a:buClr>
                  <a:srgbClr val="000000"/>
                </a:buClr>
                <a:defRPr/>
              </a:pPr>
              <a:r>
                <a:rPr lang="fr-FR" sz="2400" b="1" kern="0" dirty="0" err="1">
                  <a:solidFill>
                    <a:srgbClr val="404040"/>
                  </a:solidFill>
                  <a:latin typeface="Calibri" panose="020F0502020204030204" pitchFamily="34" charset="0"/>
                  <a:ea typeface="Montserrat Light"/>
                  <a:cs typeface="Calibri" panose="020F0502020204030204" pitchFamily="34" charset="0"/>
                  <a:sym typeface="Montserrat Light"/>
                </a:rPr>
                <a:t>Necroptosis</a:t>
              </a:r>
              <a:endParaRPr lang="fr-FR" sz="2400" b="1" kern="0" dirty="0">
                <a:solidFill>
                  <a:srgbClr val="404040"/>
                </a:solidFill>
                <a:latin typeface="Calibri" panose="020F0502020204030204" pitchFamily="34" charset="0"/>
                <a:ea typeface="Montserrat Light"/>
                <a:cs typeface="Calibri" panose="020F0502020204030204" pitchFamily="34" charset="0"/>
                <a:sym typeface="Montserrat Light"/>
              </a:endParaRPr>
            </a:p>
            <a:p>
              <a:pPr algn="ctr" defTabSz="1828800">
                <a:lnSpc>
                  <a:spcPts val="2000"/>
                </a:lnSpc>
                <a:spcBef>
                  <a:spcPts val="200"/>
                </a:spcBef>
                <a:buClr>
                  <a:srgbClr val="000000"/>
                </a:buClr>
                <a:defRPr/>
              </a:pPr>
              <a:r>
                <a:rPr lang="fr-FR" kern="0" dirty="0">
                  <a:solidFill>
                    <a:srgbClr val="404040"/>
                  </a:solidFill>
                  <a:latin typeface="Calibri Light" panose="020F0302020204030204" pitchFamily="34" charset="0"/>
                  <a:ea typeface="Montserrat Light"/>
                  <a:cs typeface="Calibri Light" panose="020F0302020204030204" pitchFamily="34" charset="0"/>
                  <a:sym typeface="Montserrat Light"/>
                </a:rPr>
                <a:t>Membrane rupture,</a:t>
              </a:r>
            </a:p>
            <a:p>
              <a:pPr algn="ctr" defTabSz="1828800">
                <a:lnSpc>
                  <a:spcPts val="2000"/>
                </a:lnSpc>
                <a:spcBef>
                  <a:spcPts val="200"/>
                </a:spcBef>
                <a:buClr>
                  <a:srgbClr val="000000"/>
                </a:buClr>
                <a:defRPr/>
              </a:pPr>
              <a:r>
                <a:rPr lang="fr-FR" kern="0" dirty="0">
                  <a:solidFill>
                    <a:srgbClr val="404040"/>
                  </a:solidFill>
                  <a:latin typeface="Calibri Light" panose="020F0302020204030204" pitchFamily="34" charset="0"/>
                  <a:ea typeface="Montserrat Light"/>
                  <a:cs typeface="Calibri Light" panose="020F0302020204030204" pitchFamily="34" charset="0"/>
                  <a:sym typeface="Montserrat Light"/>
                </a:rPr>
                <a:t>Inflammation</a:t>
              </a:r>
            </a:p>
            <a:p>
              <a:pPr algn="ctr" defTabSz="1828800">
                <a:lnSpc>
                  <a:spcPts val="2000"/>
                </a:lnSpc>
                <a:spcBef>
                  <a:spcPts val="200"/>
                </a:spcBef>
                <a:buClr>
                  <a:srgbClr val="000000"/>
                </a:buClr>
                <a:defRPr/>
              </a:pPr>
              <a:r>
                <a:rPr lang="fr-FR" kern="0" dirty="0" err="1">
                  <a:solidFill>
                    <a:srgbClr val="404040"/>
                  </a:solidFill>
                  <a:latin typeface="Calibri Light" panose="020F0302020204030204" pitchFamily="34" charset="0"/>
                  <a:ea typeface="Montserrat Light"/>
                  <a:cs typeface="Calibri Light" panose="020F0302020204030204" pitchFamily="34" charset="0"/>
                  <a:sym typeface="Montserrat Light"/>
                </a:rPr>
                <a:t>Regulated</a:t>
              </a:r>
              <a:r>
                <a:rPr lang="fr-FR" kern="0" dirty="0">
                  <a:solidFill>
                    <a:srgbClr val="404040"/>
                  </a:solidFill>
                  <a:latin typeface="Calibri Light" panose="020F0302020204030204" pitchFamily="34" charset="0"/>
                  <a:ea typeface="Montserrat Light"/>
                  <a:cs typeface="Calibri Light" panose="020F0302020204030204" pitchFamily="34" charset="0"/>
                  <a:sym typeface="Montserrat Light"/>
                </a:rPr>
                <a:t> by </a:t>
              </a:r>
              <a:br>
                <a:rPr lang="fr-FR" kern="0" dirty="0">
                  <a:solidFill>
                    <a:srgbClr val="404040"/>
                  </a:solidFill>
                  <a:latin typeface="Calibri Light" panose="020F0302020204030204" pitchFamily="34" charset="0"/>
                  <a:ea typeface="Montserrat Light"/>
                  <a:cs typeface="Calibri Light" panose="020F0302020204030204" pitchFamily="34" charset="0"/>
                  <a:sym typeface="Montserrat Light"/>
                </a:rPr>
              </a:br>
              <a:r>
                <a:rPr lang="fr-FR" kern="0" dirty="0" err="1">
                  <a:solidFill>
                    <a:srgbClr val="404040"/>
                  </a:solidFill>
                  <a:latin typeface="Calibri Light" panose="020F0302020204030204" pitchFamily="34" charset="0"/>
                  <a:ea typeface="Montserrat Light"/>
                  <a:cs typeface="Calibri Light" panose="020F0302020204030204" pitchFamily="34" charset="0"/>
                  <a:sym typeface="Montserrat Light"/>
                </a:rPr>
                <a:t>receptor-interacting</a:t>
              </a:r>
              <a:r>
                <a:rPr lang="fr-FR" kern="0" dirty="0">
                  <a:solidFill>
                    <a:srgbClr val="404040"/>
                  </a:solidFill>
                  <a:latin typeface="Calibri Light" panose="020F0302020204030204" pitchFamily="34" charset="0"/>
                  <a:ea typeface="Montserrat Light"/>
                  <a:cs typeface="Calibri Light" panose="020F0302020204030204" pitchFamily="34" charset="0"/>
                  <a:sym typeface="Montserrat Light"/>
                </a:rPr>
                <a:t> </a:t>
              </a:r>
              <a:r>
                <a:rPr lang="fr-FR" kern="0" dirty="0" err="1">
                  <a:solidFill>
                    <a:srgbClr val="404040"/>
                  </a:solidFill>
                  <a:latin typeface="Calibri Light" panose="020F0302020204030204" pitchFamily="34" charset="0"/>
                  <a:ea typeface="Montserrat Light"/>
                  <a:cs typeface="Calibri Light" panose="020F0302020204030204" pitchFamily="34" charset="0"/>
                  <a:sym typeface="Montserrat Light"/>
                </a:rPr>
                <a:t>protein</a:t>
              </a:r>
              <a:r>
                <a:rPr lang="fr-FR" kern="0" dirty="0">
                  <a:solidFill>
                    <a:srgbClr val="404040"/>
                  </a:solidFill>
                  <a:latin typeface="Calibri Light" panose="020F0302020204030204" pitchFamily="34" charset="0"/>
                  <a:ea typeface="Montserrat Light"/>
                  <a:cs typeface="Calibri Light" panose="020F0302020204030204" pitchFamily="34" charset="0"/>
                  <a:sym typeface="Montserrat Light"/>
                </a:rPr>
                <a:t> kinases RIPK1 and RIPK3</a:t>
              </a:r>
              <a:endParaRPr lang="fr-FR" kern="0" dirty="0">
                <a:solidFill>
                  <a:srgbClr val="404040"/>
                </a:solidFill>
                <a:latin typeface="Arial"/>
                <a:cs typeface="Arial"/>
                <a:sym typeface="Arial"/>
              </a:endParaRPr>
            </a:p>
          </p:txBody>
        </p:sp>
        <p:sp>
          <p:nvSpPr>
            <p:cNvPr id="71" name="ZoneTexte 70">
              <a:extLst>
                <a:ext uri="{FF2B5EF4-FFF2-40B4-BE49-F238E27FC236}">
                  <a16:creationId xmlns:a16="http://schemas.microsoft.com/office/drawing/2014/main" id="{D31104B2-8C26-01E3-FF30-075E5007BE2B}"/>
                </a:ext>
              </a:extLst>
            </p:cNvPr>
            <p:cNvSpPr txBox="1"/>
            <p:nvPr/>
          </p:nvSpPr>
          <p:spPr>
            <a:xfrm>
              <a:off x="7759029" y="3158221"/>
              <a:ext cx="1654627" cy="841256"/>
            </a:xfrm>
            <a:prstGeom prst="rect">
              <a:avLst/>
            </a:prstGeom>
            <a:noFill/>
          </p:spPr>
          <p:txBody>
            <a:bodyPr wrap="square">
              <a:spAutoFit/>
            </a:bodyPr>
            <a:lstStyle/>
            <a:p>
              <a:pPr algn="ctr" defTabSz="1828800">
                <a:lnSpc>
                  <a:spcPts val="2000"/>
                </a:lnSpc>
                <a:spcBef>
                  <a:spcPts val="200"/>
                </a:spcBef>
                <a:buClr>
                  <a:srgbClr val="000000"/>
                </a:buClr>
                <a:defRPr/>
              </a:pPr>
              <a:r>
                <a:rPr lang="fr-FR" sz="2400" b="1" kern="0" dirty="0" err="1">
                  <a:solidFill>
                    <a:srgbClr val="404040"/>
                  </a:solidFill>
                  <a:latin typeface="Calibri" panose="020F0502020204030204" pitchFamily="34" charset="0"/>
                  <a:ea typeface="Montserrat Light"/>
                  <a:cs typeface="Calibri" panose="020F0502020204030204" pitchFamily="34" charset="0"/>
                  <a:sym typeface="Montserrat Light"/>
                </a:rPr>
                <a:t>Ferroptosis</a:t>
              </a:r>
              <a:endParaRPr lang="fr-FR" sz="2400" b="1" kern="0" dirty="0">
                <a:solidFill>
                  <a:srgbClr val="404040"/>
                </a:solidFill>
                <a:latin typeface="Calibri" panose="020F0502020204030204" pitchFamily="34" charset="0"/>
                <a:ea typeface="Montserrat Light"/>
                <a:cs typeface="Calibri" panose="020F0502020204030204" pitchFamily="34" charset="0"/>
                <a:sym typeface="Montserrat Light"/>
              </a:endParaRPr>
            </a:p>
            <a:p>
              <a:pPr algn="ctr" defTabSz="1828800">
                <a:lnSpc>
                  <a:spcPts val="2000"/>
                </a:lnSpc>
                <a:spcBef>
                  <a:spcPts val="200"/>
                </a:spcBef>
                <a:buClr>
                  <a:srgbClr val="000000"/>
                </a:buClr>
                <a:defRPr/>
              </a:pPr>
              <a:r>
                <a:rPr lang="fr-FR" kern="0" dirty="0">
                  <a:solidFill>
                    <a:srgbClr val="404040"/>
                  </a:solidFill>
                  <a:latin typeface="Calibri Light" panose="020F0302020204030204" pitchFamily="34" charset="0"/>
                  <a:ea typeface="Montserrat Light"/>
                  <a:cs typeface="Calibri Light" panose="020F0302020204030204" pitchFamily="34" charset="0"/>
                  <a:sym typeface="Montserrat Light"/>
                </a:rPr>
                <a:t>Membrane rupture,</a:t>
              </a:r>
              <a:br>
                <a:rPr lang="fr-FR" kern="0" dirty="0">
                  <a:solidFill>
                    <a:srgbClr val="404040"/>
                  </a:solidFill>
                  <a:latin typeface="Calibri Light" panose="020F0302020204030204" pitchFamily="34" charset="0"/>
                  <a:ea typeface="Montserrat Light"/>
                  <a:cs typeface="Calibri Light" panose="020F0302020204030204" pitchFamily="34" charset="0"/>
                  <a:sym typeface="Montserrat Light"/>
                </a:rPr>
              </a:br>
              <a:r>
                <a:rPr lang="fr-FR" kern="0" dirty="0" err="1">
                  <a:solidFill>
                    <a:srgbClr val="404040"/>
                  </a:solidFill>
                  <a:latin typeface="Calibri Light" panose="020F0302020204030204" pitchFamily="34" charset="0"/>
                  <a:ea typeface="Montserrat Light"/>
                  <a:cs typeface="Calibri Light" panose="020F0302020204030204" pitchFamily="34" charset="0"/>
                  <a:sym typeface="Montserrat Light"/>
                </a:rPr>
                <a:t>oxidative</a:t>
              </a:r>
              <a:r>
                <a:rPr lang="fr-FR" kern="0" dirty="0">
                  <a:solidFill>
                    <a:srgbClr val="404040"/>
                  </a:solidFill>
                  <a:latin typeface="Calibri Light" panose="020F0302020204030204" pitchFamily="34" charset="0"/>
                  <a:ea typeface="Montserrat Light"/>
                  <a:cs typeface="Calibri Light" panose="020F0302020204030204" pitchFamily="34" charset="0"/>
                  <a:sym typeface="Montserrat Light"/>
                </a:rPr>
                <a:t> damage</a:t>
              </a:r>
            </a:p>
            <a:p>
              <a:pPr algn="ctr" defTabSz="1828800">
                <a:lnSpc>
                  <a:spcPts val="2000"/>
                </a:lnSpc>
                <a:spcBef>
                  <a:spcPts val="200"/>
                </a:spcBef>
                <a:buClr>
                  <a:srgbClr val="000000"/>
                </a:buClr>
                <a:defRPr/>
              </a:pPr>
              <a:r>
                <a:rPr lang="fr-FR" kern="0" dirty="0" err="1">
                  <a:solidFill>
                    <a:srgbClr val="404040"/>
                  </a:solidFill>
                  <a:latin typeface="Calibri Light" panose="020F0302020204030204" pitchFamily="34" charset="0"/>
                  <a:cs typeface="Calibri Light" panose="020F0302020204030204" pitchFamily="34" charset="0"/>
                  <a:sym typeface="Montserrat Light"/>
                </a:rPr>
                <a:t>Iron</a:t>
              </a:r>
              <a:r>
                <a:rPr lang="fr-FR" kern="0" dirty="0">
                  <a:solidFill>
                    <a:srgbClr val="404040"/>
                  </a:solidFill>
                  <a:latin typeface="Calibri Light" panose="020F0302020204030204" pitchFamily="34" charset="0"/>
                  <a:cs typeface="Calibri Light" panose="020F0302020204030204" pitchFamily="34" charset="0"/>
                  <a:sym typeface="Montserrat Light"/>
                </a:rPr>
                <a:t> building up in the </a:t>
              </a:r>
              <a:r>
                <a:rPr lang="fr-FR" kern="0" dirty="0" err="1">
                  <a:solidFill>
                    <a:srgbClr val="404040"/>
                  </a:solidFill>
                  <a:latin typeface="Calibri Light" panose="020F0302020204030204" pitchFamily="34" charset="0"/>
                  <a:cs typeface="Calibri Light" panose="020F0302020204030204" pitchFamily="34" charset="0"/>
                  <a:sym typeface="Montserrat Light"/>
                </a:rPr>
                <a:t>cell</a:t>
              </a:r>
              <a:r>
                <a:rPr lang="fr-FR" kern="0" dirty="0">
                  <a:solidFill>
                    <a:srgbClr val="404040"/>
                  </a:solidFill>
                  <a:latin typeface="Calibri Light" panose="020F0302020204030204" pitchFamily="34" charset="0"/>
                  <a:cs typeface="Calibri Light" panose="020F0302020204030204" pitchFamily="34" charset="0"/>
                  <a:sym typeface="Montserrat Light"/>
                </a:rPr>
                <a:t> </a:t>
              </a:r>
              <a:r>
                <a:rPr lang="fr-FR" kern="0" dirty="0" err="1">
                  <a:solidFill>
                    <a:srgbClr val="404040"/>
                  </a:solidFill>
                  <a:latin typeface="Calibri Light" panose="020F0302020204030204" pitchFamily="34" charset="0"/>
                  <a:cs typeface="Calibri Light" panose="020F0302020204030204" pitchFamily="34" charset="0"/>
                  <a:sym typeface="Montserrat Light"/>
                </a:rPr>
                <a:t>causing</a:t>
              </a:r>
              <a:r>
                <a:rPr lang="fr-FR" kern="0" dirty="0">
                  <a:solidFill>
                    <a:srgbClr val="404040"/>
                  </a:solidFill>
                  <a:latin typeface="Calibri Light" panose="020F0302020204030204" pitchFamily="34" charset="0"/>
                  <a:cs typeface="Calibri Light" panose="020F0302020204030204" pitchFamily="34" charset="0"/>
                  <a:sym typeface="Montserrat Light"/>
                </a:rPr>
                <a:t> </a:t>
              </a:r>
              <a:r>
                <a:rPr lang="fr-FR" kern="0" dirty="0" err="1">
                  <a:solidFill>
                    <a:srgbClr val="404040"/>
                  </a:solidFill>
                  <a:latin typeface="Calibri Light" panose="020F0302020204030204" pitchFamily="34" charset="0"/>
                  <a:cs typeface="Calibri Light" panose="020F0302020204030204" pitchFamily="34" charset="0"/>
                  <a:sym typeface="Montserrat Light"/>
                </a:rPr>
                <a:t>oxidative</a:t>
              </a:r>
              <a:r>
                <a:rPr lang="fr-FR" kern="0" dirty="0">
                  <a:solidFill>
                    <a:srgbClr val="404040"/>
                  </a:solidFill>
                  <a:latin typeface="Calibri Light" panose="020F0302020204030204" pitchFamily="34" charset="0"/>
                  <a:cs typeface="Calibri Light" panose="020F0302020204030204" pitchFamily="34" charset="0"/>
                  <a:sym typeface="Montserrat Light"/>
                </a:rPr>
                <a:t> damage and </a:t>
              </a:r>
              <a:r>
                <a:rPr lang="fr-FR" kern="0" dirty="0" err="1">
                  <a:solidFill>
                    <a:srgbClr val="404040"/>
                  </a:solidFill>
                  <a:latin typeface="Calibri Light" panose="020F0302020204030204" pitchFamily="34" charset="0"/>
                  <a:cs typeface="Calibri Light" panose="020F0302020204030204" pitchFamily="34" charset="0"/>
                  <a:sym typeface="Montserrat Light"/>
                </a:rPr>
                <a:t>cell</a:t>
              </a:r>
              <a:r>
                <a:rPr lang="fr-FR" kern="0" dirty="0">
                  <a:solidFill>
                    <a:srgbClr val="404040"/>
                  </a:solidFill>
                  <a:latin typeface="Calibri Light" panose="020F0302020204030204" pitchFamily="34" charset="0"/>
                  <a:cs typeface="Calibri Light" panose="020F0302020204030204" pitchFamily="34" charset="0"/>
                  <a:sym typeface="Montserrat Light"/>
                </a:rPr>
                <a:t> </a:t>
              </a:r>
              <a:r>
                <a:rPr lang="fr-FR" kern="0" dirty="0" err="1">
                  <a:solidFill>
                    <a:srgbClr val="404040"/>
                  </a:solidFill>
                  <a:latin typeface="Calibri Light" panose="020F0302020204030204" pitchFamily="34" charset="0"/>
                  <a:cs typeface="Calibri Light" panose="020F0302020204030204" pitchFamily="34" charset="0"/>
                  <a:sym typeface="Montserrat Light"/>
                </a:rPr>
                <a:t>death</a:t>
              </a:r>
              <a:endParaRPr lang="fr-FR" kern="0" dirty="0">
                <a:solidFill>
                  <a:srgbClr val="404040"/>
                </a:solidFill>
                <a:latin typeface="Calibri Light" panose="020F0302020204030204" pitchFamily="34" charset="0"/>
                <a:cs typeface="Calibri Light" panose="020F0302020204030204" pitchFamily="34" charset="0"/>
                <a:sym typeface="Arial"/>
              </a:endParaRPr>
            </a:p>
          </p:txBody>
        </p:sp>
        <p:pic>
          <p:nvPicPr>
            <p:cNvPr id="72" name="Image 71">
              <a:extLst>
                <a:ext uri="{FF2B5EF4-FFF2-40B4-BE49-F238E27FC236}">
                  <a16:creationId xmlns:a16="http://schemas.microsoft.com/office/drawing/2014/main" id="{82DA331E-35A6-4161-BC68-3C66344E5F40}"/>
                </a:ext>
              </a:extLst>
            </p:cNvPr>
            <p:cNvPicPr>
              <a:picLocks noChangeAspect="1"/>
            </p:cNvPicPr>
            <p:nvPr/>
          </p:nvPicPr>
          <p:blipFill>
            <a:blip r:embed="rId4"/>
            <a:srcRect l="74025" t="65222" b="-144"/>
            <a:stretch/>
          </p:blipFill>
          <p:spPr>
            <a:xfrm>
              <a:off x="7441610" y="2493687"/>
              <a:ext cx="981804" cy="872359"/>
            </a:xfrm>
            <a:prstGeom prst="rect">
              <a:avLst/>
            </a:prstGeom>
          </p:spPr>
        </p:pic>
        <p:sp>
          <p:nvSpPr>
            <p:cNvPr id="73" name="Google Shape;149;p4">
              <a:extLst>
                <a:ext uri="{FF2B5EF4-FFF2-40B4-BE49-F238E27FC236}">
                  <a16:creationId xmlns:a16="http://schemas.microsoft.com/office/drawing/2014/main" id="{960D1CF3-C847-A076-069A-B79885AADA33}"/>
                </a:ext>
              </a:extLst>
            </p:cNvPr>
            <p:cNvSpPr txBox="1"/>
            <p:nvPr/>
          </p:nvSpPr>
          <p:spPr>
            <a:xfrm>
              <a:off x="5627191" y="3427117"/>
              <a:ext cx="1834978" cy="774541"/>
            </a:xfrm>
            <a:prstGeom prst="rect">
              <a:avLst/>
            </a:prstGeom>
            <a:noFill/>
            <a:ln>
              <a:noFill/>
            </a:ln>
          </p:spPr>
          <p:txBody>
            <a:bodyPr spcFirstLastPara="1" wrap="square" lIns="137150" tIns="68550" rIns="137150" bIns="68550" anchor="t" anchorCtr="0">
              <a:spAutoFit/>
            </a:bodyPr>
            <a:lstStyle/>
            <a:p>
              <a:pPr algn="ctr" defTabSz="1828800">
                <a:lnSpc>
                  <a:spcPts val="2200"/>
                </a:lnSpc>
                <a:buClr>
                  <a:srgbClr val="000000"/>
                </a:buClr>
                <a:buSzPts val="1200"/>
                <a:defRPr/>
              </a:pPr>
              <a:r>
                <a:rPr lang="fr-FR" sz="2800" b="1" i="1" kern="0">
                  <a:solidFill>
                    <a:srgbClr val="41BFE0"/>
                  </a:solidFill>
                  <a:latin typeface="Calibri" panose="020F0502020204030204" pitchFamily="34" charset="0"/>
                  <a:cs typeface="Calibri" panose="020F0502020204030204" pitchFamily="34" charset="0"/>
                  <a:sym typeface="Montserrat"/>
                </a:rPr>
                <a:t>Crosstalk</a:t>
              </a:r>
              <a:r>
                <a:rPr lang="fr-FR" sz="2000" b="1" i="1" kern="0">
                  <a:solidFill>
                    <a:srgbClr val="41BFE0"/>
                  </a:solidFill>
                  <a:latin typeface="Calibri" panose="020F0502020204030204" pitchFamily="34" charset="0"/>
                  <a:cs typeface="Calibri" panose="020F0502020204030204" pitchFamily="34" charset="0"/>
                  <a:sym typeface="Montserrat"/>
                </a:rPr>
                <a:t> between </a:t>
              </a:r>
              <a:br>
                <a:rPr lang="fr-FR" sz="2000" b="1" i="1" kern="0">
                  <a:solidFill>
                    <a:srgbClr val="41BFE0"/>
                  </a:solidFill>
                  <a:latin typeface="Calibri" panose="020F0502020204030204" pitchFamily="34" charset="0"/>
                  <a:cs typeface="Calibri" panose="020F0502020204030204" pitchFamily="34" charset="0"/>
                  <a:sym typeface="Montserrat"/>
                </a:rPr>
              </a:br>
              <a:r>
                <a:rPr lang="fr-FR" sz="2000" b="1" i="1" kern="0">
                  <a:solidFill>
                    <a:srgbClr val="41BFE0"/>
                  </a:solidFill>
                  <a:latin typeface="Calibri" panose="020F0502020204030204" pitchFamily="34" charset="0"/>
                  <a:cs typeface="Calibri" panose="020F0502020204030204" pitchFamily="34" charset="0"/>
                  <a:sym typeface="Montserrat"/>
                </a:rPr>
                <a:t>these pathways as a mechanism of cell death: </a:t>
              </a:r>
              <a:r>
                <a:rPr lang="fr-FR" sz="2000" i="1" kern="0">
                  <a:solidFill>
                    <a:srgbClr val="41BFE0"/>
                  </a:solidFill>
                  <a:latin typeface="Calibri Light" panose="020F0302020204030204" pitchFamily="34" charset="0"/>
                  <a:cs typeface="Calibri Light" panose="020F0302020204030204" pitchFamily="34" charset="0"/>
                  <a:sym typeface="Montserrat"/>
                </a:rPr>
                <a:t>cells choose the least energy-intensive towards self-destruction</a:t>
              </a:r>
            </a:p>
          </p:txBody>
        </p:sp>
        <p:sp>
          <p:nvSpPr>
            <p:cNvPr id="74" name="Forme en L 73">
              <a:extLst>
                <a:ext uri="{FF2B5EF4-FFF2-40B4-BE49-F238E27FC236}">
                  <a16:creationId xmlns:a16="http://schemas.microsoft.com/office/drawing/2014/main" id="{8A726896-B1C4-EEE7-CFE3-D0869B63F5CF}"/>
                </a:ext>
              </a:extLst>
            </p:cNvPr>
            <p:cNvSpPr/>
            <p:nvPr/>
          </p:nvSpPr>
          <p:spPr>
            <a:xfrm rot="2700000">
              <a:off x="5796554" y="3447307"/>
              <a:ext cx="115777" cy="115777"/>
            </a:xfrm>
            <a:prstGeom prst="corner">
              <a:avLst>
                <a:gd name="adj1" fmla="val 18277"/>
                <a:gd name="adj2" fmla="val 1827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fr-FR" sz="2800" kern="0">
                <a:solidFill>
                  <a:srgbClr val="FFFFFF"/>
                </a:solidFill>
                <a:latin typeface="Arial"/>
                <a:sym typeface="Arial"/>
              </a:endParaRPr>
            </a:p>
          </p:txBody>
        </p:sp>
        <p:sp>
          <p:nvSpPr>
            <p:cNvPr id="78" name="Forme en L 77">
              <a:extLst>
                <a:ext uri="{FF2B5EF4-FFF2-40B4-BE49-F238E27FC236}">
                  <a16:creationId xmlns:a16="http://schemas.microsoft.com/office/drawing/2014/main" id="{637F90A2-3E03-AA56-8DAC-4C276E8B1B40}"/>
                </a:ext>
              </a:extLst>
            </p:cNvPr>
            <p:cNvSpPr/>
            <p:nvPr/>
          </p:nvSpPr>
          <p:spPr>
            <a:xfrm rot="13500000">
              <a:off x="7170240" y="3447307"/>
              <a:ext cx="115777" cy="115777"/>
            </a:xfrm>
            <a:prstGeom prst="corner">
              <a:avLst>
                <a:gd name="adj1" fmla="val 18277"/>
                <a:gd name="adj2" fmla="val 1827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fr-FR" sz="2800" kern="0">
                <a:solidFill>
                  <a:srgbClr val="FFFFFF"/>
                </a:solidFill>
                <a:latin typeface="Arial"/>
                <a:sym typeface="Arial"/>
              </a:endParaRPr>
            </a:p>
          </p:txBody>
        </p:sp>
        <p:sp>
          <p:nvSpPr>
            <p:cNvPr id="79" name="ZoneTexte 78">
              <a:extLst>
                <a:ext uri="{FF2B5EF4-FFF2-40B4-BE49-F238E27FC236}">
                  <a16:creationId xmlns:a16="http://schemas.microsoft.com/office/drawing/2014/main" id="{EB1008F3-50AB-9CAB-F69C-A68FA8B78EFA}"/>
                </a:ext>
              </a:extLst>
            </p:cNvPr>
            <p:cNvSpPr txBox="1"/>
            <p:nvPr/>
          </p:nvSpPr>
          <p:spPr>
            <a:xfrm>
              <a:off x="5782122" y="1664098"/>
              <a:ext cx="1613042" cy="713016"/>
            </a:xfrm>
            <a:prstGeom prst="rect">
              <a:avLst/>
            </a:prstGeom>
            <a:noFill/>
          </p:spPr>
          <p:txBody>
            <a:bodyPr wrap="square">
              <a:spAutoFit/>
            </a:bodyPr>
            <a:lstStyle/>
            <a:p>
              <a:pPr algn="ctr" defTabSz="1828800">
                <a:lnSpc>
                  <a:spcPts val="2000"/>
                </a:lnSpc>
                <a:spcBef>
                  <a:spcPts val="200"/>
                </a:spcBef>
                <a:buClr>
                  <a:srgbClr val="000000"/>
                </a:buClr>
                <a:defRPr/>
              </a:pPr>
              <a:r>
                <a:rPr lang="fr-FR" sz="2000" b="1" kern="0">
                  <a:solidFill>
                    <a:srgbClr val="41BFE0"/>
                  </a:solidFill>
                  <a:latin typeface="Calibri" panose="020F0502020204030204" pitchFamily="34" charset="0"/>
                  <a:ea typeface="Montserrat Light"/>
                  <a:cs typeface="Calibri" panose="020F0502020204030204" pitchFamily="34" charset="0"/>
                  <a:sym typeface="Montserrat Light"/>
                </a:rPr>
                <a:t>Intermediate:</a:t>
              </a:r>
            </a:p>
            <a:p>
              <a:pPr algn="ctr" defTabSz="1828800">
                <a:lnSpc>
                  <a:spcPts val="2000"/>
                </a:lnSpc>
                <a:spcBef>
                  <a:spcPts val="200"/>
                </a:spcBef>
                <a:buClr>
                  <a:srgbClr val="000000"/>
                </a:buClr>
                <a:defRPr/>
              </a:pPr>
              <a:r>
                <a:rPr lang="fr-FR" sz="2000" b="1" kern="0">
                  <a:solidFill>
                    <a:srgbClr val="404040"/>
                  </a:solidFill>
                  <a:latin typeface="Calibri" panose="020F0502020204030204" pitchFamily="34" charset="0"/>
                  <a:ea typeface="Montserrat Light"/>
                  <a:cs typeface="Calibri" panose="020F0502020204030204" pitchFamily="34" charset="0"/>
                  <a:sym typeface="Montserrat Light"/>
                </a:rPr>
                <a:t>Regulated necrosis</a:t>
              </a:r>
            </a:p>
            <a:p>
              <a:pPr algn="ctr" defTabSz="1828800">
                <a:lnSpc>
                  <a:spcPts val="2000"/>
                </a:lnSpc>
                <a:spcBef>
                  <a:spcPts val="200"/>
                </a:spcBef>
                <a:buClr>
                  <a:srgbClr val="000000"/>
                </a:buClr>
                <a:defRPr/>
              </a:pPr>
              <a:r>
                <a:rPr lang="fr-FR" kern="0">
                  <a:solidFill>
                    <a:srgbClr val="404040"/>
                  </a:solidFill>
                  <a:latin typeface="Calibri Light" panose="020F0302020204030204" pitchFamily="34" charset="0"/>
                  <a:ea typeface="Montserrat Light"/>
                  <a:cs typeface="Calibri Light" panose="020F0302020204030204" pitchFamily="34" charset="0"/>
                  <a:sym typeface="Montserrat Light"/>
                </a:rPr>
                <a:t>Controlled by molecular pathways &amp; induced under pathological conditions  </a:t>
              </a:r>
              <a:endParaRPr lang="fr-FR" kern="0">
                <a:solidFill>
                  <a:srgbClr val="000000"/>
                </a:solidFill>
                <a:latin typeface="Arial"/>
                <a:cs typeface="Arial"/>
                <a:sym typeface="Arial"/>
              </a:endParaRPr>
            </a:p>
          </p:txBody>
        </p:sp>
        <p:pic>
          <p:nvPicPr>
            <p:cNvPr id="80" name="Image 79">
              <a:extLst>
                <a:ext uri="{FF2B5EF4-FFF2-40B4-BE49-F238E27FC236}">
                  <a16:creationId xmlns:a16="http://schemas.microsoft.com/office/drawing/2014/main" id="{45575938-6F08-ED39-E879-D142F2DC5DD7}"/>
                </a:ext>
              </a:extLst>
            </p:cNvPr>
            <p:cNvPicPr>
              <a:picLocks noChangeAspect="1"/>
            </p:cNvPicPr>
            <p:nvPr/>
          </p:nvPicPr>
          <p:blipFill>
            <a:blip r:embed="rId4"/>
            <a:srcRect l="36284" r="37443" b="70127"/>
            <a:stretch/>
          </p:blipFill>
          <p:spPr>
            <a:xfrm>
              <a:off x="6081893" y="925714"/>
              <a:ext cx="993058" cy="746233"/>
            </a:xfrm>
            <a:prstGeom prst="rect">
              <a:avLst/>
            </a:prstGeom>
          </p:spPr>
        </p:pic>
        <p:grpSp>
          <p:nvGrpSpPr>
            <p:cNvPr id="81" name="Groupe 80">
              <a:extLst>
                <a:ext uri="{FF2B5EF4-FFF2-40B4-BE49-F238E27FC236}">
                  <a16:creationId xmlns:a16="http://schemas.microsoft.com/office/drawing/2014/main" id="{2879E34D-25D8-ACAA-C483-B9BA6BE0F14C}"/>
                </a:ext>
              </a:extLst>
            </p:cNvPr>
            <p:cNvGrpSpPr/>
            <p:nvPr/>
          </p:nvGrpSpPr>
          <p:grpSpPr>
            <a:xfrm>
              <a:off x="6212072" y="2713869"/>
              <a:ext cx="596096" cy="523002"/>
              <a:chOff x="3162358" y="2614237"/>
              <a:chExt cx="960019" cy="842300"/>
            </a:xfrm>
          </p:grpSpPr>
          <p:grpSp>
            <p:nvGrpSpPr>
              <p:cNvPr id="99" name="Groupe 98">
                <a:extLst>
                  <a:ext uri="{FF2B5EF4-FFF2-40B4-BE49-F238E27FC236}">
                    <a16:creationId xmlns:a16="http://schemas.microsoft.com/office/drawing/2014/main" id="{AE698EB0-B063-EC34-2428-707F4F0FEF95}"/>
                  </a:ext>
                </a:extLst>
              </p:cNvPr>
              <p:cNvGrpSpPr/>
              <p:nvPr/>
            </p:nvGrpSpPr>
            <p:grpSpPr>
              <a:xfrm>
                <a:off x="3436548" y="2867016"/>
                <a:ext cx="507564" cy="462853"/>
                <a:chOff x="3436548" y="2867016"/>
                <a:chExt cx="507564" cy="462853"/>
              </a:xfrm>
            </p:grpSpPr>
            <p:sp>
              <p:nvSpPr>
                <p:cNvPr id="107" name="Forme libre 37">
                  <a:extLst>
                    <a:ext uri="{FF2B5EF4-FFF2-40B4-BE49-F238E27FC236}">
                      <a16:creationId xmlns:a16="http://schemas.microsoft.com/office/drawing/2014/main" id="{3514D352-0DE1-8D97-C899-04DACF0F01B1}"/>
                    </a:ext>
                  </a:extLst>
                </p:cNvPr>
                <p:cNvSpPr/>
                <p:nvPr/>
              </p:nvSpPr>
              <p:spPr>
                <a:xfrm>
                  <a:off x="3692438" y="2867016"/>
                  <a:ext cx="6110" cy="90225"/>
                </a:xfrm>
                <a:custGeom>
                  <a:avLst/>
                  <a:gdLst>
                    <a:gd name="connsiteX0" fmla="*/ 0 w 6110"/>
                    <a:gd name="connsiteY0" fmla="*/ 0 h 90225"/>
                    <a:gd name="connsiteX1" fmla="*/ 0 w 6110"/>
                    <a:gd name="connsiteY1" fmla="*/ 90225 h 90225"/>
                  </a:gdLst>
                  <a:ahLst/>
                  <a:cxnLst>
                    <a:cxn ang="0">
                      <a:pos x="connsiteX0" y="connsiteY0"/>
                    </a:cxn>
                    <a:cxn ang="0">
                      <a:pos x="connsiteX1" y="connsiteY1"/>
                    </a:cxn>
                  </a:cxnLst>
                  <a:rect l="l" t="t" r="r" b="b"/>
                  <a:pathLst>
                    <a:path w="6110" h="90225">
                      <a:moveTo>
                        <a:pt x="0" y="0"/>
                      </a:moveTo>
                      <a:lnTo>
                        <a:pt x="0" y="90225"/>
                      </a:lnTo>
                    </a:path>
                  </a:pathLst>
                </a:custGeom>
                <a:ln w="9525" cap="rnd">
                  <a:solidFill>
                    <a:schemeClr val="accent3"/>
                  </a:solidFill>
                  <a:prstDash val="solid"/>
                  <a:miter/>
                </a:ln>
              </p:spPr>
              <p:txBody>
                <a:bodyPr rtlCol="0" anchor="ctr"/>
                <a:lstStyle/>
                <a:p>
                  <a:pPr defTabSz="1828800">
                    <a:buClr>
                      <a:srgbClr val="000000"/>
                    </a:buClr>
                    <a:defRPr/>
                  </a:pPr>
                  <a:endParaRPr lang="fr-FR" sz="2800" kern="0">
                    <a:solidFill>
                      <a:srgbClr val="000000"/>
                    </a:solidFill>
                    <a:latin typeface="Arial"/>
                    <a:cs typeface="Arial"/>
                    <a:sym typeface="Arial"/>
                  </a:endParaRPr>
                </a:p>
              </p:txBody>
            </p:sp>
            <p:sp>
              <p:nvSpPr>
                <p:cNvPr id="108" name="Forme libre 38">
                  <a:extLst>
                    <a:ext uri="{FF2B5EF4-FFF2-40B4-BE49-F238E27FC236}">
                      <a16:creationId xmlns:a16="http://schemas.microsoft.com/office/drawing/2014/main" id="{FCE26752-87DF-6143-D4AE-9647CCD27F72}"/>
                    </a:ext>
                  </a:extLst>
                </p:cNvPr>
                <p:cNvSpPr/>
                <p:nvPr/>
              </p:nvSpPr>
              <p:spPr>
                <a:xfrm>
                  <a:off x="3514207" y="3275869"/>
                  <a:ext cx="73259" cy="52717"/>
                </a:xfrm>
                <a:custGeom>
                  <a:avLst/>
                  <a:gdLst>
                    <a:gd name="connsiteX0" fmla="*/ 73260 w 73259"/>
                    <a:gd name="connsiteY0" fmla="*/ 0 h 52717"/>
                    <a:gd name="connsiteX1" fmla="*/ 0 w 73259"/>
                    <a:gd name="connsiteY1" fmla="*/ 52718 h 52717"/>
                  </a:gdLst>
                  <a:ahLst/>
                  <a:cxnLst>
                    <a:cxn ang="0">
                      <a:pos x="connsiteX0" y="connsiteY0"/>
                    </a:cxn>
                    <a:cxn ang="0">
                      <a:pos x="connsiteX1" y="connsiteY1"/>
                    </a:cxn>
                  </a:cxnLst>
                  <a:rect l="l" t="t" r="r" b="b"/>
                  <a:pathLst>
                    <a:path w="73259" h="52717">
                      <a:moveTo>
                        <a:pt x="73260" y="0"/>
                      </a:moveTo>
                      <a:lnTo>
                        <a:pt x="0" y="52718"/>
                      </a:lnTo>
                    </a:path>
                  </a:pathLst>
                </a:custGeom>
                <a:ln w="9525" cap="rnd">
                  <a:solidFill>
                    <a:schemeClr val="accent3"/>
                  </a:solidFill>
                  <a:prstDash val="solid"/>
                  <a:miter/>
                </a:ln>
              </p:spPr>
              <p:txBody>
                <a:bodyPr rtlCol="0" anchor="ctr"/>
                <a:lstStyle/>
                <a:p>
                  <a:pPr defTabSz="1828800">
                    <a:buClr>
                      <a:srgbClr val="000000"/>
                    </a:buClr>
                    <a:defRPr/>
                  </a:pPr>
                  <a:endParaRPr lang="fr-FR" sz="2800" kern="0">
                    <a:solidFill>
                      <a:srgbClr val="000000"/>
                    </a:solidFill>
                    <a:latin typeface="Arial"/>
                    <a:cs typeface="Arial"/>
                    <a:sym typeface="Arial"/>
                  </a:endParaRPr>
                </a:p>
              </p:txBody>
            </p:sp>
            <p:sp>
              <p:nvSpPr>
                <p:cNvPr id="109" name="Forme libre 39">
                  <a:extLst>
                    <a:ext uri="{FF2B5EF4-FFF2-40B4-BE49-F238E27FC236}">
                      <a16:creationId xmlns:a16="http://schemas.microsoft.com/office/drawing/2014/main" id="{5B277E21-41E0-9940-CD5C-24F48A1B98A6}"/>
                    </a:ext>
                  </a:extLst>
                </p:cNvPr>
                <p:cNvSpPr/>
                <p:nvPr/>
              </p:nvSpPr>
              <p:spPr>
                <a:xfrm>
                  <a:off x="3793927" y="3274525"/>
                  <a:ext cx="71243" cy="55344"/>
                </a:xfrm>
                <a:custGeom>
                  <a:avLst/>
                  <a:gdLst>
                    <a:gd name="connsiteX0" fmla="*/ 0 w 71243"/>
                    <a:gd name="connsiteY0" fmla="*/ 0 h 55344"/>
                    <a:gd name="connsiteX1" fmla="*/ 71244 w 71243"/>
                    <a:gd name="connsiteY1" fmla="*/ 55344 h 55344"/>
                  </a:gdLst>
                  <a:ahLst/>
                  <a:cxnLst>
                    <a:cxn ang="0">
                      <a:pos x="connsiteX0" y="connsiteY0"/>
                    </a:cxn>
                    <a:cxn ang="0">
                      <a:pos x="connsiteX1" y="connsiteY1"/>
                    </a:cxn>
                  </a:cxnLst>
                  <a:rect l="l" t="t" r="r" b="b"/>
                  <a:pathLst>
                    <a:path w="71243" h="55344">
                      <a:moveTo>
                        <a:pt x="0" y="0"/>
                      </a:moveTo>
                      <a:lnTo>
                        <a:pt x="71244" y="55344"/>
                      </a:lnTo>
                    </a:path>
                  </a:pathLst>
                </a:custGeom>
                <a:ln w="9525" cap="rnd">
                  <a:solidFill>
                    <a:schemeClr val="accent3"/>
                  </a:solidFill>
                  <a:prstDash val="solid"/>
                  <a:miter/>
                </a:ln>
              </p:spPr>
              <p:txBody>
                <a:bodyPr rtlCol="0" anchor="ctr"/>
                <a:lstStyle/>
                <a:p>
                  <a:pPr defTabSz="1828800">
                    <a:buClr>
                      <a:srgbClr val="000000"/>
                    </a:buClr>
                    <a:defRPr/>
                  </a:pPr>
                  <a:endParaRPr lang="fr-FR" sz="2800" kern="0">
                    <a:solidFill>
                      <a:srgbClr val="000000"/>
                    </a:solidFill>
                    <a:latin typeface="Arial"/>
                    <a:cs typeface="Arial"/>
                    <a:sym typeface="Arial"/>
                  </a:endParaRPr>
                </a:p>
              </p:txBody>
            </p:sp>
            <p:sp>
              <p:nvSpPr>
                <p:cNvPr id="110" name="Forme libre 40">
                  <a:extLst>
                    <a:ext uri="{FF2B5EF4-FFF2-40B4-BE49-F238E27FC236}">
                      <a16:creationId xmlns:a16="http://schemas.microsoft.com/office/drawing/2014/main" id="{B7DF5AA9-F5E0-87C0-2D22-612BF8C94ED7}"/>
                    </a:ext>
                  </a:extLst>
                </p:cNvPr>
                <p:cNvSpPr/>
                <p:nvPr/>
              </p:nvSpPr>
              <p:spPr>
                <a:xfrm>
                  <a:off x="3859549" y="3045634"/>
                  <a:ext cx="84563" cy="31520"/>
                </a:xfrm>
                <a:custGeom>
                  <a:avLst/>
                  <a:gdLst>
                    <a:gd name="connsiteX0" fmla="*/ 0 w 84563"/>
                    <a:gd name="connsiteY0" fmla="*/ 31521 h 31520"/>
                    <a:gd name="connsiteX1" fmla="*/ 84564 w 84563"/>
                    <a:gd name="connsiteY1" fmla="*/ 0 h 31520"/>
                  </a:gdLst>
                  <a:ahLst/>
                  <a:cxnLst>
                    <a:cxn ang="0">
                      <a:pos x="connsiteX0" y="connsiteY0"/>
                    </a:cxn>
                    <a:cxn ang="0">
                      <a:pos x="connsiteX1" y="connsiteY1"/>
                    </a:cxn>
                  </a:cxnLst>
                  <a:rect l="l" t="t" r="r" b="b"/>
                  <a:pathLst>
                    <a:path w="84563" h="31520">
                      <a:moveTo>
                        <a:pt x="0" y="31521"/>
                      </a:moveTo>
                      <a:lnTo>
                        <a:pt x="84564" y="0"/>
                      </a:lnTo>
                    </a:path>
                  </a:pathLst>
                </a:custGeom>
                <a:ln w="9525" cap="rnd">
                  <a:solidFill>
                    <a:schemeClr val="accent3"/>
                  </a:solidFill>
                  <a:prstDash val="solid"/>
                  <a:miter/>
                </a:ln>
              </p:spPr>
              <p:txBody>
                <a:bodyPr rtlCol="0" anchor="ctr"/>
                <a:lstStyle/>
                <a:p>
                  <a:pPr defTabSz="1828800">
                    <a:buClr>
                      <a:srgbClr val="000000"/>
                    </a:buClr>
                    <a:defRPr/>
                  </a:pPr>
                  <a:endParaRPr lang="fr-FR" sz="2800" kern="0">
                    <a:solidFill>
                      <a:srgbClr val="000000"/>
                    </a:solidFill>
                    <a:latin typeface="Arial"/>
                    <a:cs typeface="Arial"/>
                    <a:sym typeface="Arial"/>
                  </a:endParaRPr>
                </a:p>
              </p:txBody>
            </p:sp>
            <p:sp>
              <p:nvSpPr>
                <p:cNvPr id="111" name="Forme libre 41">
                  <a:extLst>
                    <a:ext uri="{FF2B5EF4-FFF2-40B4-BE49-F238E27FC236}">
                      <a16:creationId xmlns:a16="http://schemas.microsoft.com/office/drawing/2014/main" id="{58F11F3E-E669-1157-5516-940455EA1DDD}"/>
                    </a:ext>
                  </a:extLst>
                </p:cNvPr>
                <p:cNvSpPr/>
                <p:nvPr/>
              </p:nvSpPr>
              <p:spPr>
                <a:xfrm>
                  <a:off x="3436548" y="3049360"/>
                  <a:ext cx="86579" cy="25350"/>
                </a:xfrm>
                <a:custGeom>
                  <a:avLst/>
                  <a:gdLst>
                    <a:gd name="connsiteX0" fmla="*/ 0 w 86579"/>
                    <a:gd name="connsiteY0" fmla="*/ 0 h 25350"/>
                    <a:gd name="connsiteX1" fmla="*/ 86580 w 86579"/>
                    <a:gd name="connsiteY1" fmla="*/ 25351 h 25350"/>
                  </a:gdLst>
                  <a:ahLst/>
                  <a:cxnLst>
                    <a:cxn ang="0">
                      <a:pos x="connsiteX0" y="connsiteY0"/>
                    </a:cxn>
                    <a:cxn ang="0">
                      <a:pos x="connsiteX1" y="connsiteY1"/>
                    </a:cxn>
                  </a:cxnLst>
                  <a:rect l="l" t="t" r="r" b="b"/>
                  <a:pathLst>
                    <a:path w="86579" h="25350">
                      <a:moveTo>
                        <a:pt x="0" y="0"/>
                      </a:moveTo>
                      <a:lnTo>
                        <a:pt x="86580" y="25351"/>
                      </a:lnTo>
                    </a:path>
                  </a:pathLst>
                </a:custGeom>
                <a:ln w="9525" cap="rnd">
                  <a:solidFill>
                    <a:schemeClr val="accent3"/>
                  </a:solidFill>
                  <a:prstDash val="solid"/>
                  <a:miter/>
                </a:ln>
              </p:spPr>
              <p:txBody>
                <a:bodyPr rtlCol="0" anchor="ctr"/>
                <a:lstStyle/>
                <a:p>
                  <a:pPr defTabSz="1828800">
                    <a:buClr>
                      <a:srgbClr val="000000"/>
                    </a:buClr>
                    <a:defRPr/>
                  </a:pPr>
                  <a:endParaRPr lang="fr-FR" sz="2800" kern="0">
                    <a:solidFill>
                      <a:srgbClr val="000000"/>
                    </a:solidFill>
                    <a:latin typeface="Arial"/>
                    <a:cs typeface="Arial"/>
                    <a:sym typeface="Arial"/>
                  </a:endParaRPr>
                </a:p>
              </p:txBody>
            </p:sp>
          </p:grpSp>
          <p:sp>
            <p:nvSpPr>
              <p:cNvPr id="100" name="Forme libre 30">
                <a:extLst>
                  <a:ext uri="{FF2B5EF4-FFF2-40B4-BE49-F238E27FC236}">
                    <a16:creationId xmlns:a16="http://schemas.microsoft.com/office/drawing/2014/main" id="{E39CA9CA-20E0-6D4B-82E4-608ABCD25415}"/>
                  </a:ext>
                </a:extLst>
              </p:cNvPr>
              <p:cNvSpPr/>
              <p:nvPr/>
            </p:nvSpPr>
            <p:spPr>
              <a:xfrm>
                <a:off x="3521356" y="2952537"/>
                <a:ext cx="339843" cy="323148"/>
              </a:xfrm>
              <a:custGeom>
                <a:avLst/>
                <a:gdLst>
                  <a:gd name="connsiteX0" fmla="*/ 169922 w 339843"/>
                  <a:gd name="connsiteY0" fmla="*/ 0 h 323148"/>
                  <a:gd name="connsiteX1" fmla="*/ 0 w 339843"/>
                  <a:gd name="connsiteY1" fmla="*/ 123395 h 323148"/>
                  <a:gd name="connsiteX2" fmla="*/ 64889 w 339843"/>
                  <a:gd name="connsiteY2" fmla="*/ 323149 h 323148"/>
                  <a:gd name="connsiteX3" fmla="*/ 274954 w 339843"/>
                  <a:gd name="connsiteY3" fmla="*/ 323149 h 323148"/>
                  <a:gd name="connsiteX4" fmla="*/ 339843 w 339843"/>
                  <a:gd name="connsiteY4" fmla="*/ 123395 h 323148"/>
                  <a:gd name="connsiteX5" fmla="*/ 169922 w 339843"/>
                  <a:gd name="connsiteY5" fmla="*/ 0 h 32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843" h="323148">
                    <a:moveTo>
                      <a:pt x="169922" y="0"/>
                    </a:moveTo>
                    <a:lnTo>
                      <a:pt x="0" y="123395"/>
                    </a:lnTo>
                    <a:lnTo>
                      <a:pt x="64889" y="323149"/>
                    </a:lnTo>
                    <a:lnTo>
                      <a:pt x="274954" y="323149"/>
                    </a:lnTo>
                    <a:lnTo>
                      <a:pt x="339843" y="123395"/>
                    </a:lnTo>
                    <a:lnTo>
                      <a:pt x="169922" y="0"/>
                    </a:lnTo>
                    <a:close/>
                  </a:path>
                </a:pathLst>
              </a:custGeom>
              <a:solidFill>
                <a:schemeClr val="lt1"/>
              </a:solidFill>
              <a:ln w="25400" cap="flat">
                <a:gradFill flip="none" rotWithShape="1">
                  <a:gsLst>
                    <a:gs pos="0">
                      <a:srgbClr val="03336D"/>
                    </a:gs>
                    <a:gs pos="100000">
                      <a:schemeClr val="accent3"/>
                    </a:gs>
                  </a:gsLst>
                  <a:lin ang="18900000" scaled="1"/>
                  <a:tileRect/>
                </a:gradFill>
                <a:prstDash val="solid"/>
                <a:miter/>
              </a:ln>
            </p:spPr>
            <p:txBody>
              <a:bodyPr rtlCol="0" anchor="ctr"/>
              <a:lstStyle/>
              <a:p>
                <a:pPr defTabSz="1828800">
                  <a:buClr>
                    <a:srgbClr val="000000"/>
                  </a:buClr>
                  <a:defRPr/>
                </a:pPr>
                <a:endParaRPr lang="fr-FR" sz="2800" kern="0">
                  <a:solidFill>
                    <a:srgbClr val="000000"/>
                  </a:solidFill>
                  <a:latin typeface="Arial"/>
                  <a:cs typeface="Arial"/>
                  <a:sym typeface="Arial"/>
                </a:endParaRPr>
              </a:p>
            </p:txBody>
          </p:sp>
          <p:sp>
            <p:nvSpPr>
              <p:cNvPr id="101" name="ZoneTexte 100">
                <a:extLst>
                  <a:ext uri="{FF2B5EF4-FFF2-40B4-BE49-F238E27FC236}">
                    <a16:creationId xmlns:a16="http://schemas.microsoft.com/office/drawing/2014/main" id="{D7D5AF34-C19E-3480-55F1-C6EF401E7117}"/>
                  </a:ext>
                </a:extLst>
              </p:cNvPr>
              <p:cNvSpPr txBox="1"/>
              <p:nvPr/>
            </p:nvSpPr>
            <p:spPr>
              <a:xfrm>
                <a:off x="3499296" y="2614237"/>
                <a:ext cx="519270" cy="272622"/>
              </a:xfrm>
              <a:prstGeom prst="rect">
                <a:avLst/>
              </a:prstGeom>
              <a:noFill/>
            </p:spPr>
            <p:txBody>
              <a:bodyPr wrap="square" rtlCol="0">
                <a:spAutoFit/>
              </a:bodyPr>
              <a:lstStyle/>
              <a:p>
                <a:pPr defTabSz="1828800">
                  <a:buClr>
                    <a:srgbClr val="000000"/>
                  </a:buClr>
                  <a:defRPr/>
                </a:pPr>
                <a:r>
                  <a:rPr lang="fr-FR" sz="1600" kern="0">
                    <a:ln/>
                    <a:solidFill>
                      <a:srgbClr val="231F20"/>
                    </a:solidFill>
                    <a:latin typeface="Calibri" panose="020F0502020204030204" pitchFamily="34" charset="0"/>
                    <a:cs typeface="Calibri" panose="020F0502020204030204" pitchFamily="34" charset="0"/>
                    <a:sym typeface="Calibri"/>
                    <a:rtl val="0"/>
                  </a:rPr>
                  <a:t>R</a:t>
                </a:r>
                <a:r>
                  <a:rPr lang="fr-FR" sz="1600" kern="0" baseline="-25000">
                    <a:ln/>
                    <a:solidFill>
                      <a:srgbClr val="231F20"/>
                    </a:solidFill>
                    <a:latin typeface="Calibri" panose="020F0502020204030204" pitchFamily="34" charset="0"/>
                    <a:cs typeface="Calibri" panose="020F0502020204030204" pitchFamily="34" charset="0"/>
                    <a:sym typeface="Calibri"/>
                    <a:rtl val="0"/>
                  </a:rPr>
                  <a:t>1</a:t>
                </a:r>
              </a:p>
            </p:txBody>
          </p:sp>
          <p:sp>
            <p:nvSpPr>
              <p:cNvPr id="102" name="ZoneTexte 101">
                <a:extLst>
                  <a:ext uri="{FF2B5EF4-FFF2-40B4-BE49-F238E27FC236}">
                    <a16:creationId xmlns:a16="http://schemas.microsoft.com/office/drawing/2014/main" id="{97D99EA2-3F0C-3097-9370-343259289771}"/>
                  </a:ext>
                </a:extLst>
              </p:cNvPr>
              <p:cNvSpPr txBox="1"/>
              <p:nvPr/>
            </p:nvSpPr>
            <p:spPr>
              <a:xfrm>
                <a:off x="3827810" y="2836204"/>
                <a:ext cx="294567" cy="272622"/>
              </a:xfrm>
              <a:prstGeom prst="rect">
                <a:avLst/>
              </a:prstGeom>
              <a:noFill/>
            </p:spPr>
            <p:txBody>
              <a:bodyPr wrap="none" rtlCol="0">
                <a:spAutoFit/>
              </a:bodyPr>
              <a:lstStyle/>
              <a:p>
                <a:pPr defTabSz="1828800">
                  <a:buClr>
                    <a:srgbClr val="000000"/>
                  </a:buClr>
                  <a:defRPr/>
                </a:pPr>
                <a:r>
                  <a:rPr lang="fr-FR" sz="1600" kern="0">
                    <a:ln/>
                    <a:solidFill>
                      <a:srgbClr val="231F20"/>
                    </a:solidFill>
                    <a:latin typeface="Calibri" panose="020F0502020204030204" pitchFamily="34" charset="0"/>
                    <a:cs typeface="Calibri" panose="020F0502020204030204" pitchFamily="34" charset="0"/>
                    <a:sym typeface="Calibri"/>
                    <a:rtl val="0"/>
                  </a:rPr>
                  <a:t>R</a:t>
                </a:r>
                <a:r>
                  <a:rPr lang="fr-FR" sz="1600" kern="0" baseline="-25000">
                    <a:ln/>
                    <a:solidFill>
                      <a:srgbClr val="231F20"/>
                    </a:solidFill>
                    <a:latin typeface="Calibri" panose="020F0502020204030204" pitchFamily="34" charset="0"/>
                    <a:cs typeface="Calibri" panose="020F0502020204030204" pitchFamily="34" charset="0"/>
                    <a:sym typeface="Calibri"/>
                    <a:rtl val="0"/>
                  </a:rPr>
                  <a:t>2</a:t>
                </a:r>
              </a:p>
            </p:txBody>
          </p:sp>
          <p:sp>
            <p:nvSpPr>
              <p:cNvPr id="103" name="ZoneTexte 102">
                <a:extLst>
                  <a:ext uri="{FF2B5EF4-FFF2-40B4-BE49-F238E27FC236}">
                    <a16:creationId xmlns:a16="http://schemas.microsoft.com/office/drawing/2014/main" id="{158DCA71-92D2-1006-C256-B369DF74C49F}"/>
                  </a:ext>
                </a:extLst>
              </p:cNvPr>
              <p:cNvSpPr txBox="1"/>
              <p:nvPr/>
            </p:nvSpPr>
            <p:spPr>
              <a:xfrm>
                <a:off x="3761130" y="3166140"/>
                <a:ext cx="294567" cy="272622"/>
              </a:xfrm>
              <a:prstGeom prst="rect">
                <a:avLst/>
              </a:prstGeom>
              <a:noFill/>
            </p:spPr>
            <p:txBody>
              <a:bodyPr wrap="none" rtlCol="0">
                <a:spAutoFit/>
              </a:bodyPr>
              <a:lstStyle/>
              <a:p>
                <a:pPr defTabSz="1828800">
                  <a:buClr>
                    <a:srgbClr val="000000"/>
                  </a:buClr>
                  <a:defRPr/>
                </a:pPr>
                <a:r>
                  <a:rPr lang="fr-FR" sz="1600" kern="0">
                    <a:ln/>
                    <a:solidFill>
                      <a:srgbClr val="231F20"/>
                    </a:solidFill>
                    <a:latin typeface="Calibri" panose="020F0502020204030204" pitchFamily="34" charset="0"/>
                    <a:cs typeface="Calibri" panose="020F0502020204030204" pitchFamily="34" charset="0"/>
                    <a:sym typeface="Calibri"/>
                    <a:rtl val="0"/>
                  </a:rPr>
                  <a:t>R</a:t>
                </a:r>
                <a:r>
                  <a:rPr lang="fr-FR" sz="1600" kern="0" baseline="-25000">
                    <a:ln/>
                    <a:solidFill>
                      <a:srgbClr val="231F20"/>
                    </a:solidFill>
                    <a:latin typeface="Calibri" panose="020F0502020204030204" pitchFamily="34" charset="0"/>
                    <a:cs typeface="Calibri" panose="020F0502020204030204" pitchFamily="34" charset="0"/>
                    <a:sym typeface="Calibri"/>
                    <a:rtl val="0"/>
                  </a:rPr>
                  <a:t>3</a:t>
                </a:r>
              </a:p>
            </p:txBody>
          </p:sp>
          <p:sp>
            <p:nvSpPr>
              <p:cNvPr id="104" name="ZoneTexte 103">
                <a:extLst>
                  <a:ext uri="{FF2B5EF4-FFF2-40B4-BE49-F238E27FC236}">
                    <a16:creationId xmlns:a16="http://schemas.microsoft.com/office/drawing/2014/main" id="{B23F5B7B-70D1-6986-8CBA-84FBA9D1A9CE}"/>
                  </a:ext>
                </a:extLst>
              </p:cNvPr>
              <p:cNvSpPr txBox="1"/>
              <p:nvPr/>
            </p:nvSpPr>
            <p:spPr>
              <a:xfrm>
                <a:off x="3273863" y="3183915"/>
                <a:ext cx="294567" cy="272622"/>
              </a:xfrm>
              <a:prstGeom prst="rect">
                <a:avLst/>
              </a:prstGeom>
              <a:noFill/>
            </p:spPr>
            <p:txBody>
              <a:bodyPr wrap="none" rtlCol="0">
                <a:spAutoFit/>
              </a:bodyPr>
              <a:lstStyle/>
              <a:p>
                <a:pPr defTabSz="1828800">
                  <a:buClr>
                    <a:srgbClr val="000000"/>
                  </a:buClr>
                  <a:defRPr/>
                </a:pPr>
                <a:r>
                  <a:rPr lang="fr-FR" sz="1600" kern="0">
                    <a:ln/>
                    <a:solidFill>
                      <a:srgbClr val="231F20"/>
                    </a:solidFill>
                    <a:latin typeface="Calibri" panose="020F0502020204030204" pitchFamily="34" charset="0"/>
                    <a:cs typeface="Calibri" panose="020F0502020204030204" pitchFamily="34" charset="0"/>
                    <a:sym typeface="Calibri"/>
                    <a:rtl val="0"/>
                  </a:rPr>
                  <a:t>R</a:t>
                </a:r>
                <a:r>
                  <a:rPr lang="fr-FR" sz="1600" kern="0" baseline="-25000">
                    <a:ln/>
                    <a:solidFill>
                      <a:srgbClr val="231F20"/>
                    </a:solidFill>
                    <a:latin typeface="Calibri" panose="020F0502020204030204" pitchFamily="34" charset="0"/>
                    <a:cs typeface="Calibri" panose="020F0502020204030204" pitchFamily="34" charset="0"/>
                    <a:sym typeface="Calibri"/>
                    <a:rtl val="0"/>
                  </a:rPr>
                  <a:t>4</a:t>
                </a:r>
              </a:p>
            </p:txBody>
          </p:sp>
          <p:sp>
            <p:nvSpPr>
              <p:cNvPr id="105" name="ZoneTexte 104">
                <a:extLst>
                  <a:ext uri="{FF2B5EF4-FFF2-40B4-BE49-F238E27FC236}">
                    <a16:creationId xmlns:a16="http://schemas.microsoft.com/office/drawing/2014/main" id="{30DFB511-21BC-B478-CAD3-1D4C50B31DEC}"/>
                  </a:ext>
                </a:extLst>
              </p:cNvPr>
              <p:cNvSpPr txBox="1"/>
              <p:nvPr/>
            </p:nvSpPr>
            <p:spPr>
              <a:xfrm>
                <a:off x="3162358" y="2849660"/>
                <a:ext cx="294567" cy="272622"/>
              </a:xfrm>
              <a:prstGeom prst="rect">
                <a:avLst/>
              </a:prstGeom>
              <a:noFill/>
            </p:spPr>
            <p:txBody>
              <a:bodyPr wrap="none" rtlCol="0">
                <a:spAutoFit/>
              </a:bodyPr>
              <a:lstStyle/>
              <a:p>
                <a:pPr defTabSz="1828800">
                  <a:buClr>
                    <a:srgbClr val="000000"/>
                  </a:buClr>
                  <a:defRPr/>
                </a:pPr>
                <a:r>
                  <a:rPr lang="fr-FR" sz="1600" kern="0">
                    <a:ln/>
                    <a:solidFill>
                      <a:srgbClr val="231F20"/>
                    </a:solidFill>
                    <a:latin typeface="Calibri" panose="020F0502020204030204" pitchFamily="34" charset="0"/>
                    <a:cs typeface="Calibri" panose="020F0502020204030204" pitchFamily="34" charset="0"/>
                    <a:sym typeface="Calibri"/>
                    <a:rtl val="0"/>
                  </a:rPr>
                  <a:t>R</a:t>
                </a:r>
                <a:r>
                  <a:rPr lang="fr-FR" sz="1600" kern="0" baseline="-25000">
                    <a:ln/>
                    <a:solidFill>
                      <a:srgbClr val="231F20"/>
                    </a:solidFill>
                    <a:latin typeface="Calibri" panose="020F0502020204030204" pitchFamily="34" charset="0"/>
                    <a:cs typeface="Calibri" panose="020F0502020204030204" pitchFamily="34" charset="0"/>
                    <a:sym typeface="Calibri"/>
                    <a:rtl val="0"/>
                  </a:rPr>
                  <a:t>5</a:t>
                </a:r>
              </a:p>
            </p:txBody>
          </p:sp>
          <p:pic>
            <p:nvPicPr>
              <p:cNvPr id="106" name="Image 105">
                <a:extLst>
                  <a:ext uri="{FF2B5EF4-FFF2-40B4-BE49-F238E27FC236}">
                    <a16:creationId xmlns:a16="http://schemas.microsoft.com/office/drawing/2014/main" id="{3D7A7D59-A3E8-2FA2-B556-6484066BF7ED}"/>
                  </a:ext>
                </a:extLst>
              </p:cNvPr>
              <p:cNvPicPr>
                <a:picLocks noChangeAspect="1"/>
              </p:cNvPicPr>
              <p:nvPr/>
            </p:nvPicPr>
            <p:blipFill>
              <a:blip r:embed="rId3"/>
              <a:srcRect r="78930" b="-2062"/>
              <a:stretch/>
            </p:blipFill>
            <p:spPr>
              <a:xfrm>
                <a:off x="3532044" y="2946722"/>
                <a:ext cx="282864" cy="353597"/>
              </a:xfrm>
              <a:prstGeom prst="rect">
                <a:avLst/>
              </a:prstGeom>
            </p:spPr>
          </p:pic>
        </p:grpSp>
        <p:grpSp>
          <p:nvGrpSpPr>
            <p:cNvPr id="82" name="Groupe 81">
              <a:extLst>
                <a:ext uri="{FF2B5EF4-FFF2-40B4-BE49-F238E27FC236}">
                  <a16:creationId xmlns:a16="http://schemas.microsoft.com/office/drawing/2014/main" id="{2E5326E6-C766-9169-2A5D-7477332E78EC}"/>
                </a:ext>
              </a:extLst>
            </p:cNvPr>
            <p:cNvGrpSpPr/>
            <p:nvPr/>
          </p:nvGrpSpPr>
          <p:grpSpPr>
            <a:xfrm>
              <a:off x="5550784" y="2971673"/>
              <a:ext cx="694946" cy="154112"/>
              <a:chOff x="5550784" y="2824171"/>
              <a:chExt cx="694946" cy="154112"/>
            </a:xfrm>
          </p:grpSpPr>
          <p:cxnSp>
            <p:nvCxnSpPr>
              <p:cNvPr id="95" name="Connecteur droit avec flèche 94">
                <a:extLst>
                  <a:ext uri="{FF2B5EF4-FFF2-40B4-BE49-F238E27FC236}">
                    <a16:creationId xmlns:a16="http://schemas.microsoft.com/office/drawing/2014/main" id="{DDAC4E02-2F88-8022-0F1F-AC7F443D738F}"/>
                  </a:ext>
                </a:extLst>
              </p:cNvPr>
              <p:cNvCxnSpPr>
                <a:cxnSpLocks/>
              </p:cNvCxnSpPr>
              <p:nvPr/>
            </p:nvCxnSpPr>
            <p:spPr>
              <a:xfrm>
                <a:off x="5550784" y="2901129"/>
                <a:ext cx="694946" cy="0"/>
              </a:xfrm>
              <a:prstGeom prst="straightConnector1">
                <a:avLst/>
              </a:prstGeom>
              <a:ln cap="rnd">
                <a:solidFill>
                  <a:schemeClr val="tx1"/>
                </a:solidFill>
                <a:headEnd type="triangle" w="med" len="sm"/>
                <a:tailEnd type="none"/>
              </a:ln>
            </p:spPr>
            <p:style>
              <a:lnRef idx="1">
                <a:schemeClr val="accent1"/>
              </a:lnRef>
              <a:fillRef idx="0">
                <a:schemeClr val="accent1"/>
              </a:fillRef>
              <a:effectRef idx="0">
                <a:schemeClr val="accent1"/>
              </a:effectRef>
              <a:fontRef idx="minor">
                <a:schemeClr val="tx1"/>
              </a:fontRef>
            </p:style>
          </p:cxnSp>
          <p:grpSp>
            <p:nvGrpSpPr>
              <p:cNvPr id="96" name="Groupe 95">
                <a:extLst>
                  <a:ext uri="{FF2B5EF4-FFF2-40B4-BE49-F238E27FC236}">
                    <a16:creationId xmlns:a16="http://schemas.microsoft.com/office/drawing/2014/main" id="{AE1C92DF-92D1-FB92-60C1-D12090AB6F16}"/>
                  </a:ext>
                </a:extLst>
              </p:cNvPr>
              <p:cNvGrpSpPr/>
              <p:nvPr/>
            </p:nvGrpSpPr>
            <p:grpSpPr>
              <a:xfrm>
                <a:off x="5836315" y="2824171"/>
                <a:ext cx="154112" cy="154112"/>
                <a:chOff x="6914508" y="2486346"/>
                <a:chExt cx="154112" cy="154112"/>
              </a:xfrm>
            </p:grpSpPr>
            <p:sp>
              <p:nvSpPr>
                <p:cNvPr id="97" name="Ellipse 96">
                  <a:extLst>
                    <a:ext uri="{FF2B5EF4-FFF2-40B4-BE49-F238E27FC236}">
                      <a16:creationId xmlns:a16="http://schemas.microsoft.com/office/drawing/2014/main" id="{5078CABE-C1E2-6A8E-2FAC-AF86DF972F2A}"/>
                    </a:ext>
                  </a:extLst>
                </p:cNvPr>
                <p:cNvSpPr/>
                <p:nvPr/>
              </p:nvSpPr>
              <p:spPr>
                <a:xfrm>
                  <a:off x="6914508" y="2486346"/>
                  <a:ext cx="154112" cy="154112"/>
                </a:xfrm>
                <a:prstGeom prst="ellipse">
                  <a:avLst/>
                </a:prstGeom>
                <a:solidFill>
                  <a:schemeClr val="bg1"/>
                </a:solidFill>
                <a:ln>
                  <a:solidFill>
                    <a:srgbClr val="FF66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fr-FR" sz="2800" kern="0">
                    <a:solidFill>
                      <a:srgbClr val="FFFFFF"/>
                    </a:solidFill>
                    <a:latin typeface="Arial"/>
                    <a:sym typeface="Arial"/>
                  </a:endParaRPr>
                </a:p>
              </p:txBody>
            </p:sp>
            <p:cxnSp>
              <p:nvCxnSpPr>
                <p:cNvPr id="98" name="Connecteur droit 97">
                  <a:extLst>
                    <a:ext uri="{FF2B5EF4-FFF2-40B4-BE49-F238E27FC236}">
                      <a16:creationId xmlns:a16="http://schemas.microsoft.com/office/drawing/2014/main" id="{3B40060B-DE3D-37B0-1D8A-78EDFF45D1F9}"/>
                    </a:ext>
                  </a:extLst>
                </p:cNvPr>
                <p:cNvCxnSpPr>
                  <a:cxnSpLocks/>
                  <a:stCxn id="97" idx="3"/>
                  <a:endCxn id="97" idx="7"/>
                </p:cNvCxnSpPr>
                <p:nvPr/>
              </p:nvCxnSpPr>
              <p:spPr>
                <a:xfrm flipV="1">
                  <a:off x="6937077" y="2508915"/>
                  <a:ext cx="108974" cy="108974"/>
                </a:xfrm>
                <a:prstGeom prst="line">
                  <a:avLst/>
                </a:prstGeom>
                <a:ln w="12700">
                  <a:solidFill>
                    <a:srgbClr val="FF6669"/>
                  </a:solidFill>
                </a:ln>
              </p:spPr>
              <p:style>
                <a:lnRef idx="1">
                  <a:schemeClr val="accent1"/>
                </a:lnRef>
                <a:fillRef idx="0">
                  <a:schemeClr val="accent1"/>
                </a:fillRef>
                <a:effectRef idx="0">
                  <a:schemeClr val="accent1"/>
                </a:effectRef>
                <a:fontRef idx="minor">
                  <a:schemeClr val="tx1"/>
                </a:fontRef>
              </p:style>
            </p:cxnSp>
          </p:grpSp>
        </p:grpSp>
        <p:cxnSp>
          <p:nvCxnSpPr>
            <p:cNvPr id="84" name="Connecteur droit avec flèche 83">
              <a:extLst>
                <a:ext uri="{FF2B5EF4-FFF2-40B4-BE49-F238E27FC236}">
                  <a16:creationId xmlns:a16="http://schemas.microsoft.com/office/drawing/2014/main" id="{F128A35F-B56D-68AB-D62B-6B401178A9F8}"/>
                </a:ext>
              </a:extLst>
            </p:cNvPr>
            <p:cNvCxnSpPr>
              <a:cxnSpLocks/>
            </p:cNvCxnSpPr>
            <p:nvPr/>
          </p:nvCxnSpPr>
          <p:spPr>
            <a:xfrm>
              <a:off x="6547712" y="2422003"/>
              <a:ext cx="0" cy="282633"/>
            </a:xfrm>
            <a:prstGeom prst="straightConnector1">
              <a:avLst/>
            </a:prstGeom>
            <a:ln cap="rnd">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88" name="Groupe 87">
              <a:extLst>
                <a:ext uri="{FF2B5EF4-FFF2-40B4-BE49-F238E27FC236}">
                  <a16:creationId xmlns:a16="http://schemas.microsoft.com/office/drawing/2014/main" id="{459D7CB7-F84A-C924-B466-278BF236AD55}"/>
                </a:ext>
              </a:extLst>
            </p:cNvPr>
            <p:cNvGrpSpPr/>
            <p:nvPr/>
          </p:nvGrpSpPr>
          <p:grpSpPr>
            <a:xfrm flipH="1">
              <a:off x="6804681" y="2971673"/>
              <a:ext cx="694946" cy="154112"/>
              <a:chOff x="5550784" y="2824171"/>
              <a:chExt cx="694946" cy="154112"/>
            </a:xfrm>
          </p:grpSpPr>
          <p:cxnSp>
            <p:nvCxnSpPr>
              <p:cNvPr id="89" name="Connecteur droit avec flèche 88">
                <a:extLst>
                  <a:ext uri="{FF2B5EF4-FFF2-40B4-BE49-F238E27FC236}">
                    <a16:creationId xmlns:a16="http://schemas.microsoft.com/office/drawing/2014/main" id="{8F2CB839-3259-7B2C-A3B7-7AEF2E42C1A7}"/>
                  </a:ext>
                </a:extLst>
              </p:cNvPr>
              <p:cNvCxnSpPr>
                <a:cxnSpLocks/>
              </p:cNvCxnSpPr>
              <p:nvPr/>
            </p:nvCxnSpPr>
            <p:spPr>
              <a:xfrm>
                <a:off x="5550784" y="2901129"/>
                <a:ext cx="694946" cy="0"/>
              </a:xfrm>
              <a:prstGeom prst="straightConnector1">
                <a:avLst/>
              </a:prstGeom>
              <a:ln cap="rnd">
                <a:solidFill>
                  <a:schemeClr val="tx1"/>
                </a:solidFill>
                <a:headEnd type="triangle" w="med" len="sm"/>
                <a:tailEnd type="none"/>
              </a:ln>
            </p:spPr>
            <p:style>
              <a:lnRef idx="1">
                <a:schemeClr val="accent1"/>
              </a:lnRef>
              <a:fillRef idx="0">
                <a:schemeClr val="accent1"/>
              </a:fillRef>
              <a:effectRef idx="0">
                <a:schemeClr val="accent1"/>
              </a:effectRef>
              <a:fontRef idx="minor">
                <a:schemeClr val="tx1"/>
              </a:fontRef>
            </p:style>
          </p:cxnSp>
          <p:grpSp>
            <p:nvGrpSpPr>
              <p:cNvPr id="90" name="Groupe 89">
                <a:extLst>
                  <a:ext uri="{FF2B5EF4-FFF2-40B4-BE49-F238E27FC236}">
                    <a16:creationId xmlns:a16="http://schemas.microsoft.com/office/drawing/2014/main" id="{7CCAAF9B-8714-286A-5984-99A40A2311FE}"/>
                  </a:ext>
                </a:extLst>
              </p:cNvPr>
              <p:cNvGrpSpPr/>
              <p:nvPr/>
            </p:nvGrpSpPr>
            <p:grpSpPr>
              <a:xfrm>
                <a:off x="5836315" y="2824171"/>
                <a:ext cx="154112" cy="154112"/>
                <a:chOff x="6914508" y="2486346"/>
                <a:chExt cx="154112" cy="154112"/>
              </a:xfrm>
            </p:grpSpPr>
            <p:sp>
              <p:nvSpPr>
                <p:cNvPr id="93" name="Ellipse 92">
                  <a:extLst>
                    <a:ext uri="{FF2B5EF4-FFF2-40B4-BE49-F238E27FC236}">
                      <a16:creationId xmlns:a16="http://schemas.microsoft.com/office/drawing/2014/main" id="{9E97AA45-B206-33E2-B482-93FA923348D7}"/>
                    </a:ext>
                  </a:extLst>
                </p:cNvPr>
                <p:cNvSpPr/>
                <p:nvPr/>
              </p:nvSpPr>
              <p:spPr>
                <a:xfrm>
                  <a:off x="6914508" y="2486346"/>
                  <a:ext cx="154112" cy="154112"/>
                </a:xfrm>
                <a:prstGeom prst="ellipse">
                  <a:avLst/>
                </a:prstGeom>
                <a:solidFill>
                  <a:schemeClr val="bg1"/>
                </a:solidFill>
                <a:ln>
                  <a:solidFill>
                    <a:srgbClr val="FF66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fr-FR" sz="2800" kern="0">
                    <a:solidFill>
                      <a:srgbClr val="FFFFFF"/>
                    </a:solidFill>
                    <a:latin typeface="Arial"/>
                    <a:sym typeface="Arial"/>
                  </a:endParaRPr>
                </a:p>
              </p:txBody>
            </p:sp>
            <p:cxnSp>
              <p:nvCxnSpPr>
                <p:cNvPr id="94" name="Connecteur droit 93">
                  <a:extLst>
                    <a:ext uri="{FF2B5EF4-FFF2-40B4-BE49-F238E27FC236}">
                      <a16:creationId xmlns:a16="http://schemas.microsoft.com/office/drawing/2014/main" id="{232E14F6-5F80-7217-2C09-0541B33E5DE3}"/>
                    </a:ext>
                  </a:extLst>
                </p:cNvPr>
                <p:cNvCxnSpPr>
                  <a:cxnSpLocks/>
                  <a:stCxn id="93" idx="3"/>
                  <a:endCxn id="93" idx="7"/>
                </p:cNvCxnSpPr>
                <p:nvPr/>
              </p:nvCxnSpPr>
              <p:spPr>
                <a:xfrm flipV="1">
                  <a:off x="6937077" y="2508915"/>
                  <a:ext cx="108974" cy="108974"/>
                </a:xfrm>
                <a:prstGeom prst="line">
                  <a:avLst/>
                </a:prstGeom>
                <a:ln w="12700">
                  <a:solidFill>
                    <a:srgbClr val="FF6669"/>
                  </a:solidFill>
                </a:ln>
              </p:spPr>
              <p:style>
                <a:lnRef idx="1">
                  <a:schemeClr val="accent1"/>
                </a:lnRef>
                <a:fillRef idx="0">
                  <a:schemeClr val="accent1"/>
                </a:fillRef>
                <a:effectRef idx="0">
                  <a:schemeClr val="accent1"/>
                </a:effectRef>
                <a:fontRef idx="minor">
                  <a:schemeClr val="tx1"/>
                </a:fontRef>
              </p:style>
            </p:cxnSp>
          </p:grpSp>
        </p:grpSp>
      </p:grpSp>
      <p:sp>
        <p:nvSpPr>
          <p:cNvPr id="2114" name="Google Shape;139;p4">
            <a:extLst>
              <a:ext uri="{FF2B5EF4-FFF2-40B4-BE49-F238E27FC236}">
                <a16:creationId xmlns:a16="http://schemas.microsoft.com/office/drawing/2014/main" id="{5950C0D2-DC9A-CA8D-7283-CB04BBC777C0}"/>
              </a:ext>
            </a:extLst>
          </p:cNvPr>
          <p:cNvSpPr txBox="1"/>
          <p:nvPr/>
        </p:nvSpPr>
        <p:spPr>
          <a:xfrm>
            <a:off x="6116987" y="9790861"/>
            <a:ext cx="2915138" cy="375427"/>
          </a:xfrm>
          <a:prstGeom prst="rect">
            <a:avLst/>
          </a:prstGeom>
          <a:noFill/>
          <a:ln>
            <a:noFill/>
          </a:ln>
        </p:spPr>
        <p:txBody>
          <a:bodyPr spcFirstLastPara="1" wrap="square" lIns="137150" tIns="68550" rIns="137150" bIns="68550" anchor="t" anchorCtr="0">
            <a:spAutoFit/>
          </a:bodyPr>
          <a:lstStyle/>
          <a:p>
            <a:pPr defTabSz="1828800">
              <a:buClr>
                <a:srgbClr val="000000"/>
              </a:buClr>
              <a:buSzPts val="800"/>
              <a:defRPr/>
            </a:pPr>
            <a:r>
              <a:rPr lang="fr" sz="1540" i="1" kern="0" dirty="0">
                <a:solidFill>
                  <a:srgbClr val="404040">
                    <a:alpha val="60000"/>
                  </a:srgbClr>
                </a:solidFill>
                <a:latin typeface="Calibri Light" panose="020F0302020204030204" pitchFamily="34" charset="0"/>
                <a:ea typeface="Montserrat"/>
                <a:cs typeface="Calibri Light" panose="020F0302020204030204" pitchFamily="34" charset="0"/>
                <a:sym typeface="Montserrat"/>
              </a:rPr>
              <a:t>*Scientific Discovery dates</a:t>
            </a:r>
            <a:endParaRPr sz="1540" i="1" kern="0" dirty="0">
              <a:solidFill>
                <a:srgbClr val="404040">
                  <a:alpha val="60000"/>
                </a:srgbClr>
              </a:solidFill>
              <a:latin typeface="Calibri Light" panose="020F0302020204030204" pitchFamily="34" charset="0"/>
              <a:ea typeface="Calibri"/>
              <a:cs typeface="Calibri Light" panose="020F0302020204030204" pitchFamily="34" charset="0"/>
              <a:sym typeface="Calibri"/>
            </a:endParaRPr>
          </a:p>
        </p:txBody>
      </p:sp>
      <p:grpSp>
        <p:nvGrpSpPr>
          <p:cNvPr id="2115" name="Groupe 2114">
            <a:extLst>
              <a:ext uri="{FF2B5EF4-FFF2-40B4-BE49-F238E27FC236}">
                <a16:creationId xmlns:a16="http://schemas.microsoft.com/office/drawing/2014/main" id="{CB350609-F0F0-604F-CC6D-62C4658D3DDA}"/>
              </a:ext>
            </a:extLst>
          </p:cNvPr>
          <p:cNvGrpSpPr/>
          <p:nvPr/>
        </p:nvGrpSpPr>
        <p:grpSpPr>
          <a:xfrm>
            <a:off x="0" y="-513983"/>
            <a:ext cx="18288000" cy="947538"/>
            <a:chOff x="0" y="-256992"/>
            <a:chExt cx="9144000" cy="473769"/>
          </a:xfrm>
        </p:grpSpPr>
        <p:sp>
          <p:nvSpPr>
            <p:cNvPr id="2116" name="Forme libre 6">
              <a:extLst>
                <a:ext uri="{FF2B5EF4-FFF2-40B4-BE49-F238E27FC236}">
                  <a16:creationId xmlns:a16="http://schemas.microsoft.com/office/drawing/2014/main" id="{4E15D4AE-9407-C6B2-3B64-873BD62A6165}"/>
                </a:ext>
              </a:extLst>
            </p:cNvPr>
            <p:cNvSpPr/>
            <p:nvPr userDrawn="1"/>
          </p:nvSpPr>
          <p:spPr>
            <a:xfrm>
              <a:off x="739775" y="-50782"/>
              <a:ext cx="7664451" cy="101562"/>
            </a:xfrm>
            <a:custGeom>
              <a:avLst/>
              <a:gdLst>
                <a:gd name="connsiteX0" fmla="*/ 3293116 w 7664451"/>
                <a:gd name="connsiteY0" fmla="*/ 50780 h 101562"/>
                <a:gd name="connsiteX1" fmla="*/ 3293116 w 7664451"/>
                <a:gd name="connsiteY1" fmla="*/ 50781 h 101562"/>
                <a:gd name="connsiteX2" fmla="*/ 3293116 w 7664451"/>
                <a:gd name="connsiteY2" fmla="*/ 50781 h 101562"/>
                <a:gd name="connsiteX3" fmla="*/ 2798734 w 7664451"/>
                <a:gd name="connsiteY3" fmla="*/ 50780 h 101562"/>
                <a:gd name="connsiteX4" fmla="*/ 2798734 w 7664451"/>
                <a:gd name="connsiteY4" fmla="*/ 50781 h 101562"/>
                <a:gd name="connsiteX5" fmla="*/ 2798734 w 7664451"/>
                <a:gd name="connsiteY5" fmla="*/ 50781 h 101562"/>
                <a:gd name="connsiteX6" fmla="*/ 0 w 7664451"/>
                <a:gd name="connsiteY6" fmla="*/ 50780 h 101562"/>
                <a:gd name="connsiteX7" fmla="*/ 0 w 7664451"/>
                <a:gd name="connsiteY7" fmla="*/ 50781 h 101562"/>
                <a:gd name="connsiteX8" fmla="*/ 0 w 7664451"/>
                <a:gd name="connsiteY8" fmla="*/ 50781 h 101562"/>
                <a:gd name="connsiteX9" fmla="*/ 7298935 w 7664451"/>
                <a:gd name="connsiteY9" fmla="*/ 0 h 101562"/>
                <a:gd name="connsiteX10" fmla="*/ 7613670 w 7664451"/>
                <a:gd name="connsiteY10" fmla="*/ 0 h 101562"/>
                <a:gd name="connsiteX11" fmla="*/ 7664451 w 7664451"/>
                <a:gd name="connsiteY11" fmla="*/ 50781 h 101562"/>
                <a:gd name="connsiteX12" fmla="*/ 7664450 w 7664451"/>
                <a:gd name="connsiteY12" fmla="*/ 50781 h 101562"/>
                <a:gd name="connsiteX13" fmla="*/ 7613669 w 7664451"/>
                <a:gd name="connsiteY13" fmla="*/ 101562 h 101562"/>
                <a:gd name="connsiteX14" fmla="*/ 7298935 w 7664451"/>
                <a:gd name="connsiteY14" fmla="*/ 101561 h 101562"/>
                <a:gd name="connsiteX15" fmla="*/ 7263028 w 7664451"/>
                <a:gd name="connsiteY15" fmla="*/ 86688 h 101562"/>
                <a:gd name="connsiteX16" fmla="*/ 7248154 w 7664451"/>
                <a:gd name="connsiteY16" fmla="*/ 50781 h 101562"/>
                <a:gd name="connsiteX17" fmla="*/ 7263028 w 7664451"/>
                <a:gd name="connsiteY17" fmla="*/ 14873 h 101562"/>
                <a:gd name="connsiteX18" fmla="*/ 7298935 w 7664451"/>
                <a:gd name="connsiteY18" fmla="*/ 0 h 101562"/>
                <a:gd name="connsiteX19" fmla="*/ 6804558 w 7664451"/>
                <a:gd name="connsiteY19" fmla="*/ 0 h 101562"/>
                <a:gd name="connsiteX20" fmla="*/ 7119293 w 7664451"/>
                <a:gd name="connsiteY20" fmla="*/ 0 h 101562"/>
                <a:gd name="connsiteX21" fmla="*/ 7170074 w 7664451"/>
                <a:gd name="connsiteY21" fmla="*/ 50781 h 101562"/>
                <a:gd name="connsiteX22" fmla="*/ 7170073 w 7664451"/>
                <a:gd name="connsiteY22" fmla="*/ 50781 h 101562"/>
                <a:gd name="connsiteX23" fmla="*/ 7119292 w 7664451"/>
                <a:gd name="connsiteY23" fmla="*/ 101562 h 101562"/>
                <a:gd name="connsiteX24" fmla="*/ 6804558 w 7664451"/>
                <a:gd name="connsiteY24" fmla="*/ 101561 h 101562"/>
                <a:gd name="connsiteX25" fmla="*/ 6768650 w 7664451"/>
                <a:gd name="connsiteY25" fmla="*/ 86688 h 101562"/>
                <a:gd name="connsiteX26" fmla="*/ 6753777 w 7664451"/>
                <a:gd name="connsiteY26" fmla="*/ 50781 h 101562"/>
                <a:gd name="connsiteX27" fmla="*/ 6768650 w 7664451"/>
                <a:gd name="connsiteY27" fmla="*/ 14873 h 101562"/>
                <a:gd name="connsiteX28" fmla="*/ 6804558 w 7664451"/>
                <a:gd name="connsiteY28" fmla="*/ 0 h 101562"/>
                <a:gd name="connsiteX29" fmla="*/ 6310180 w 7664451"/>
                <a:gd name="connsiteY29" fmla="*/ 0 h 101562"/>
                <a:gd name="connsiteX30" fmla="*/ 6624915 w 7664451"/>
                <a:gd name="connsiteY30" fmla="*/ 0 h 101562"/>
                <a:gd name="connsiteX31" fmla="*/ 6675696 w 7664451"/>
                <a:gd name="connsiteY31" fmla="*/ 50781 h 101562"/>
                <a:gd name="connsiteX32" fmla="*/ 6675695 w 7664451"/>
                <a:gd name="connsiteY32" fmla="*/ 50781 h 101562"/>
                <a:gd name="connsiteX33" fmla="*/ 6624914 w 7664451"/>
                <a:gd name="connsiteY33" fmla="*/ 101562 h 101562"/>
                <a:gd name="connsiteX34" fmla="*/ 6310180 w 7664451"/>
                <a:gd name="connsiteY34" fmla="*/ 101561 h 101562"/>
                <a:gd name="connsiteX35" fmla="*/ 6274273 w 7664451"/>
                <a:gd name="connsiteY35" fmla="*/ 86688 h 101562"/>
                <a:gd name="connsiteX36" fmla="*/ 6259399 w 7664451"/>
                <a:gd name="connsiteY36" fmla="*/ 50781 h 101562"/>
                <a:gd name="connsiteX37" fmla="*/ 6274273 w 7664451"/>
                <a:gd name="connsiteY37" fmla="*/ 14873 h 101562"/>
                <a:gd name="connsiteX38" fmla="*/ 6310180 w 7664451"/>
                <a:gd name="connsiteY38" fmla="*/ 0 h 101562"/>
                <a:gd name="connsiteX39" fmla="*/ 5815798 w 7664451"/>
                <a:gd name="connsiteY39" fmla="*/ 0 h 101562"/>
                <a:gd name="connsiteX40" fmla="*/ 6130533 w 7664451"/>
                <a:gd name="connsiteY40" fmla="*/ 0 h 101562"/>
                <a:gd name="connsiteX41" fmla="*/ 6181314 w 7664451"/>
                <a:gd name="connsiteY41" fmla="*/ 50781 h 101562"/>
                <a:gd name="connsiteX42" fmla="*/ 6181313 w 7664451"/>
                <a:gd name="connsiteY42" fmla="*/ 50781 h 101562"/>
                <a:gd name="connsiteX43" fmla="*/ 6130532 w 7664451"/>
                <a:gd name="connsiteY43" fmla="*/ 101562 h 101562"/>
                <a:gd name="connsiteX44" fmla="*/ 5815798 w 7664451"/>
                <a:gd name="connsiteY44" fmla="*/ 101561 h 101562"/>
                <a:gd name="connsiteX45" fmla="*/ 5779891 w 7664451"/>
                <a:gd name="connsiteY45" fmla="*/ 86688 h 101562"/>
                <a:gd name="connsiteX46" fmla="*/ 5765017 w 7664451"/>
                <a:gd name="connsiteY46" fmla="*/ 50781 h 101562"/>
                <a:gd name="connsiteX47" fmla="*/ 5779891 w 7664451"/>
                <a:gd name="connsiteY47" fmla="*/ 14873 h 101562"/>
                <a:gd name="connsiteX48" fmla="*/ 5815798 w 7664451"/>
                <a:gd name="connsiteY48" fmla="*/ 0 h 101562"/>
                <a:gd name="connsiteX49" fmla="*/ 5321419 w 7664451"/>
                <a:gd name="connsiteY49" fmla="*/ 0 h 101562"/>
                <a:gd name="connsiteX50" fmla="*/ 5636154 w 7664451"/>
                <a:gd name="connsiteY50" fmla="*/ 0 h 101562"/>
                <a:gd name="connsiteX51" fmla="*/ 5686935 w 7664451"/>
                <a:gd name="connsiteY51" fmla="*/ 50781 h 101562"/>
                <a:gd name="connsiteX52" fmla="*/ 5686934 w 7664451"/>
                <a:gd name="connsiteY52" fmla="*/ 50781 h 101562"/>
                <a:gd name="connsiteX53" fmla="*/ 5636153 w 7664451"/>
                <a:gd name="connsiteY53" fmla="*/ 101562 h 101562"/>
                <a:gd name="connsiteX54" fmla="*/ 5321419 w 7664451"/>
                <a:gd name="connsiteY54" fmla="*/ 101561 h 101562"/>
                <a:gd name="connsiteX55" fmla="*/ 5285512 w 7664451"/>
                <a:gd name="connsiteY55" fmla="*/ 86688 h 101562"/>
                <a:gd name="connsiteX56" fmla="*/ 5270638 w 7664451"/>
                <a:gd name="connsiteY56" fmla="*/ 50781 h 101562"/>
                <a:gd name="connsiteX57" fmla="*/ 5285512 w 7664451"/>
                <a:gd name="connsiteY57" fmla="*/ 14873 h 101562"/>
                <a:gd name="connsiteX58" fmla="*/ 5321419 w 7664451"/>
                <a:gd name="connsiteY58" fmla="*/ 0 h 101562"/>
                <a:gd name="connsiteX59" fmla="*/ 4827036 w 7664451"/>
                <a:gd name="connsiteY59" fmla="*/ 0 h 101562"/>
                <a:gd name="connsiteX60" fmla="*/ 5141771 w 7664451"/>
                <a:gd name="connsiteY60" fmla="*/ 0 h 101562"/>
                <a:gd name="connsiteX61" fmla="*/ 5192552 w 7664451"/>
                <a:gd name="connsiteY61" fmla="*/ 50781 h 101562"/>
                <a:gd name="connsiteX62" fmla="*/ 5192551 w 7664451"/>
                <a:gd name="connsiteY62" fmla="*/ 50781 h 101562"/>
                <a:gd name="connsiteX63" fmla="*/ 5141770 w 7664451"/>
                <a:gd name="connsiteY63" fmla="*/ 101562 h 101562"/>
                <a:gd name="connsiteX64" fmla="*/ 4827036 w 7664451"/>
                <a:gd name="connsiteY64" fmla="*/ 101561 h 101562"/>
                <a:gd name="connsiteX65" fmla="*/ 4791128 w 7664451"/>
                <a:gd name="connsiteY65" fmla="*/ 86688 h 101562"/>
                <a:gd name="connsiteX66" fmla="*/ 4776255 w 7664451"/>
                <a:gd name="connsiteY66" fmla="*/ 50781 h 101562"/>
                <a:gd name="connsiteX67" fmla="*/ 4791128 w 7664451"/>
                <a:gd name="connsiteY67" fmla="*/ 14873 h 101562"/>
                <a:gd name="connsiteX68" fmla="*/ 4827036 w 7664451"/>
                <a:gd name="connsiteY68" fmla="*/ 0 h 101562"/>
                <a:gd name="connsiteX69" fmla="*/ 4332657 w 7664451"/>
                <a:gd name="connsiteY69" fmla="*/ 0 h 101562"/>
                <a:gd name="connsiteX70" fmla="*/ 4647392 w 7664451"/>
                <a:gd name="connsiteY70" fmla="*/ 0 h 101562"/>
                <a:gd name="connsiteX71" fmla="*/ 4698173 w 7664451"/>
                <a:gd name="connsiteY71" fmla="*/ 50781 h 101562"/>
                <a:gd name="connsiteX72" fmla="*/ 4698172 w 7664451"/>
                <a:gd name="connsiteY72" fmla="*/ 50781 h 101562"/>
                <a:gd name="connsiteX73" fmla="*/ 4647391 w 7664451"/>
                <a:gd name="connsiteY73" fmla="*/ 101562 h 101562"/>
                <a:gd name="connsiteX74" fmla="*/ 4332657 w 7664451"/>
                <a:gd name="connsiteY74" fmla="*/ 101561 h 101562"/>
                <a:gd name="connsiteX75" fmla="*/ 4296749 w 7664451"/>
                <a:gd name="connsiteY75" fmla="*/ 86688 h 101562"/>
                <a:gd name="connsiteX76" fmla="*/ 4281876 w 7664451"/>
                <a:gd name="connsiteY76" fmla="*/ 50781 h 101562"/>
                <a:gd name="connsiteX77" fmla="*/ 4296749 w 7664451"/>
                <a:gd name="connsiteY77" fmla="*/ 14873 h 101562"/>
                <a:gd name="connsiteX78" fmla="*/ 4332657 w 7664451"/>
                <a:gd name="connsiteY78" fmla="*/ 0 h 101562"/>
                <a:gd name="connsiteX79" fmla="*/ 3838276 w 7664451"/>
                <a:gd name="connsiteY79" fmla="*/ 0 h 101562"/>
                <a:gd name="connsiteX80" fmla="*/ 4153011 w 7664451"/>
                <a:gd name="connsiteY80" fmla="*/ 0 h 101562"/>
                <a:gd name="connsiteX81" fmla="*/ 4203792 w 7664451"/>
                <a:gd name="connsiteY81" fmla="*/ 50781 h 101562"/>
                <a:gd name="connsiteX82" fmla="*/ 4203791 w 7664451"/>
                <a:gd name="connsiteY82" fmla="*/ 50781 h 101562"/>
                <a:gd name="connsiteX83" fmla="*/ 4153010 w 7664451"/>
                <a:gd name="connsiteY83" fmla="*/ 101562 h 101562"/>
                <a:gd name="connsiteX84" fmla="*/ 3838276 w 7664451"/>
                <a:gd name="connsiteY84" fmla="*/ 101561 h 101562"/>
                <a:gd name="connsiteX85" fmla="*/ 3802369 w 7664451"/>
                <a:gd name="connsiteY85" fmla="*/ 86688 h 101562"/>
                <a:gd name="connsiteX86" fmla="*/ 3787495 w 7664451"/>
                <a:gd name="connsiteY86" fmla="*/ 50781 h 101562"/>
                <a:gd name="connsiteX87" fmla="*/ 3802369 w 7664451"/>
                <a:gd name="connsiteY87" fmla="*/ 14873 h 101562"/>
                <a:gd name="connsiteX88" fmla="*/ 3838276 w 7664451"/>
                <a:gd name="connsiteY88" fmla="*/ 0 h 101562"/>
                <a:gd name="connsiteX89" fmla="*/ 3343897 w 7664451"/>
                <a:gd name="connsiteY89" fmla="*/ 0 h 101562"/>
                <a:gd name="connsiteX90" fmla="*/ 3658632 w 7664451"/>
                <a:gd name="connsiteY90" fmla="*/ 0 h 101562"/>
                <a:gd name="connsiteX91" fmla="*/ 3709413 w 7664451"/>
                <a:gd name="connsiteY91" fmla="*/ 50781 h 101562"/>
                <a:gd name="connsiteX92" fmla="*/ 3709412 w 7664451"/>
                <a:gd name="connsiteY92" fmla="*/ 50781 h 101562"/>
                <a:gd name="connsiteX93" fmla="*/ 3658631 w 7664451"/>
                <a:gd name="connsiteY93" fmla="*/ 101562 h 101562"/>
                <a:gd name="connsiteX94" fmla="*/ 3343897 w 7664451"/>
                <a:gd name="connsiteY94" fmla="*/ 101561 h 101562"/>
                <a:gd name="connsiteX95" fmla="*/ 3307989 w 7664451"/>
                <a:gd name="connsiteY95" fmla="*/ 86688 h 101562"/>
                <a:gd name="connsiteX96" fmla="*/ 3293116 w 7664451"/>
                <a:gd name="connsiteY96" fmla="*/ 50781 h 101562"/>
                <a:gd name="connsiteX97" fmla="*/ 3307989 w 7664451"/>
                <a:gd name="connsiteY97" fmla="*/ 14873 h 101562"/>
                <a:gd name="connsiteX98" fmla="*/ 3343897 w 7664451"/>
                <a:gd name="connsiteY98" fmla="*/ 0 h 101562"/>
                <a:gd name="connsiteX99" fmla="*/ 2849515 w 7664451"/>
                <a:gd name="connsiteY99" fmla="*/ 0 h 101562"/>
                <a:gd name="connsiteX100" fmla="*/ 3164250 w 7664451"/>
                <a:gd name="connsiteY100" fmla="*/ 0 h 101562"/>
                <a:gd name="connsiteX101" fmla="*/ 3215031 w 7664451"/>
                <a:gd name="connsiteY101" fmla="*/ 50781 h 101562"/>
                <a:gd name="connsiteX102" fmla="*/ 3215030 w 7664451"/>
                <a:gd name="connsiteY102" fmla="*/ 50781 h 101562"/>
                <a:gd name="connsiteX103" fmla="*/ 3164249 w 7664451"/>
                <a:gd name="connsiteY103" fmla="*/ 101562 h 101562"/>
                <a:gd name="connsiteX104" fmla="*/ 2849515 w 7664451"/>
                <a:gd name="connsiteY104" fmla="*/ 101561 h 101562"/>
                <a:gd name="connsiteX105" fmla="*/ 2813607 w 7664451"/>
                <a:gd name="connsiteY105" fmla="*/ 86688 h 101562"/>
                <a:gd name="connsiteX106" fmla="*/ 2798734 w 7664451"/>
                <a:gd name="connsiteY106" fmla="*/ 50781 h 101562"/>
                <a:gd name="connsiteX107" fmla="*/ 2813607 w 7664451"/>
                <a:gd name="connsiteY107" fmla="*/ 14873 h 101562"/>
                <a:gd name="connsiteX108" fmla="*/ 2849515 w 7664451"/>
                <a:gd name="connsiteY108" fmla="*/ 0 h 101562"/>
                <a:gd name="connsiteX109" fmla="*/ 50781 w 7664451"/>
                <a:gd name="connsiteY109" fmla="*/ 0 h 101562"/>
                <a:gd name="connsiteX110" fmla="*/ 2663505 w 7664451"/>
                <a:gd name="connsiteY110" fmla="*/ 0 h 101562"/>
                <a:gd name="connsiteX111" fmla="*/ 2714286 w 7664451"/>
                <a:gd name="connsiteY111" fmla="*/ 50781 h 101562"/>
                <a:gd name="connsiteX112" fmla="*/ 2714285 w 7664451"/>
                <a:gd name="connsiteY112" fmla="*/ 50781 h 101562"/>
                <a:gd name="connsiteX113" fmla="*/ 2663504 w 7664451"/>
                <a:gd name="connsiteY113" fmla="*/ 101562 h 101562"/>
                <a:gd name="connsiteX114" fmla="*/ 50781 w 7664451"/>
                <a:gd name="connsiteY114" fmla="*/ 101561 h 101562"/>
                <a:gd name="connsiteX115" fmla="*/ 14873 w 7664451"/>
                <a:gd name="connsiteY115" fmla="*/ 86688 h 101562"/>
                <a:gd name="connsiteX116" fmla="*/ 0 w 7664451"/>
                <a:gd name="connsiteY116" fmla="*/ 50781 h 101562"/>
                <a:gd name="connsiteX117" fmla="*/ 14873 w 7664451"/>
                <a:gd name="connsiteY117" fmla="*/ 14873 h 101562"/>
                <a:gd name="connsiteX118" fmla="*/ 50781 w 7664451"/>
                <a:gd name="connsiteY118" fmla="*/ 0 h 10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7664451" h="101562">
                  <a:moveTo>
                    <a:pt x="3293116" y="50780"/>
                  </a:moveTo>
                  <a:lnTo>
                    <a:pt x="3293116" y="50781"/>
                  </a:lnTo>
                  <a:lnTo>
                    <a:pt x="3293116" y="50781"/>
                  </a:lnTo>
                  <a:close/>
                  <a:moveTo>
                    <a:pt x="2798734" y="50780"/>
                  </a:moveTo>
                  <a:lnTo>
                    <a:pt x="2798734" y="50781"/>
                  </a:lnTo>
                  <a:lnTo>
                    <a:pt x="2798734" y="50781"/>
                  </a:lnTo>
                  <a:close/>
                  <a:moveTo>
                    <a:pt x="0" y="50780"/>
                  </a:moveTo>
                  <a:lnTo>
                    <a:pt x="0" y="50781"/>
                  </a:lnTo>
                  <a:lnTo>
                    <a:pt x="0" y="50781"/>
                  </a:lnTo>
                  <a:close/>
                  <a:moveTo>
                    <a:pt x="7298935" y="0"/>
                  </a:moveTo>
                  <a:lnTo>
                    <a:pt x="7613670" y="0"/>
                  </a:lnTo>
                  <a:cubicBezTo>
                    <a:pt x="7641716" y="0"/>
                    <a:pt x="7664451" y="22735"/>
                    <a:pt x="7664451" y="50781"/>
                  </a:cubicBezTo>
                  <a:lnTo>
                    <a:pt x="7664450" y="50781"/>
                  </a:lnTo>
                  <a:cubicBezTo>
                    <a:pt x="7664450" y="78827"/>
                    <a:pt x="7641715" y="101562"/>
                    <a:pt x="7613669" y="101562"/>
                  </a:cubicBezTo>
                  <a:lnTo>
                    <a:pt x="7298935" y="101561"/>
                  </a:lnTo>
                  <a:cubicBezTo>
                    <a:pt x="7284912" y="101561"/>
                    <a:pt x="7272217" y="95877"/>
                    <a:pt x="7263028" y="86688"/>
                  </a:cubicBezTo>
                  <a:lnTo>
                    <a:pt x="7248154" y="50781"/>
                  </a:lnTo>
                  <a:lnTo>
                    <a:pt x="7263028" y="14873"/>
                  </a:lnTo>
                  <a:cubicBezTo>
                    <a:pt x="7272217" y="5684"/>
                    <a:pt x="7284912" y="0"/>
                    <a:pt x="7298935" y="0"/>
                  </a:cubicBezTo>
                  <a:close/>
                  <a:moveTo>
                    <a:pt x="6804558" y="0"/>
                  </a:moveTo>
                  <a:lnTo>
                    <a:pt x="7119293" y="0"/>
                  </a:lnTo>
                  <a:cubicBezTo>
                    <a:pt x="7147339" y="0"/>
                    <a:pt x="7170074" y="22735"/>
                    <a:pt x="7170074" y="50781"/>
                  </a:cubicBezTo>
                  <a:lnTo>
                    <a:pt x="7170073" y="50781"/>
                  </a:lnTo>
                  <a:cubicBezTo>
                    <a:pt x="7170073" y="78827"/>
                    <a:pt x="7147338" y="101562"/>
                    <a:pt x="7119292" y="101562"/>
                  </a:cubicBezTo>
                  <a:lnTo>
                    <a:pt x="6804558" y="101561"/>
                  </a:lnTo>
                  <a:cubicBezTo>
                    <a:pt x="6790535" y="101561"/>
                    <a:pt x="6777840" y="95877"/>
                    <a:pt x="6768650" y="86688"/>
                  </a:cubicBezTo>
                  <a:lnTo>
                    <a:pt x="6753777" y="50781"/>
                  </a:lnTo>
                  <a:lnTo>
                    <a:pt x="6768650" y="14873"/>
                  </a:lnTo>
                  <a:cubicBezTo>
                    <a:pt x="6777840" y="5684"/>
                    <a:pt x="6790535" y="0"/>
                    <a:pt x="6804558" y="0"/>
                  </a:cubicBezTo>
                  <a:close/>
                  <a:moveTo>
                    <a:pt x="6310180" y="0"/>
                  </a:moveTo>
                  <a:lnTo>
                    <a:pt x="6624915" y="0"/>
                  </a:lnTo>
                  <a:cubicBezTo>
                    <a:pt x="6652961" y="0"/>
                    <a:pt x="6675696" y="22735"/>
                    <a:pt x="6675696" y="50781"/>
                  </a:cubicBezTo>
                  <a:lnTo>
                    <a:pt x="6675695" y="50781"/>
                  </a:lnTo>
                  <a:cubicBezTo>
                    <a:pt x="6675695" y="78827"/>
                    <a:pt x="6652960" y="101562"/>
                    <a:pt x="6624914" y="101562"/>
                  </a:cubicBezTo>
                  <a:lnTo>
                    <a:pt x="6310180" y="101561"/>
                  </a:lnTo>
                  <a:cubicBezTo>
                    <a:pt x="6296157" y="101561"/>
                    <a:pt x="6283462" y="95877"/>
                    <a:pt x="6274273" y="86688"/>
                  </a:cubicBezTo>
                  <a:lnTo>
                    <a:pt x="6259399" y="50781"/>
                  </a:lnTo>
                  <a:lnTo>
                    <a:pt x="6274273" y="14873"/>
                  </a:lnTo>
                  <a:cubicBezTo>
                    <a:pt x="6283462" y="5684"/>
                    <a:pt x="6296157" y="0"/>
                    <a:pt x="6310180" y="0"/>
                  </a:cubicBezTo>
                  <a:close/>
                  <a:moveTo>
                    <a:pt x="5815798" y="0"/>
                  </a:moveTo>
                  <a:lnTo>
                    <a:pt x="6130533" y="0"/>
                  </a:lnTo>
                  <a:cubicBezTo>
                    <a:pt x="6158579" y="0"/>
                    <a:pt x="6181314" y="22735"/>
                    <a:pt x="6181314" y="50781"/>
                  </a:cubicBezTo>
                  <a:lnTo>
                    <a:pt x="6181313" y="50781"/>
                  </a:lnTo>
                  <a:cubicBezTo>
                    <a:pt x="6181313" y="78827"/>
                    <a:pt x="6158578" y="101562"/>
                    <a:pt x="6130532" y="101562"/>
                  </a:cubicBezTo>
                  <a:lnTo>
                    <a:pt x="5815798" y="101561"/>
                  </a:lnTo>
                  <a:cubicBezTo>
                    <a:pt x="5801775" y="101561"/>
                    <a:pt x="5789080" y="95877"/>
                    <a:pt x="5779891" y="86688"/>
                  </a:cubicBezTo>
                  <a:lnTo>
                    <a:pt x="5765017" y="50781"/>
                  </a:lnTo>
                  <a:lnTo>
                    <a:pt x="5779891" y="14873"/>
                  </a:lnTo>
                  <a:cubicBezTo>
                    <a:pt x="5789080" y="5684"/>
                    <a:pt x="5801775" y="0"/>
                    <a:pt x="5815798" y="0"/>
                  </a:cubicBezTo>
                  <a:close/>
                  <a:moveTo>
                    <a:pt x="5321419" y="0"/>
                  </a:moveTo>
                  <a:lnTo>
                    <a:pt x="5636154" y="0"/>
                  </a:lnTo>
                  <a:cubicBezTo>
                    <a:pt x="5664200" y="0"/>
                    <a:pt x="5686935" y="22735"/>
                    <a:pt x="5686935" y="50781"/>
                  </a:cubicBezTo>
                  <a:lnTo>
                    <a:pt x="5686934" y="50781"/>
                  </a:lnTo>
                  <a:cubicBezTo>
                    <a:pt x="5686934" y="78827"/>
                    <a:pt x="5664199" y="101562"/>
                    <a:pt x="5636153" y="101562"/>
                  </a:cubicBezTo>
                  <a:lnTo>
                    <a:pt x="5321419" y="101561"/>
                  </a:lnTo>
                  <a:cubicBezTo>
                    <a:pt x="5307396" y="101561"/>
                    <a:pt x="5294701" y="95877"/>
                    <a:pt x="5285512" y="86688"/>
                  </a:cubicBezTo>
                  <a:lnTo>
                    <a:pt x="5270638" y="50781"/>
                  </a:lnTo>
                  <a:lnTo>
                    <a:pt x="5285512" y="14873"/>
                  </a:lnTo>
                  <a:cubicBezTo>
                    <a:pt x="5294701" y="5684"/>
                    <a:pt x="5307396" y="0"/>
                    <a:pt x="5321419" y="0"/>
                  </a:cubicBezTo>
                  <a:close/>
                  <a:moveTo>
                    <a:pt x="4827036" y="0"/>
                  </a:moveTo>
                  <a:lnTo>
                    <a:pt x="5141771" y="0"/>
                  </a:lnTo>
                  <a:cubicBezTo>
                    <a:pt x="5169817" y="0"/>
                    <a:pt x="5192552" y="22735"/>
                    <a:pt x="5192552" y="50781"/>
                  </a:cubicBezTo>
                  <a:lnTo>
                    <a:pt x="5192551" y="50781"/>
                  </a:lnTo>
                  <a:cubicBezTo>
                    <a:pt x="5192551" y="78827"/>
                    <a:pt x="5169816" y="101562"/>
                    <a:pt x="5141770" y="101562"/>
                  </a:cubicBezTo>
                  <a:lnTo>
                    <a:pt x="4827036" y="101561"/>
                  </a:lnTo>
                  <a:cubicBezTo>
                    <a:pt x="4813013" y="101561"/>
                    <a:pt x="4800318" y="95877"/>
                    <a:pt x="4791128" y="86688"/>
                  </a:cubicBezTo>
                  <a:lnTo>
                    <a:pt x="4776255" y="50781"/>
                  </a:lnTo>
                  <a:lnTo>
                    <a:pt x="4791128" y="14873"/>
                  </a:lnTo>
                  <a:cubicBezTo>
                    <a:pt x="4800318" y="5684"/>
                    <a:pt x="4813013" y="0"/>
                    <a:pt x="4827036" y="0"/>
                  </a:cubicBezTo>
                  <a:close/>
                  <a:moveTo>
                    <a:pt x="4332657" y="0"/>
                  </a:moveTo>
                  <a:lnTo>
                    <a:pt x="4647392" y="0"/>
                  </a:lnTo>
                  <a:cubicBezTo>
                    <a:pt x="4675438" y="0"/>
                    <a:pt x="4698173" y="22735"/>
                    <a:pt x="4698173" y="50781"/>
                  </a:cubicBezTo>
                  <a:lnTo>
                    <a:pt x="4698172" y="50781"/>
                  </a:lnTo>
                  <a:cubicBezTo>
                    <a:pt x="4698172" y="78827"/>
                    <a:pt x="4675437" y="101562"/>
                    <a:pt x="4647391" y="101562"/>
                  </a:cubicBezTo>
                  <a:lnTo>
                    <a:pt x="4332657" y="101561"/>
                  </a:lnTo>
                  <a:cubicBezTo>
                    <a:pt x="4318634" y="101561"/>
                    <a:pt x="4305939" y="95877"/>
                    <a:pt x="4296749" y="86688"/>
                  </a:cubicBezTo>
                  <a:lnTo>
                    <a:pt x="4281876" y="50781"/>
                  </a:lnTo>
                  <a:lnTo>
                    <a:pt x="4296749" y="14873"/>
                  </a:lnTo>
                  <a:cubicBezTo>
                    <a:pt x="4305939" y="5684"/>
                    <a:pt x="4318634" y="0"/>
                    <a:pt x="4332657" y="0"/>
                  </a:cubicBezTo>
                  <a:close/>
                  <a:moveTo>
                    <a:pt x="3838276" y="0"/>
                  </a:moveTo>
                  <a:lnTo>
                    <a:pt x="4153011" y="0"/>
                  </a:lnTo>
                  <a:cubicBezTo>
                    <a:pt x="4181057" y="0"/>
                    <a:pt x="4203792" y="22735"/>
                    <a:pt x="4203792" y="50781"/>
                  </a:cubicBezTo>
                  <a:lnTo>
                    <a:pt x="4203791" y="50781"/>
                  </a:lnTo>
                  <a:cubicBezTo>
                    <a:pt x="4203791" y="78827"/>
                    <a:pt x="4181056" y="101562"/>
                    <a:pt x="4153010" y="101562"/>
                  </a:cubicBezTo>
                  <a:lnTo>
                    <a:pt x="3838276" y="101561"/>
                  </a:lnTo>
                  <a:cubicBezTo>
                    <a:pt x="3824253" y="101561"/>
                    <a:pt x="3811558" y="95877"/>
                    <a:pt x="3802369" y="86688"/>
                  </a:cubicBezTo>
                  <a:lnTo>
                    <a:pt x="3787495" y="50781"/>
                  </a:lnTo>
                  <a:lnTo>
                    <a:pt x="3802369" y="14873"/>
                  </a:lnTo>
                  <a:cubicBezTo>
                    <a:pt x="3811558" y="5684"/>
                    <a:pt x="3824253" y="0"/>
                    <a:pt x="3838276" y="0"/>
                  </a:cubicBezTo>
                  <a:close/>
                  <a:moveTo>
                    <a:pt x="3343897" y="0"/>
                  </a:moveTo>
                  <a:lnTo>
                    <a:pt x="3658632" y="0"/>
                  </a:lnTo>
                  <a:cubicBezTo>
                    <a:pt x="3686678" y="0"/>
                    <a:pt x="3709413" y="22735"/>
                    <a:pt x="3709413" y="50781"/>
                  </a:cubicBezTo>
                  <a:lnTo>
                    <a:pt x="3709412" y="50781"/>
                  </a:lnTo>
                  <a:cubicBezTo>
                    <a:pt x="3709412" y="78827"/>
                    <a:pt x="3686677" y="101562"/>
                    <a:pt x="3658631" y="101562"/>
                  </a:cubicBezTo>
                  <a:lnTo>
                    <a:pt x="3343897" y="101561"/>
                  </a:lnTo>
                  <a:cubicBezTo>
                    <a:pt x="3329874" y="101561"/>
                    <a:pt x="3317179" y="95877"/>
                    <a:pt x="3307989" y="86688"/>
                  </a:cubicBezTo>
                  <a:lnTo>
                    <a:pt x="3293116" y="50781"/>
                  </a:lnTo>
                  <a:lnTo>
                    <a:pt x="3307989" y="14873"/>
                  </a:lnTo>
                  <a:cubicBezTo>
                    <a:pt x="3317179" y="5684"/>
                    <a:pt x="3329874" y="0"/>
                    <a:pt x="3343897" y="0"/>
                  </a:cubicBezTo>
                  <a:close/>
                  <a:moveTo>
                    <a:pt x="2849515" y="0"/>
                  </a:moveTo>
                  <a:lnTo>
                    <a:pt x="3164250" y="0"/>
                  </a:lnTo>
                  <a:cubicBezTo>
                    <a:pt x="3192296" y="0"/>
                    <a:pt x="3215031" y="22735"/>
                    <a:pt x="3215031" y="50781"/>
                  </a:cubicBezTo>
                  <a:lnTo>
                    <a:pt x="3215030" y="50781"/>
                  </a:lnTo>
                  <a:cubicBezTo>
                    <a:pt x="3215030" y="78827"/>
                    <a:pt x="3192295" y="101562"/>
                    <a:pt x="3164249" y="101562"/>
                  </a:cubicBezTo>
                  <a:lnTo>
                    <a:pt x="2849515" y="101561"/>
                  </a:lnTo>
                  <a:cubicBezTo>
                    <a:pt x="2835492" y="101561"/>
                    <a:pt x="2822797" y="95877"/>
                    <a:pt x="2813607" y="86688"/>
                  </a:cubicBezTo>
                  <a:lnTo>
                    <a:pt x="2798734" y="50781"/>
                  </a:lnTo>
                  <a:lnTo>
                    <a:pt x="2813607" y="14873"/>
                  </a:lnTo>
                  <a:cubicBezTo>
                    <a:pt x="2822797" y="5684"/>
                    <a:pt x="2835492" y="0"/>
                    <a:pt x="2849515" y="0"/>
                  </a:cubicBezTo>
                  <a:close/>
                  <a:moveTo>
                    <a:pt x="50781" y="0"/>
                  </a:moveTo>
                  <a:lnTo>
                    <a:pt x="2663505" y="0"/>
                  </a:lnTo>
                  <a:cubicBezTo>
                    <a:pt x="2691551" y="0"/>
                    <a:pt x="2714286" y="22735"/>
                    <a:pt x="2714286" y="50781"/>
                  </a:cubicBezTo>
                  <a:lnTo>
                    <a:pt x="2714285" y="50781"/>
                  </a:lnTo>
                  <a:cubicBezTo>
                    <a:pt x="2714285" y="78827"/>
                    <a:pt x="2691550" y="101562"/>
                    <a:pt x="2663504" y="101562"/>
                  </a:cubicBezTo>
                  <a:lnTo>
                    <a:pt x="50781" y="101561"/>
                  </a:lnTo>
                  <a:cubicBezTo>
                    <a:pt x="36758" y="101561"/>
                    <a:pt x="24063" y="95877"/>
                    <a:pt x="14873" y="86688"/>
                  </a:cubicBezTo>
                  <a:lnTo>
                    <a:pt x="0" y="50781"/>
                  </a:lnTo>
                  <a:lnTo>
                    <a:pt x="14873" y="14873"/>
                  </a:lnTo>
                  <a:cubicBezTo>
                    <a:pt x="24063" y="5684"/>
                    <a:pt x="36758" y="0"/>
                    <a:pt x="50781" y="0"/>
                  </a:cubicBezTo>
                  <a:close/>
                </a:path>
              </a:pathLst>
            </a:custGeom>
            <a:gradFill>
              <a:gsLst>
                <a:gs pos="49000">
                  <a:schemeClr val="tx2"/>
                </a:gs>
                <a:gs pos="36000">
                  <a:schemeClr val="bg2"/>
                </a:gs>
                <a:gs pos="48000">
                  <a:schemeClr val="accent3"/>
                </a:gs>
                <a:gs pos="47000">
                  <a:schemeClr val="accent3"/>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1828800">
                <a:buClr>
                  <a:srgbClr val="000000"/>
                </a:buClr>
                <a:defRPr/>
              </a:pPr>
              <a:endParaRPr lang="fr-FR" sz="2800" kern="0">
                <a:solidFill>
                  <a:srgbClr val="FFFFFF"/>
                </a:solidFill>
                <a:latin typeface="Arial"/>
                <a:sym typeface="Arial"/>
              </a:endParaRPr>
            </a:p>
          </p:txBody>
        </p:sp>
        <p:sp>
          <p:nvSpPr>
            <p:cNvPr id="2117" name="ZoneTexte 2116">
              <a:extLst>
                <a:ext uri="{FF2B5EF4-FFF2-40B4-BE49-F238E27FC236}">
                  <a16:creationId xmlns:a16="http://schemas.microsoft.com/office/drawing/2014/main" id="{E6172837-7ACA-5D0D-49A5-3445EA7EB1F3}"/>
                </a:ext>
              </a:extLst>
            </p:cNvPr>
            <p:cNvSpPr txBox="1"/>
            <p:nvPr/>
          </p:nvSpPr>
          <p:spPr>
            <a:xfrm>
              <a:off x="2781589" y="47500"/>
              <a:ext cx="1660526" cy="169277"/>
            </a:xfrm>
            <a:prstGeom prst="rect">
              <a:avLst/>
            </a:prstGeom>
            <a:noFill/>
          </p:spPr>
          <p:txBody>
            <a:bodyPr wrap="square" lIns="0" rIns="0" rtlCol="0">
              <a:spAutoFit/>
            </a:bodyPr>
            <a:lstStyle/>
            <a:p>
              <a:pPr algn="r" defTabSz="1828800">
                <a:buClr>
                  <a:srgbClr val="000000"/>
                </a:buClr>
                <a:defRPr/>
              </a:pPr>
              <a:r>
                <a:rPr lang="fr-FR" sz="1600" kern="0">
                  <a:solidFill>
                    <a:srgbClr val="41BFE0"/>
                  </a:solidFill>
                  <a:latin typeface="Montserrat" pitchFamily="2" charset="77"/>
                  <a:cs typeface="Arial"/>
                  <a:sym typeface="Arial"/>
                </a:rPr>
                <a:t>Focus on regulated necrosis</a:t>
              </a:r>
            </a:p>
          </p:txBody>
        </p:sp>
        <p:sp>
          <p:nvSpPr>
            <p:cNvPr id="2118" name="Rectangle 2117">
              <a:extLst>
                <a:ext uri="{FF2B5EF4-FFF2-40B4-BE49-F238E27FC236}">
                  <a16:creationId xmlns:a16="http://schemas.microsoft.com/office/drawing/2014/main" id="{267DCC6D-4613-9C2A-1E89-D9E987D1E7D2}"/>
                </a:ext>
              </a:extLst>
            </p:cNvPr>
            <p:cNvSpPr/>
            <p:nvPr/>
          </p:nvSpPr>
          <p:spPr>
            <a:xfrm>
              <a:off x="0" y="-256992"/>
              <a:ext cx="9144000" cy="243067"/>
            </a:xfrm>
            <a:prstGeom prst="rect">
              <a:avLst/>
            </a:pr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fr-FR" sz="2800" kern="0">
                <a:solidFill>
                  <a:srgbClr val="FFFFFF"/>
                </a:solidFill>
                <a:latin typeface="Arial"/>
                <a:sym typeface="Arial"/>
              </a:endParaRPr>
            </a:p>
          </p:txBody>
        </p:sp>
      </p:grpSp>
    </p:spTree>
    <p:extLst>
      <p:ext uri="{BB962C8B-B14F-4D97-AF65-F5344CB8AC3E}">
        <p14:creationId xmlns:p14="http://schemas.microsoft.com/office/powerpoint/2010/main" val="2517561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52" name="Image 51">
            <a:extLst>
              <a:ext uri="{FF2B5EF4-FFF2-40B4-BE49-F238E27FC236}">
                <a16:creationId xmlns:a16="http://schemas.microsoft.com/office/drawing/2014/main" id="{A118F213-365D-9E42-A0FD-B6A4D004AF9C}"/>
              </a:ext>
            </a:extLst>
          </p:cNvPr>
          <p:cNvPicPr>
            <a:picLocks noChangeAspect="1"/>
          </p:cNvPicPr>
          <p:nvPr/>
        </p:nvPicPr>
        <p:blipFill>
          <a:blip r:embed="rId3">
            <a:clrChange>
              <a:clrFrom>
                <a:srgbClr val="FFFFFF"/>
              </a:clrFrom>
              <a:clrTo>
                <a:srgbClr val="FFFFFF">
                  <a:alpha val="0"/>
                </a:srgbClr>
              </a:clrTo>
            </a:clrChange>
            <a:biLevel thresh="75000"/>
          </a:blip>
          <a:stretch>
            <a:fillRect/>
          </a:stretch>
        </p:blipFill>
        <p:spPr>
          <a:xfrm>
            <a:off x="14991800" y="4369644"/>
            <a:ext cx="2320920" cy="1045600"/>
          </a:xfrm>
          <a:prstGeom prst="rect">
            <a:avLst/>
          </a:prstGeom>
          <a:solidFill>
            <a:schemeClr val="bg1"/>
          </a:solidFill>
        </p:spPr>
      </p:pic>
      <p:grpSp>
        <p:nvGrpSpPr>
          <p:cNvPr id="2" name="Groupe 1">
            <a:extLst>
              <a:ext uri="{FF2B5EF4-FFF2-40B4-BE49-F238E27FC236}">
                <a16:creationId xmlns:a16="http://schemas.microsoft.com/office/drawing/2014/main" id="{87147CB3-55B8-8A83-6735-2AF47E533E65}"/>
              </a:ext>
            </a:extLst>
          </p:cNvPr>
          <p:cNvGrpSpPr/>
          <p:nvPr/>
        </p:nvGrpSpPr>
        <p:grpSpPr>
          <a:xfrm>
            <a:off x="1096482" y="519840"/>
            <a:ext cx="14701708" cy="1759088"/>
            <a:chOff x="548241" y="259920"/>
            <a:chExt cx="7350854" cy="879544"/>
          </a:xfrm>
        </p:grpSpPr>
        <p:sp>
          <p:nvSpPr>
            <p:cNvPr id="6" name="Google Shape;122;p3">
              <a:extLst>
                <a:ext uri="{FF2B5EF4-FFF2-40B4-BE49-F238E27FC236}">
                  <a16:creationId xmlns:a16="http://schemas.microsoft.com/office/drawing/2014/main" id="{C9970FFA-B56A-37F5-0936-C373B7BD6758}"/>
                </a:ext>
              </a:extLst>
            </p:cNvPr>
            <p:cNvSpPr txBox="1">
              <a:spLocks/>
            </p:cNvSpPr>
            <p:nvPr/>
          </p:nvSpPr>
          <p:spPr>
            <a:xfrm flipH="1">
              <a:off x="548241" y="259920"/>
              <a:ext cx="167524" cy="18466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25400" marR="0" lvl="0"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1pPr>
              <a:lvl2pPr marL="25400" marR="0" lvl="1"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2pPr>
              <a:lvl3pPr marL="25400" marR="0" lvl="2"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3pPr>
              <a:lvl4pPr marL="25400" marR="0" lvl="3"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4pPr>
              <a:lvl5pPr marL="25400" marR="0" lvl="4"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5pPr>
              <a:lvl6pPr marL="25400" marR="0" lvl="5"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6pPr>
              <a:lvl7pPr marL="25400" marR="0" lvl="6"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7pPr>
              <a:lvl8pPr marL="25400" marR="0" lvl="7"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8pPr>
              <a:lvl9pPr marL="25400" marR="0" lvl="8"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9pPr>
            </a:lstStyle>
            <a:p>
              <a:pPr marL="50800" algn="r" defTabSz="1828800">
                <a:defRPr/>
              </a:pPr>
              <a:fld id="{00000000-1234-1234-1234-123412341234}" type="slidenum">
                <a:rPr lang="fr" sz="2400" b="1" kern="0">
                  <a:solidFill>
                    <a:srgbClr val="FF935B"/>
                  </a:solidFill>
                  <a:latin typeface="Calibri" panose="020F0502020204030204" pitchFamily="34" charset="0"/>
                  <a:cs typeface="Calibri" panose="020F0502020204030204" pitchFamily="34" charset="0"/>
                </a:rPr>
                <a:pPr marL="50800" algn="r" defTabSz="1828800">
                  <a:defRPr/>
                </a:pPr>
                <a:t>8</a:t>
              </a:fld>
              <a:endParaRPr lang="fr" sz="2400" b="1" kern="0">
                <a:solidFill>
                  <a:srgbClr val="FF935B"/>
                </a:solidFill>
                <a:latin typeface="Calibri" panose="020F0502020204030204" pitchFamily="34" charset="0"/>
                <a:cs typeface="Calibri" panose="020F0502020204030204" pitchFamily="34" charset="0"/>
              </a:endParaRPr>
            </a:p>
          </p:txBody>
        </p:sp>
        <p:sp>
          <p:nvSpPr>
            <p:cNvPr id="7" name="Forme en L 6">
              <a:extLst>
                <a:ext uri="{FF2B5EF4-FFF2-40B4-BE49-F238E27FC236}">
                  <a16:creationId xmlns:a16="http://schemas.microsoft.com/office/drawing/2014/main" id="{3C865663-73C4-EB9E-88AA-6DF3E9976A81}"/>
                </a:ext>
              </a:extLst>
            </p:cNvPr>
            <p:cNvSpPr/>
            <p:nvPr/>
          </p:nvSpPr>
          <p:spPr>
            <a:xfrm rot="5400000">
              <a:off x="759717" y="303551"/>
              <a:ext cx="308225" cy="308225"/>
            </a:xfrm>
            <a:prstGeom prst="corner">
              <a:avLst>
                <a:gd name="adj1" fmla="val 20505"/>
                <a:gd name="adj2" fmla="val 18445"/>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fr-FR" sz="2800" kern="0">
                <a:solidFill>
                  <a:srgbClr val="FFFFFF"/>
                </a:solidFill>
                <a:latin typeface="Arial"/>
                <a:sym typeface="Arial"/>
              </a:endParaRPr>
            </a:p>
          </p:txBody>
        </p:sp>
        <p:sp>
          <p:nvSpPr>
            <p:cNvPr id="8" name="Google Shape;174;g2fe79a45527_0_1">
              <a:extLst>
                <a:ext uri="{FF2B5EF4-FFF2-40B4-BE49-F238E27FC236}">
                  <a16:creationId xmlns:a16="http://schemas.microsoft.com/office/drawing/2014/main" id="{A521A5E3-03D7-500E-CEF1-A8138D488E1E}"/>
                </a:ext>
              </a:extLst>
            </p:cNvPr>
            <p:cNvSpPr txBox="1"/>
            <p:nvPr/>
          </p:nvSpPr>
          <p:spPr>
            <a:xfrm>
              <a:off x="1140433" y="549559"/>
              <a:ext cx="6758662" cy="589905"/>
            </a:xfrm>
            <a:prstGeom prst="rect">
              <a:avLst/>
            </a:prstGeom>
            <a:noFill/>
            <a:ln>
              <a:noFill/>
            </a:ln>
          </p:spPr>
          <p:txBody>
            <a:bodyPr spcFirstLastPara="1" wrap="square" lIns="0" tIns="0" rIns="0" bIns="0" anchor="t" anchorCtr="0">
              <a:spAutoFit/>
            </a:bodyPr>
            <a:lstStyle/>
            <a:p>
              <a:pPr defTabSz="1828800">
                <a:lnSpc>
                  <a:spcPts val="4600"/>
                </a:lnSpc>
                <a:buClr>
                  <a:srgbClr val="000000"/>
                </a:buClr>
                <a:buSzPts val="1200"/>
                <a:defRPr/>
              </a:pPr>
              <a:r>
                <a:rPr lang="fr-FR" sz="4000" kern="0">
                  <a:solidFill>
                    <a:srgbClr val="404040"/>
                  </a:solidFill>
                  <a:latin typeface="Montserrat" pitchFamily="2" charset="77"/>
                  <a:cs typeface="Arial"/>
                  <a:sym typeface="Montserrat"/>
                </a:rPr>
                <a:t>Following a decade of research, SeaBeLife’s unique </a:t>
              </a:r>
              <a:br>
                <a:rPr lang="fr-FR" sz="4000" kern="0">
                  <a:solidFill>
                    <a:srgbClr val="404040"/>
                  </a:solidFill>
                  <a:latin typeface="Montserrat" pitchFamily="2" charset="77"/>
                  <a:cs typeface="Arial"/>
                  <a:sym typeface="Montserrat"/>
                </a:rPr>
              </a:br>
              <a:r>
                <a:rPr lang="fr-FR" sz="4000" kern="0">
                  <a:solidFill>
                    <a:srgbClr val="404040"/>
                  </a:solidFill>
                  <a:latin typeface="Montserrat" pitchFamily="2" charset="77"/>
                  <a:cs typeface="Arial"/>
                  <a:sym typeface="Montserrat"/>
                </a:rPr>
                <a:t>platform has generated two lead candidates</a:t>
              </a:r>
              <a:endParaRPr sz="2400" b="1" kern="0">
                <a:solidFill>
                  <a:srgbClr val="000000"/>
                </a:solidFill>
                <a:latin typeface="Montserrat"/>
                <a:ea typeface="Montserrat"/>
                <a:cs typeface="Montserrat"/>
                <a:sym typeface="Montserrat"/>
              </a:endParaRPr>
            </a:p>
          </p:txBody>
        </p:sp>
      </p:grpSp>
      <p:grpSp>
        <p:nvGrpSpPr>
          <p:cNvPr id="31" name="Groupe 30">
            <a:extLst>
              <a:ext uri="{FF2B5EF4-FFF2-40B4-BE49-F238E27FC236}">
                <a16:creationId xmlns:a16="http://schemas.microsoft.com/office/drawing/2014/main" id="{390B7668-C456-3A86-2254-337E80A767ED}"/>
              </a:ext>
            </a:extLst>
          </p:cNvPr>
          <p:cNvGrpSpPr/>
          <p:nvPr/>
        </p:nvGrpSpPr>
        <p:grpSpPr>
          <a:xfrm>
            <a:off x="2666813" y="8351026"/>
            <a:ext cx="12949598" cy="1132116"/>
            <a:chOff x="1333406" y="4197547"/>
            <a:chExt cx="6474799" cy="566058"/>
          </a:xfrm>
        </p:grpSpPr>
        <p:sp>
          <p:nvSpPr>
            <p:cNvPr id="23" name="Google Shape;159;p4">
              <a:extLst>
                <a:ext uri="{FF2B5EF4-FFF2-40B4-BE49-F238E27FC236}">
                  <a16:creationId xmlns:a16="http://schemas.microsoft.com/office/drawing/2014/main" id="{65D7C70C-85D0-52E6-03D4-A219462453C7}"/>
                </a:ext>
              </a:extLst>
            </p:cNvPr>
            <p:cNvSpPr txBox="1"/>
            <p:nvPr/>
          </p:nvSpPr>
          <p:spPr>
            <a:xfrm flipH="1">
              <a:off x="1335795" y="4197547"/>
              <a:ext cx="6472410" cy="566058"/>
            </a:xfrm>
            <a:prstGeom prst="rect">
              <a:avLst/>
            </a:prstGeom>
            <a:noFill/>
            <a:ln>
              <a:noFill/>
            </a:ln>
          </p:spPr>
          <p:txBody>
            <a:bodyPr spcFirstLastPara="1" wrap="square" lIns="144000" tIns="68550" rIns="144000" bIns="68550" anchor="ctr" anchorCtr="0">
              <a:noAutofit/>
            </a:bodyPr>
            <a:lstStyle/>
            <a:p>
              <a:pPr algn="ctr" defTabSz="1828800">
                <a:buClr>
                  <a:srgbClr val="000000"/>
                </a:buClr>
                <a:buSzPts val="1200"/>
                <a:defRPr/>
              </a:pPr>
              <a:r>
                <a:rPr lang="fr-FR" sz="2400" kern="0" dirty="0" err="1">
                  <a:solidFill>
                    <a:srgbClr val="FF935B"/>
                  </a:solidFill>
                  <a:latin typeface="Montserrat" pitchFamily="2" charset="77"/>
                  <a:cs typeface="Calibri" panose="020F0502020204030204" pitchFamily="34" charset="0"/>
                  <a:sym typeface="Montserrat"/>
                </a:rPr>
                <a:t>Protected</a:t>
              </a:r>
              <a:r>
                <a:rPr lang="fr-FR" sz="2400" kern="0" dirty="0">
                  <a:solidFill>
                    <a:srgbClr val="FF935B"/>
                  </a:solidFill>
                  <a:latin typeface="Montserrat" pitchFamily="2" charset="77"/>
                  <a:cs typeface="Calibri" panose="020F0502020204030204" pitchFamily="34" charset="0"/>
                  <a:sym typeface="Montserrat"/>
                </a:rPr>
                <a:t> and </a:t>
              </a:r>
              <a:r>
                <a:rPr lang="fr-FR" sz="2400" kern="0" dirty="0" err="1">
                  <a:solidFill>
                    <a:srgbClr val="FF935B"/>
                  </a:solidFill>
                  <a:latin typeface="Montserrat" pitchFamily="2" charset="77"/>
                  <a:cs typeface="Calibri" panose="020F0502020204030204" pitchFamily="34" charset="0"/>
                  <a:sym typeface="Montserrat"/>
                </a:rPr>
                <a:t>covered</a:t>
              </a:r>
              <a:r>
                <a:rPr lang="fr-FR" sz="2400" kern="0" dirty="0">
                  <a:solidFill>
                    <a:srgbClr val="FF935B"/>
                  </a:solidFill>
                  <a:latin typeface="Montserrat" pitchFamily="2" charset="77"/>
                  <a:cs typeface="Calibri" panose="020F0502020204030204" pitchFamily="34" charset="0"/>
                  <a:sym typeface="Montserrat"/>
                </a:rPr>
                <a:t> by </a:t>
              </a:r>
              <a:r>
                <a:rPr lang="fr-FR" sz="2400" b="1" kern="0" dirty="0">
                  <a:solidFill>
                    <a:srgbClr val="FF935B"/>
                  </a:solidFill>
                  <a:latin typeface="Montserrat" pitchFamily="2" charset="77"/>
                  <a:cs typeface="Calibri" panose="020F0502020204030204" pitchFamily="34" charset="0"/>
                  <a:sym typeface="Montserrat"/>
                </a:rPr>
                <a:t>8 patents </a:t>
              </a:r>
              <a:r>
                <a:rPr lang="fr-FR" sz="2400" kern="0" dirty="0" err="1">
                  <a:solidFill>
                    <a:srgbClr val="FF935B"/>
                  </a:solidFill>
                  <a:latin typeface="Montserrat" pitchFamily="2" charset="77"/>
                  <a:cs typeface="Calibri" panose="020F0502020204030204" pitchFamily="34" charset="0"/>
                  <a:sym typeface="Montserrat"/>
                </a:rPr>
                <a:t>exclusively</a:t>
              </a:r>
              <a:r>
                <a:rPr lang="fr-FR" sz="2400" kern="0" dirty="0">
                  <a:solidFill>
                    <a:srgbClr val="FF935B"/>
                  </a:solidFill>
                  <a:latin typeface="Montserrat" pitchFamily="2" charset="77"/>
                  <a:cs typeface="Calibri" panose="020F0502020204030204" pitchFamily="34" charset="0"/>
                  <a:sym typeface="Montserrat"/>
                </a:rPr>
                <a:t> </a:t>
              </a:r>
              <a:r>
                <a:rPr lang="fr-FR" sz="2400" kern="0" dirty="0" err="1">
                  <a:solidFill>
                    <a:srgbClr val="FF935B"/>
                  </a:solidFill>
                  <a:latin typeface="Montserrat" pitchFamily="2" charset="77"/>
                  <a:cs typeface="Calibri" panose="020F0502020204030204" pitchFamily="34" charset="0"/>
                  <a:sym typeface="Montserrat"/>
                </a:rPr>
                <a:t>licensed</a:t>
              </a:r>
              <a:r>
                <a:rPr lang="fr-FR" sz="2400" kern="0" dirty="0">
                  <a:solidFill>
                    <a:srgbClr val="FF935B"/>
                  </a:solidFill>
                  <a:latin typeface="Montserrat" pitchFamily="2" charset="77"/>
                  <a:cs typeface="Calibri" panose="020F0502020204030204" pitchFamily="34" charset="0"/>
                  <a:sym typeface="Montserrat"/>
                </a:rPr>
                <a:t> or </a:t>
              </a:r>
              <a:r>
                <a:rPr lang="fr-FR" sz="2400" kern="0" dirty="0" err="1">
                  <a:solidFill>
                    <a:srgbClr val="FF935B"/>
                  </a:solidFill>
                  <a:latin typeface="Montserrat" pitchFamily="2" charset="77"/>
                  <a:cs typeface="Calibri" panose="020F0502020204030204" pitchFamily="34" charset="0"/>
                  <a:sym typeface="Montserrat"/>
                </a:rPr>
                <a:t>owned</a:t>
              </a:r>
              <a:r>
                <a:rPr lang="fr-FR" sz="2400" kern="0" dirty="0">
                  <a:solidFill>
                    <a:srgbClr val="FF935B"/>
                  </a:solidFill>
                  <a:latin typeface="Montserrat" pitchFamily="2" charset="77"/>
                  <a:cs typeface="Calibri" panose="020F0502020204030204" pitchFamily="34" charset="0"/>
                  <a:sym typeface="Montserrat"/>
                </a:rPr>
                <a:t> by SeaBeLife</a:t>
              </a:r>
              <a:endParaRPr sz="2400" b="1" kern="0" dirty="0">
                <a:solidFill>
                  <a:srgbClr val="FF935B"/>
                </a:solidFill>
                <a:latin typeface="Montserrat" pitchFamily="2" charset="77"/>
                <a:cs typeface="Calibri" panose="020F0502020204030204" pitchFamily="34" charset="0"/>
                <a:sym typeface="Montserrat"/>
              </a:endParaRPr>
            </a:p>
          </p:txBody>
        </p:sp>
        <p:sp>
          <p:nvSpPr>
            <p:cNvPr id="24" name="Forme en L 23">
              <a:extLst>
                <a:ext uri="{FF2B5EF4-FFF2-40B4-BE49-F238E27FC236}">
                  <a16:creationId xmlns:a16="http://schemas.microsoft.com/office/drawing/2014/main" id="{0E50D5F2-35A8-8A69-E94F-6156D52A82CD}"/>
                </a:ext>
              </a:extLst>
            </p:cNvPr>
            <p:cNvSpPr/>
            <p:nvPr/>
          </p:nvSpPr>
          <p:spPr>
            <a:xfrm rot="5400000">
              <a:off x="1333406" y="4295201"/>
              <a:ext cx="210523" cy="210523"/>
            </a:xfrm>
            <a:prstGeom prst="corner">
              <a:avLst>
                <a:gd name="adj1" fmla="val 20505"/>
                <a:gd name="adj2" fmla="val 18445"/>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fr-FR" sz="2800" kern="0">
                <a:solidFill>
                  <a:srgbClr val="FFFFFF"/>
                </a:solidFill>
                <a:latin typeface="Arial"/>
                <a:sym typeface="Arial"/>
              </a:endParaRPr>
            </a:p>
          </p:txBody>
        </p:sp>
        <p:sp>
          <p:nvSpPr>
            <p:cNvPr id="25" name="Forme en L 24">
              <a:extLst>
                <a:ext uri="{FF2B5EF4-FFF2-40B4-BE49-F238E27FC236}">
                  <a16:creationId xmlns:a16="http://schemas.microsoft.com/office/drawing/2014/main" id="{60109455-8B52-772F-07E1-6708160BBF7F}"/>
                </a:ext>
              </a:extLst>
            </p:cNvPr>
            <p:cNvSpPr/>
            <p:nvPr/>
          </p:nvSpPr>
          <p:spPr>
            <a:xfrm rot="16200000">
              <a:off x="7556004" y="4449179"/>
              <a:ext cx="210523" cy="210523"/>
            </a:xfrm>
            <a:prstGeom prst="corner">
              <a:avLst>
                <a:gd name="adj1" fmla="val 20505"/>
                <a:gd name="adj2" fmla="val 18445"/>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fr-FR" sz="2800" kern="0">
                <a:solidFill>
                  <a:srgbClr val="FFFFFF"/>
                </a:solidFill>
                <a:latin typeface="Arial"/>
                <a:sym typeface="Arial"/>
              </a:endParaRPr>
            </a:p>
          </p:txBody>
        </p:sp>
      </p:grpSp>
      <p:grpSp>
        <p:nvGrpSpPr>
          <p:cNvPr id="1038" name="Groupe 1037">
            <a:extLst>
              <a:ext uri="{FF2B5EF4-FFF2-40B4-BE49-F238E27FC236}">
                <a16:creationId xmlns:a16="http://schemas.microsoft.com/office/drawing/2014/main" id="{AA3C76C9-81A8-4674-7DF5-A70A74964B1C}"/>
              </a:ext>
            </a:extLst>
          </p:cNvPr>
          <p:cNvGrpSpPr/>
          <p:nvPr/>
        </p:nvGrpSpPr>
        <p:grpSpPr>
          <a:xfrm>
            <a:off x="1450849" y="2511866"/>
            <a:ext cx="15789186" cy="5781564"/>
            <a:chOff x="838438" y="1276481"/>
            <a:chExt cx="7894593" cy="2890782"/>
          </a:xfrm>
        </p:grpSpPr>
        <p:sp>
          <p:nvSpPr>
            <p:cNvPr id="28" name="Rectangle : coins arrondis 27">
              <a:extLst>
                <a:ext uri="{FF2B5EF4-FFF2-40B4-BE49-F238E27FC236}">
                  <a16:creationId xmlns:a16="http://schemas.microsoft.com/office/drawing/2014/main" id="{131CB6DF-BAD0-9580-06A9-BD8A08267549}"/>
                </a:ext>
              </a:extLst>
            </p:cNvPr>
            <p:cNvSpPr/>
            <p:nvPr/>
          </p:nvSpPr>
          <p:spPr>
            <a:xfrm rot="10800000" flipH="1">
              <a:off x="1384460" y="1482819"/>
              <a:ext cx="914400" cy="2656577"/>
            </a:xfrm>
            <a:prstGeom prst="roundRect">
              <a:avLst>
                <a:gd name="adj" fmla="val 7971"/>
              </a:avLst>
            </a:prstGeom>
            <a:gradFill flip="none" rotWithShape="1">
              <a:gsLst>
                <a:gs pos="100000">
                  <a:schemeClr val="tx1">
                    <a:alpha val="0"/>
                  </a:schemeClr>
                </a:gs>
                <a:gs pos="1000">
                  <a:schemeClr val="tx2">
                    <a:alpha val="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fr-FR" sz="2800" kern="0">
                <a:solidFill>
                  <a:srgbClr val="FFFFFF"/>
                </a:solidFill>
                <a:latin typeface="Arial"/>
                <a:sym typeface="Arial"/>
              </a:endParaRPr>
            </a:p>
          </p:txBody>
        </p:sp>
        <p:sp>
          <p:nvSpPr>
            <p:cNvPr id="27" name="Rectangle : coins arrondis 26">
              <a:extLst>
                <a:ext uri="{FF2B5EF4-FFF2-40B4-BE49-F238E27FC236}">
                  <a16:creationId xmlns:a16="http://schemas.microsoft.com/office/drawing/2014/main" id="{32295631-E9C4-8800-E94D-E7B602993536}"/>
                </a:ext>
              </a:extLst>
            </p:cNvPr>
            <p:cNvSpPr/>
            <p:nvPr/>
          </p:nvSpPr>
          <p:spPr>
            <a:xfrm rot="10800000">
              <a:off x="6782678" y="1482819"/>
              <a:ext cx="914400" cy="2656577"/>
            </a:xfrm>
            <a:prstGeom prst="roundRect">
              <a:avLst>
                <a:gd name="adj" fmla="val 7971"/>
              </a:avLst>
            </a:prstGeom>
            <a:gradFill flip="none" rotWithShape="1">
              <a:gsLst>
                <a:gs pos="100000">
                  <a:schemeClr val="tx1">
                    <a:alpha val="0"/>
                  </a:schemeClr>
                </a:gs>
                <a:gs pos="1000">
                  <a:schemeClr val="tx2">
                    <a:alpha val="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fr-FR" sz="2800" kern="0">
                <a:solidFill>
                  <a:srgbClr val="FFFFFF"/>
                </a:solidFill>
                <a:latin typeface="Arial"/>
                <a:sym typeface="Arial"/>
              </a:endParaRPr>
            </a:p>
          </p:txBody>
        </p:sp>
        <p:sp>
          <p:nvSpPr>
            <p:cNvPr id="304" name="Google Shape;304;p6"/>
            <p:cNvSpPr txBox="1"/>
            <p:nvPr/>
          </p:nvSpPr>
          <p:spPr>
            <a:xfrm>
              <a:off x="882985" y="1640406"/>
              <a:ext cx="1228548" cy="317395"/>
            </a:xfrm>
            <a:prstGeom prst="rect">
              <a:avLst/>
            </a:prstGeom>
            <a:noFill/>
            <a:ln>
              <a:noFill/>
            </a:ln>
          </p:spPr>
          <p:txBody>
            <a:bodyPr spcFirstLastPara="1" wrap="square" lIns="0" tIns="19050" rIns="0" bIns="0" anchor="t" anchorCtr="0">
              <a:spAutoFit/>
            </a:bodyPr>
            <a:lstStyle/>
            <a:p>
              <a:pPr algn="ctr" defTabSz="1828800">
                <a:lnSpc>
                  <a:spcPts val="2440"/>
                </a:lnSpc>
                <a:buClr>
                  <a:srgbClr val="03336C"/>
                </a:buClr>
                <a:buSzPts val="1200"/>
                <a:defRPr/>
              </a:pPr>
              <a:r>
                <a:rPr lang="fr" sz="3200" b="1" kern="0">
                  <a:solidFill>
                    <a:srgbClr val="03336D"/>
                  </a:solidFill>
                  <a:latin typeface="Calibri" panose="020F0502020204030204" pitchFamily="34" charset="0"/>
                  <a:ea typeface="Montserrat"/>
                  <a:cs typeface="Calibri" panose="020F0502020204030204" pitchFamily="34" charset="0"/>
                  <a:sym typeface="Montserrat"/>
                </a:rPr>
                <a:t>10,000</a:t>
              </a:r>
              <a:r>
                <a:rPr lang="fr" sz="2200" b="1" kern="0">
                  <a:solidFill>
                    <a:srgbClr val="404040"/>
                  </a:solidFill>
                  <a:latin typeface="Calibri" panose="020F0502020204030204" pitchFamily="34" charset="0"/>
                  <a:ea typeface="Montserrat"/>
                  <a:cs typeface="Calibri" panose="020F0502020204030204" pitchFamily="34" charset="0"/>
                  <a:sym typeface="Montserrat"/>
                </a:rPr>
                <a:t> drug-like compounds</a:t>
              </a:r>
              <a:endParaRPr sz="2200" b="1" kern="0">
                <a:solidFill>
                  <a:srgbClr val="404040"/>
                </a:solidFill>
                <a:latin typeface="Calibri" panose="020F0502020204030204" pitchFamily="34" charset="0"/>
                <a:ea typeface="Montserrat"/>
                <a:cs typeface="Calibri" panose="020F0502020204030204" pitchFamily="34" charset="0"/>
                <a:sym typeface="Montserrat"/>
              </a:endParaRPr>
            </a:p>
          </p:txBody>
        </p:sp>
        <p:pic>
          <p:nvPicPr>
            <p:cNvPr id="306" name="Google Shape;306;p6" descr="Image associÃ©e"/>
            <p:cNvPicPr preferRelativeResize="0"/>
            <p:nvPr/>
          </p:nvPicPr>
          <p:blipFill rotWithShape="1">
            <a:blip r:embed="rId4">
              <a:alphaModFix amt="70000"/>
            </a:blip>
            <a:srcRect/>
            <a:stretch/>
          </p:blipFill>
          <p:spPr>
            <a:xfrm>
              <a:off x="1316907" y="2096009"/>
              <a:ext cx="360704" cy="360704"/>
            </a:xfrm>
            <a:prstGeom prst="rect">
              <a:avLst/>
            </a:prstGeom>
            <a:noFill/>
            <a:ln>
              <a:noFill/>
            </a:ln>
          </p:spPr>
        </p:pic>
        <p:pic>
          <p:nvPicPr>
            <p:cNvPr id="307" name="Google Shape;307;p6" descr="RÃ©sultat de recherche d'images pour &quot;INSERM&quot;"/>
            <p:cNvPicPr preferRelativeResize="0"/>
            <p:nvPr/>
          </p:nvPicPr>
          <p:blipFill rotWithShape="1">
            <a:blip r:embed="rId5">
              <a:alphaModFix amt="70000"/>
            </a:blip>
            <a:srcRect b="33083"/>
            <a:stretch/>
          </p:blipFill>
          <p:spPr>
            <a:xfrm>
              <a:off x="1091357" y="3334049"/>
              <a:ext cx="811805" cy="250345"/>
            </a:xfrm>
            <a:prstGeom prst="rect">
              <a:avLst/>
            </a:prstGeom>
            <a:noFill/>
            <a:ln>
              <a:noFill/>
            </a:ln>
          </p:spPr>
        </p:pic>
        <p:pic>
          <p:nvPicPr>
            <p:cNvPr id="308" name="Google Shape;308;p6" descr="Fichier:Sciences SU.png — Wikipédia"/>
            <p:cNvPicPr preferRelativeResize="0"/>
            <p:nvPr/>
          </p:nvPicPr>
          <p:blipFill rotWithShape="1">
            <a:blip r:embed="rId6">
              <a:clrChange>
                <a:clrFrom>
                  <a:srgbClr val="FFFFFF"/>
                </a:clrFrom>
                <a:clrTo>
                  <a:srgbClr val="FFFFFF">
                    <a:alpha val="0"/>
                  </a:srgbClr>
                </a:clrTo>
              </a:clrChange>
              <a:alphaModFix amt="70000"/>
            </a:blip>
            <a:srcRect/>
            <a:stretch/>
          </p:blipFill>
          <p:spPr>
            <a:xfrm>
              <a:off x="1163477" y="2548842"/>
              <a:ext cx="667564" cy="267780"/>
            </a:xfrm>
            <a:prstGeom prst="rect">
              <a:avLst/>
            </a:prstGeom>
            <a:noFill/>
            <a:ln>
              <a:noFill/>
            </a:ln>
          </p:spPr>
        </p:pic>
        <p:sp>
          <p:nvSpPr>
            <p:cNvPr id="316" name="Google Shape;316;p6"/>
            <p:cNvSpPr/>
            <p:nvPr/>
          </p:nvSpPr>
          <p:spPr>
            <a:xfrm>
              <a:off x="6871866" y="2829665"/>
              <a:ext cx="1861165" cy="1069494"/>
            </a:xfrm>
            <a:prstGeom prst="rect">
              <a:avLst/>
            </a:prstGeom>
            <a:noFill/>
            <a:ln>
              <a:noFill/>
            </a:ln>
          </p:spPr>
          <p:txBody>
            <a:bodyPr spcFirstLastPara="1" wrap="square" lIns="137150" tIns="68550" rIns="137150" bIns="68550" anchor="t" anchorCtr="0">
              <a:spAutoFit/>
            </a:bodyPr>
            <a:lstStyle/>
            <a:p>
              <a:pPr algn="ctr" defTabSz="1828800">
                <a:buClr>
                  <a:srgbClr val="1D436D"/>
                </a:buClr>
                <a:buSzPts val="1200"/>
                <a:defRPr/>
              </a:pPr>
              <a:r>
                <a:rPr lang="fr" sz="2000" b="1" kern="0">
                  <a:solidFill>
                    <a:srgbClr val="41BFE0"/>
                  </a:solidFill>
                  <a:latin typeface="Montserrat" pitchFamily="2" charset="77"/>
                  <a:ea typeface="Montserrat"/>
                  <a:cs typeface="Calibri" panose="020F0502020204030204" pitchFamily="34" charset="0"/>
                  <a:sym typeface="Montserrat"/>
                </a:rPr>
                <a:t>Two dual-targeting ferroptosis/necroptosis inhibitors : SBL01 &amp; SBL03</a:t>
              </a:r>
            </a:p>
            <a:p>
              <a:pPr marL="323850" indent="390526" defTabSz="1828800">
                <a:lnSpc>
                  <a:spcPct val="150000"/>
                </a:lnSpc>
                <a:buClr>
                  <a:srgbClr val="000000"/>
                </a:buClr>
                <a:buSzPts val="900"/>
                <a:defRPr/>
              </a:pPr>
              <a:r>
                <a:rPr lang="fr-FR" sz="2000" b="1" kern="0">
                  <a:solidFill>
                    <a:srgbClr val="404040"/>
                  </a:solidFill>
                  <a:latin typeface="Calibri" panose="020F0502020204030204" pitchFamily="34" charset="0"/>
                  <a:cs typeface="Calibri" panose="020F0502020204030204" pitchFamily="34" charset="0"/>
                  <a:sym typeface="Montserrat"/>
                </a:rPr>
                <a:t>Therapeutic targets: </a:t>
              </a:r>
            </a:p>
            <a:p>
              <a:pPr marL="323850" indent="390526" defTabSz="1828800">
                <a:buClr>
                  <a:srgbClr val="41BDE0"/>
                </a:buClr>
                <a:buSzPts val="900"/>
                <a:buFont typeface="Montserrat"/>
                <a:buChar char="●"/>
                <a:defRPr/>
              </a:pPr>
              <a:r>
                <a:rPr lang="fr-FR" sz="2000" kern="0">
                  <a:solidFill>
                    <a:srgbClr val="404040"/>
                  </a:solidFill>
                  <a:latin typeface="Calibri Light" panose="020F0302020204030204" pitchFamily="34" charset="0"/>
                  <a:cs typeface="Calibri Light" panose="020F0302020204030204" pitchFamily="34" charset="0"/>
                  <a:sym typeface="Montserrat"/>
                </a:rPr>
                <a:t>RIPK1 kinase activity</a:t>
              </a:r>
            </a:p>
            <a:p>
              <a:pPr marL="323850" indent="390526" defTabSz="1828800">
                <a:buClr>
                  <a:srgbClr val="41BDE0"/>
                </a:buClr>
                <a:buSzPts val="900"/>
                <a:buFont typeface="Montserrat"/>
                <a:buChar char="●"/>
                <a:defRPr/>
              </a:pPr>
              <a:r>
                <a:rPr lang="fr-FR" sz="2000" kern="0">
                  <a:solidFill>
                    <a:srgbClr val="404040"/>
                  </a:solidFill>
                  <a:latin typeface="Calibri Light" panose="020F0302020204030204" pitchFamily="34" charset="0"/>
                  <a:ea typeface="Montserrat"/>
                  <a:cs typeface="Calibri Light" panose="020F0302020204030204" pitchFamily="34" charset="0"/>
                  <a:sym typeface="Montserrat"/>
                </a:rPr>
                <a:t>Lipid peroxidation</a:t>
              </a:r>
              <a:r>
                <a:rPr lang="fr" sz="2000" kern="0">
                  <a:solidFill>
                    <a:srgbClr val="404040"/>
                  </a:solidFill>
                  <a:latin typeface="Calibri Light" panose="020F0302020204030204" pitchFamily="34" charset="0"/>
                  <a:ea typeface="Montserrat"/>
                  <a:cs typeface="Calibri Light" panose="020F0302020204030204" pitchFamily="34" charset="0"/>
                  <a:sym typeface="Montserrat"/>
                </a:rPr>
                <a:t>  </a:t>
              </a:r>
              <a:endParaRPr sz="2000" kern="0">
                <a:solidFill>
                  <a:srgbClr val="404040"/>
                </a:solidFill>
                <a:latin typeface="Calibri Light" panose="020F0302020204030204" pitchFamily="34" charset="0"/>
                <a:ea typeface="Montserrat"/>
                <a:cs typeface="Calibri Light" panose="020F0302020204030204" pitchFamily="34" charset="0"/>
                <a:sym typeface="Montserrat"/>
              </a:endParaRPr>
            </a:p>
          </p:txBody>
        </p:sp>
        <p:pic>
          <p:nvPicPr>
            <p:cNvPr id="345" name="Google Shape;345;p6"/>
            <p:cNvPicPr preferRelativeResize="0"/>
            <p:nvPr/>
          </p:nvPicPr>
          <p:blipFill rotWithShape="1">
            <a:blip r:embed="rId7">
              <a:alphaModFix/>
            </a:blip>
            <a:srcRect/>
            <a:stretch/>
          </p:blipFill>
          <p:spPr>
            <a:xfrm>
              <a:off x="838438" y="3676523"/>
              <a:ext cx="1317642" cy="333169"/>
            </a:xfrm>
            <a:prstGeom prst="rect">
              <a:avLst/>
            </a:prstGeom>
            <a:noFill/>
            <a:ln>
              <a:noFill/>
            </a:ln>
          </p:spPr>
        </p:pic>
        <p:pic>
          <p:nvPicPr>
            <p:cNvPr id="346" name="Google Shape;346;p6"/>
            <p:cNvPicPr preferRelativeResize="0"/>
            <p:nvPr/>
          </p:nvPicPr>
          <p:blipFill rotWithShape="1">
            <a:blip r:embed="rId8">
              <a:clrChange>
                <a:clrFrom>
                  <a:srgbClr val="FEFEFE"/>
                </a:clrFrom>
                <a:clrTo>
                  <a:srgbClr val="FEFEFE">
                    <a:alpha val="0"/>
                  </a:srgbClr>
                </a:clrTo>
              </a:clrChange>
              <a:alphaModFix amt="70000"/>
            </a:blip>
            <a:srcRect/>
            <a:stretch/>
          </p:blipFill>
          <p:spPr>
            <a:xfrm>
              <a:off x="981174" y="2908751"/>
              <a:ext cx="1032171" cy="333169"/>
            </a:xfrm>
            <a:prstGeom prst="rect">
              <a:avLst/>
            </a:prstGeom>
            <a:noFill/>
            <a:ln>
              <a:noFill/>
            </a:ln>
          </p:spPr>
        </p:pic>
        <p:sp>
          <p:nvSpPr>
            <p:cNvPr id="318" name="Google Shape;318;p6"/>
            <p:cNvSpPr txBox="1"/>
            <p:nvPr/>
          </p:nvSpPr>
          <p:spPr>
            <a:xfrm>
              <a:off x="2919920" y="3744888"/>
              <a:ext cx="879770" cy="266099"/>
            </a:xfrm>
            <a:prstGeom prst="rect">
              <a:avLst/>
            </a:prstGeom>
            <a:noFill/>
            <a:ln>
              <a:noFill/>
            </a:ln>
          </p:spPr>
          <p:txBody>
            <a:bodyPr spcFirstLastPara="1" wrap="square" lIns="0" tIns="19050" rIns="0" bIns="0" anchor="t" anchorCtr="0">
              <a:spAutoFit/>
            </a:bodyPr>
            <a:lstStyle/>
            <a:p>
              <a:pPr marL="25400" algn="ctr" defTabSz="1828800">
                <a:lnSpc>
                  <a:spcPts val="2000"/>
                </a:lnSpc>
                <a:buClr>
                  <a:srgbClr val="42BEDF"/>
                </a:buClr>
                <a:buSzPts val="1200"/>
                <a:defRPr/>
              </a:pPr>
              <a:r>
                <a:rPr lang="fr" sz="2000" kern="0">
                  <a:solidFill>
                    <a:srgbClr val="404040"/>
                  </a:solidFill>
                  <a:latin typeface="Calibri Light" panose="020F0302020204030204" pitchFamily="34" charset="0"/>
                  <a:cs typeface="Calibri Light" panose="020F0302020204030204" pitchFamily="34" charset="0"/>
                  <a:sym typeface="Montserrat"/>
                </a:rPr>
                <a:t>Study on </a:t>
              </a:r>
              <a:br>
                <a:rPr lang="fr" sz="2000" kern="0">
                  <a:solidFill>
                    <a:srgbClr val="404040"/>
                  </a:solidFill>
                  <a:latin typeface="Calibri Light" panose="020F0302020204030204" pitchFamily="34" charset="0"/>
                  <a:cs typeface="Calibri Light" panose="020F0302020204030204" pitchFamily="34" charset="0"/>
                  <a:sym typeface="Montserrat"/>
                </a:rPr>
              </a:br>
              <a:r>
                <a:rPr lang="fr" sz="2000" i="1" kern="0">
                  <a:solidFill>
                    <a:srgbClr val="404040"/>
                  </a:solidFill>
                  <a:latin typeface="Calibri Light" panose="020F0302020204030204" pitchFamily="34" charset="0"/>
                  <a:cs typeface="Calibri Light" panose="020F0302020204030204" pitchFamily="34" charset="0"/>
                  <a:sym typeface="Montserrat"/>
                </a:rPr>
                <a:t>in vivo </a:t>
              </a:r>
              <a:r>
                <a:rPr lang="fr" sz="2000" kern="0">
                  <a:solidFill>
                    <a:srgbClr val="404040"/>
                  </a:solidFill>
                  <a:latin typeface="Calibri Light" panose="020F0302020204030204" pitchFamily="34" charset="0"/>
                  <a:cs typeface="Calibri Light" panose="020F0302020204030204" pitchFamily="34" charset="0"/>
                  <a:sym typeface="Montserrat"/>
                </a:rPr>
                <a:t>effects</a:t>
              </a:r>
              <a:endParaRPr sz="2000" kern="0">
                <a:solidFill>
                  <a:srgbClr val="404040"/>
                </a:solidFill>
                <a:latin typeface="Calibri Light" panose="020F0302020204030204" pitchFamily="34" charset="0"/>
                <a:cs typeface="Calibri Light" panose="020F0302020204030204" pitchFamily="34" charset="0"/>
                <a:sym typeface="Montserrat"/>
              </a:endParaRPr>
            </a:p>
          </p:txBody>
        </p:sp>
        <p:sp>
          <p:nvSpPr>
            <p:cNvPr id="320" name="Google Shape;320;p6"/>
            <p:cNvSpPr txBox="1"/>
            <p:nvPr/>
          </p:nvSpPr>
          <p:spPr>
            <a:xfrm>
              <a:off x="2887285" y="1590814"/>
              <a:ext cx="1045737" cy="394339"/>
            </a:xfrm>
            <a:prstGeom prst="rect">
              <a:avLst/>
            </a:prstGeom>
            <a:noFill/>
            <a:ln>
              <a:noFill/>
            </a:ln>
          </p:spPr>
          <p:txBody>
            <a:bodyPr spcFirstLastPara="1" wrap="square" lIns="0" tIns="19050" rIns="0" bIns="0" anchor="t" anchorCtr="0">
              <a:spAutoFit/>
            </a:bodyPr>
            <a:lstStyle/>
            <a:p>
              <a:pPr marL="25400" algn="ctr" defTabSz="1828800">
                <a:lnSpc>
                  <a:spcPts val="2000"/>
                </a:lnSpc>
                <a:buClr>
                  <a:srgbClr val="42BEDF"/>
                </a:buClr>
                <a:buSzPts val="1200"/>
                <a:defRPr/>
              </a:pPr>
              <a:r>
                <a:rPr lang="fr" sz="2000" kern="0">
                  <a:solidFill>
                    <a:srgbClr val="404040"/>
                  </a:solidFill>
                  <a:latin typeface="Calibri Light" panose="020F0302020204030204" pitchFamily="34" charset="0"/>
                  <a:ea typeface="Montserrat"/>
                  <a:cs typeface="Calibri Light" panose="020F0302020204030204" pitchFamily="34" charset="0"/>
                  <a:sym typeface="Montserrat"/>
                </a:rPr>
                <a:t>Phenotypic screening on </a:t>
              </a:r>
              <a:br>
                <a:rPr lang="fr" sz="2000" kern="0">
                  <a:solidFill>
                    <a:srgbClr val="404040"/>
                  </a:solidFill>
                  <a:latin typeface="Calibri Light" panose="020F0302020204030204" pitchFamily="34" charset="0"/>
                  <a:ea typeface="Montserrat"/>
                  <a:cs typeface="Calibri Light" panose="020F0302020204030204" pitchFamily="34" charset="0"/>
                  <a:sym typeface="Montserrat"/>
                </a:rPr>
              </a:br>
              <a:r>
                <a:rPr lang="fr" sz="2000" kern="0">
                  <a:solidFill>
                    <a:srgbClr val="404040"/>
                  </a:solidFill>
                  <a:latin typeface="Calibri Light" panose="020F0302020204030204" pitchFamily="34" charset="0"/>
                  <a:ea typeface="Montserrat"/>
                  <a:cs typeface="Calibri Light" panose="020F0302020204030204" pitchFamily="34" charset="0"/>
                  <a:sym typeface="Montserrat"/>
                </a:rPr>
                <a:t>cell-death models </a:t>
              </a:r>
              <a:endParaRPr sz="2000" kern="0">
                <a:solidFill>
                  <a:srgbClr val="404040"/>
                </a:solidFill>
                <a:latin typeface="Calibri Light" panose="020F0302020204030204" pitchFamily="34" charset="0"/>
                <a:cs typeface="Calibri Light" panose="020F0302020204030204" pitchFamily="34" charset="0"/>
                <a:sym typeface="Arial"/>
              </a:endParaRPr>
            </a:p>
          </p:txBody>
        </p:sp>
        <p:sp>
          <p:nvSpPr>
            <p:cNvPr id="321" name="Google Shape;321;p6"/>
            <p:cNvSpPr txBox="1"/>
            <p:nvPr/>
          </p:nvSpPr>
          <p:spPr>
            <a:xfrm>
              <a:off x="4927682" y="1590814"/>
              <a:ext cx="996112" cy="394339"/>
            </a:xfrm>
            <a:prstGeom prst="rect">
              <a:avLst/>
            </a:prstGeom>
            <a:noFill/>
            <a:ln>
              <a:noFill/>
            </a:ln>
          </p:spPr>
          <p:txBody>
            <a:bodyPr spcFirstLastPara="1" wrap="square" lIns="0" tIns="19050" rIns="0" bIns="0" anchor="t" anchorCtr="0">
              <a:spAutoFit/>
            </a:bodyPr>
            <a:lstStyle/>
            <a:p>
              <a:pPr marL="25400" algn="ctr" defTabSz="1828800">
                <a:lnSpc>
                  <a:spcPts val="2000"/>
                </a:lnSpc>
                <a:buClr>
                  <a:srgbClr val="42BEDF"/>
                </a:buClr>
                <a:buSzPts val="1200"/>
                <a:defRPr/>
              </a:pPr>
              <a:r>
                <a:rPr lang="fr" sz="2000" kern="0">
                  <a:solidFill>
                    <a:srgbClr val="404040"/>
                  </a:solidFill>
                  <a:latin typeface="Calibri Light" panose="020F0302020204030204" pitchFamily="34" charset="0"/>
                  <a:cs typeface="Calibri Light" panose="020F0302020204030204" pitchFamily="34" charset="0"/>
                  <a:sym typeface="Montserrat"/>
                </a:rPr>
                <a:t>Selection and validation of hits (~30 hits) </a:t>
              </a:r>
              <a:endParaRPr sz="2000" kern="0">
                <a:solidFill>
                  <a:srgbClr val="404040"/>
                </a:solidFill>
                <a:latin typeface="Calibri Light" panose="020F0302020204030204" pitchFamily="34" charset="0"/>
                <a:cs typeface="Calibri Light" panose="020F0302020204030204" pitchFamily="34" charset="0"/>
                <a:sym typeface="Montserrat"/>
              </a:endParaRPr>
            </a:p>
          </p:txBody>
        </p:sp>
        <p:sp>
          <p:nvSpPr>
            <p:cNvPr id="322" name="Google Shape;322;p6"/>
            <p:cNvSpPr txBox="1"/>
            <p:nvPr/>
          </p:nvSpPr>
          <p:spPr>
            <a:xfrm>
              <a:off x="2633031" y="2565955"/>
              <a:ext cx="1560176" cy="522579"/>
            </a:xfrm>
            <a:prstGeom prst="rect">
              <a:avLst/>
            </a:prstGeom>
            <a:noFill/>
            <a:ln>
              <a:noFill/>
            </a:ln>
          </p:spPr>
          <p:txBody>
            <a:bodyPr spcFirstLastPara="1" wrap="square" lIns="0" tIns="19050" rIns="0" bIns="0" anchor="t" anchorCtr="0">
              <a:spAutoFit/>
            </a:bodyPr>
            <a:lstStyle/>
            <a:p>
              <a:pPr marL="25400" algn="ctr" defTabSz="1828800">
                <a:lnSpc>
                  <a:spcPts val="2000"/>
                </a:lnSpc>
                <a:buClr>
                  <a:srgbClr val="42BEDF"/>
                </a:buClr>
                <a:buSzPts val="1200"/>
                <a:defRPr/>
              </a:pPr>
              <a:r>
                <a:rPr lang="fr" sz="2000" kern="0">
                  <a:solidFill>
                    <a:srgbClr val="404040"/>
                  </a:solidFill>
                  <a:latin typeface="Calibri Light" panose="020F0302020204030204" pitchFamily="34" charset="0"/>
                  <a:cs typeface="Calibri Light" panose="020F0302020204030204" pitchFamily="34" charset="0"/>
                  <a:sym typeface="Montserrat"/>
                </a:rPr>
                <a:t>Structure-biological activity relationship &amp; drug safety, toxicity on normal cells and pharmacotoxicology profile</a:t>
              </a:r>
              <a:endParaRPr sz="2000" kern="0">
                <a:solidFill>
                  <a:srgbClr val="404040"/>
                </a:solidFill>
                <a:latin typeface="Calibri Light" panose="020F0302020204030204" pitchFamily="34" charset="0"/>
                <a:cs typeface="Calibri Light" panose="020F0302020204030204" pitchFamily="34" charset="0"/>
                <a:sym typeface="Arial"/>
              </a:endParaRPr>
            </a:p>
          </p:txBody>
        </p:sp>
        <p:sp>
          <p:nvSpPr>
            <p:cNvPr id="323" name="Google Shape;323;p6"/>
            <p:cNvSpPr/>
            <p:nvPr/>
          </p:nvSpPr>
          <p:spPr>
            <a:xfrm>
              <a:off x="4527934" y="3585082"/>
              <a:ext cx="1789673" cy="582181"/>
            </a:xfrm>
            <a:prstGeom prst="rect">
              <a:avLst/>
            </a:prstGeom>
            <a:noFill/>
            <a:ln>
              <a:noFill/>
            </a:ln>
          </p:spPr>
          <p:txBody>
            <a:bodyPr spcFirstLastPara="1" wrap="square" lIns="137150" tIns="68550" rIns="137150" bIns="68550" anchor="t" anchorCtr="0">
              <a:spAutoFit/>
            </a:bodyPr>
            <a:lstStyle/>
            <a:p>
              <a:pPr marL="25400" algn="ctr" defTabSz="1828800">
                <a:lnSpc>
                  <a:spcPts val="2000"/>
                </a:lnSpc>
                <a:buClr>
                  <a:srgbClr val="42BEDF"/>
                </a:buClr>
                <a:buSzPts val="1200"/>
                <a:defRPr/>
              </a:pPr>
              <a:r>
                <a:rPr lang="fr" sz="2000" kern="0">
                  <a:solidFill>
                    <a:srgbClr val="404040"/>
                  </a:solidFill>
                  <a:latin typeface="Calibri Light" panose="020F0302020204030204" pitchFamily="34" charset="0"/>
                  <a:cs typeface="Calibri Light" panose="020F0302020204030204" pitchFamily="34" charset="0"/>
                  <a:sym typeface="Montserrat"/>
                </a:rPr>
                <a:t>A diverse pipeline of bioactive molecules characterized </a:t>
              </a:r>
              <a:br>
                <a:rPr lang="fr" sz="2000" kern="0">
                  <a:solidFill>
                    <a:srgbClr val="404040"/>
                  </a:solidFill>
                  <a:latin typeface="Calibri Light" panose="020F0302020204030204" pitchFamily="34" charset="0"/>
                  <a:cs typeface="Calibri Light" panose="020F0302020204030204" pitchFamily="34" charset="0"/>
                  <a:sym typeface="Montserrat"/>
                </a:rPr>
              </a:br>
              <a:r>
                <a:rPr lang="fr" sz="2000" kern="0">
                  <a:solidFill>
                    <a:srgbClr val="404040"/>
                  </a:solidFill>
                  <a:latin typeface="Calibri Light" panose="020F0302020204030204" pitchFamily="34" charset="0"/>
                  <a:cs typeface="Calibri Light" panose="020F0302020204030204" pitchFamily="34" charset="0"/>
                  <a:sym typeface="Montserrat"/>
                </a:rPr>
                <a:t>as dual inhibitors of </a:t>
              </a:r>
              <a:br>
                <a:rPr lang="fr" sz="2000" kern="0">
                  <a:solidFill>
                    <a:srgbClr val="404040"/>
                  </a:solidFill>
                  <a:latin typeface="Calibri Light" panose="020F0302020204030204" pitchFamily="34" charset="0"/>
                  <a:cs typeface="Calibri Light" panose="020F0302020204030204" pitchFamily="34" charset="0"/>
                  <a:sym typeface="Montserrat"/>
                </a:rPr>
              </a:br>
              <a:r>
                <a:rPr lang="fr" sz="2000" kern="0">
                  <a:solidFill>
                    <a:srgbClr val="404040"/>
                  </a:solidFill>
                  <a:latin typeface="Calibri Light" panose="020F0302020204030204" pitchFamily="34" charset="0"/>
                  <a:cs typeface="Calibri Light" panose="020F0302020204030204" pitchFamily="34" charset="0"/>
                  <a:sym typeface="Montserrat"/>
                </a:rPr>
                <a:t>necroptosis and ferroptosis</a:t>
              </a:r>
              <a:endParaRPr sz="2000" kern="0">
                <a:solidFill>
                  <a:srgbClr val="404040"/>
                </a:solidFill>
                <a:latin typeface="Calibri Light" panose="020F0302020204030204" pitchFamily="34" charset="0"/>
                <a:cs typeface="Calibri Light" panose="020F0302020204030204" pitchFamily="34" charset="0"/>
                <a:sym typeface="Montserrat"/>
              </a:endParaRPr>
            </a:p>
          </p:txBody>
        </p:sp>
        <p:sp>
          <p:nvSpPr>
            <p:cNvPr id="324" name="Google Shape;324;p6"/>
            <p:cNvSpPr txBox="1"/>
            <p:nvPr/>
          </p:nvSpPr>
          <p:spPr>
            <a:xfrm>
              <a:off x="4936759" y="2653394"/>
              <a:ext cx="979632" cy="394339"/>
            </a:xfrm>
            <a:prstGeom prst="rect">
              <a:avLst/>
            </a:prstGeom>
            <a:noFill/>
            <a:ln>
              <a:noFill/>
            </a:ln>
          </p:spPr>
          <p:txBody>
            <a:bodyPr spcFirstLastPara="1" wrap="square" lIns="0" tIns="19050" rIns="0" bIns="0" anchor="t" anchorCtr="0">
              <a:spAutoFit/>
            </a:bodyPr>
            <a:lstStyle/>
            <a:p>
              <a:pPr marL="25400" algn="ctr" defTabSz="1828800">
                <a:lnSpc>
                  <a:spcPts val="2000"/>
                </a:lnSpc>
                <a:buClr>
                  <a:srgbClr val="42BEDF"/>
                </a:buClr>
                <a:buSzPts val="1200"/>
                <a:defRPr/>
              </a:pPr>
              <a:r>
                <a:rPr lang="fr" sz="2000" kern="0">
                  <a:solidFill>
                    <a:srgbClr val="404040"/>
                  </a:solidFill>
                  <a:latin typeface="Calibri Light" panose="020F0302020204030204" pitchFamily="34" charset="0"/>
                  <a:cs typeface="Calibri Light" panose="020F0302020204030204" pitchFamily="34" charset="0"/>
                  <a:sym typeface="Montserrat"/>
                </a:rPr>
                <a:t>Characterization of the Mechanism of Action</a:t>
              </a:r>
              <a:endParaRPr sz="2000" kern="0">
                <a:solidFill>
                  <a:srgbClr val="404040"/>
                </a:solidFill>
                <a:latin typeface="Calibri Light" panose="020F0302020204030204" pitchFamily="34" charset="0"/>
                <a:cs typeface="Calibri Light" panose="020F0302020204030204" pitchFamily="34" charset="0"/>
                <a:sym typeface="Montserrat"/>
              </a:endParaRPr>
            </a:p>
          </p:txBody>
        </p:sp>
        <p:cxnSp>
          <p:nvCxnSpPr>
            <p:cNvPr id="11" name="Connecteur droit 10">
              <a:extLst>
                <a:ext uri="{FF2B5EF4-FFF2-40B4-BE49-F238E27FC236}">
                  <a16:creationId xmlns:a16="http://schemas.microsoft.com/office/drawing/2014/main" id="{9CF57472-AC3A-7421-6D63-B31FC09BD1E8}"/>
                </a:ext>
              </a:extLst>
            </p:cNvPr>
            <p:cNvCxnSpPr/>
            <p:nvPr/>
          </p:nvCxnSpPr>
          <p:spPr>
            <a:xfrm>
              <a:off x="3917118" y="1789417"/>
              <a:ext cx="968240" cy="0"/>
            </a:xfrm>
            <a:prstGeom prst="line">
              <a:avLst/>
            </a:prstGeom>
            <a:ln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33D734FE-3719-C13A-DB86-77E70B7AAFBD}"/>
                </a:ext>
              </a:extLst>
            </p:cNvPr>
            <p:cNvCxnSpPr>
              <a:cxnSpLocks/>
            </p:cNvCxnSpPr>
            <p:nvPr/>
          </p:nvCxnSpPr>
          <p:spPr>
            <a:xfrm flipV="1">
              <a:off x="4214189" y="2842357"/>
              <a:ext cx="639965" cy="2078"/>
            </a:xfrm>
            <a:prstGeom prst="line">
              <a:avLst/>
            </a:prstGeom>
            <a:ln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813A524A-BC7C-3CCC-40F6-F3C021E335DF}"/>
                </a:ext>
              </a:extLst>
            </p:cNvPr>
            <p:cNvCxnSpPr>
              <a:cxnSpLocks/>
            </p:cNvCxnSpPr>
            <p:nvPr/>
          </p:nvCxnSpPr>
          <p:spPr>
            <a:xfrm>
              <a:off x="3763818" y="3897605"/>
              <a:ext cx="968240" cy="0"/>
            </a:xfrm>
            <a:prstGeom prst="line">
              <a:avLst/>
            </a:prstGeom>
            <a:ln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Arc 14">
              <a:extLst>
                <a:ext uri="{FF2B5EF4-FFF2-40B4-BE49-F238E27FC236}">
                  <a16:creationId xmlns:a16="http://schemas.microsoft.com/office/drawing/2014/main" id="{FDECEF87-56EF-0FF9-A7D9-7D94299A892F}"/>
                </a:ext>
              </a:extLst>
            </p:cNvPr>
            <p:cNvSpPr/>
            <p:nvPr/>
          </p:nvSpPr>
          <p:spPr>
            <a:xfrm rot="295891">
              <a:off x="5419303" y="1783682"/>
              <a:ext cx="1025809" cy="1074003"/>
            </a:xfrm>
            <a:prstGeom prst="arc">
              <a:avLst>
                <a:gd name="adj1" fmla="val 16200000"/>
                <a:gd name="adj2" fmla="val 4538889"/>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800">
                <a:buClr>
                  <a:srgbClr val="000000"/>
                </a:buClr>
                <a:defRPr/>
              </a:pPr>
              <a:endParaRPr lang="fr-FR" sz="2800" kern="0">
                <a:solidFill>
                  <a:srgbClr val="404040"/>
                </a:solidFill>
                <a:latin typeface="Arial"/>
                <a:sym typeface="Arial"/>
              </a:endParaRPr>
            </a:p>
          </p:txBody>
        </p:sp>
        <p:cxnSp>
          <p:nvCxnSpPr>
            <p:cNvPr id="16" name="Connecteur droit 15">
              <a:extLst>
                <a:ext uri="{FF2B5EF4-FFF2-40B4-BE49-F238E27FC236}">
                  <a16:creationId xmlns:a16="http://schemas.microsoft.com/office/drawing/2014/main" id="{070FB66C-D9E7-8A47-3418-2652C8E4963B}"/>
                </a:ext>
              </a:extLst>
            </p:cNvPr>
            <p:cNvCxnSpPr>
              <a:cxnSpLocks/>
            </p:cNvCxnSpPr>
            <p:nvPr/>
          </p:nvCxnSpPr>
          <p:spPr>
            <a:xfrm>
              <a:off x="2321960" y="1789417"/>
              <a:ext cx="643914" cy="0"/>
            </a:xfrm>
            <a:prstGeom prst="line">
              <a:avLst/>
            </a:prstGeom>
            <a:ln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Arc 17">
              <a:extLst>
                <a:ext uri="{FF2B5EF4-FFF2-40B4-BE49-F238E27FC236}">
                  <a16:creationId xmlns:a16="http://schemas.microsoft.com/office/drawing/2014/main" id="{882DA5F8-495D-790C-2C03-D2382AB9DB7E}"/>
                </a:ext>
              </a:extLst>
            </p:cNvPr>
            <p:cNvSpPr/>
            <p:nvPr/>
          </p:nvSpPr>
          <p:spPr>
            <a:xfrm flipH="1">
              <a:off x="2478795" y="2874969"/>
              <a:ext cx="969483" cy="1004713"/>
            </a:xfrm>
            <a:prstGeom prst="arc">
              <a:avLst>
                <a:gd name="adj1" fmla="val 18878505"/>
                <a:gd name="adj2" fmla="val 536111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800">
                <a:buClr>
                  <a:srgbClr val="000000"/>
                </a:buClr>
                <a:defRPr/>
              </a:pPr>
              <a:endParaRPr lang="fr-FR" sz="2800" kern="0">
                <a:solidFill>
                  <a:srgbClr val="404040"/>
                </a:solidFill>
                <a:latin typeface="Arial"/>
                <a:sym typeface="Arial"/>
              </a:endParaRPr>
            </a:p>
          </p:txBody>
        </p:sp>
        <p:cxnSp>
          <p:nvCxnSpPr>
            <p:cNvPr id="19" name="Connecteur droit 18">
              <a:extLst>
                <a:ext uri="{FF2B5EF4-FFF2-40B4-BE49-F238E27FC236}">
                  <a16:creationId xmlns:a16="http://schemas.microsoft.com/office/drawing/2014/main" id="{260261E7-177B-4889-68A4-4009E7CB0227}"/>
                </a:ext>
              </a:extLst>
            </p:cNvPr>
            <p:cNvCxnSpPr>
              <a:cxnSpLocks/>
            </p:cNvCxnSpPr>
            <p:nvPr/>
          </p:nvCxnSpPr>
          <p:spPr>
            <a:xfrm>
              <a:off x="6104665" y="3897605"/>
              <a:ext cx="714705" cy="0"/>
            </a:xfrm>
            <a:prstGeom prst="line">
              <a:avLst/>
            </a:prstGeom>
            <a:ln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Graphique 32">
              <a:extLst>
                <a:ext uri="{FF2B5EF4-FFF2-40B4-BE49-F238E27FC236}">
                  <a16:creationId xmlns:a16="http://schemas.microsoft.com/office/drawing/2014/main" id="{615E757F-1E2C-A469-2C8E-28AB1CCE8CC1}"/>
                </a:ext>
              </a:extLst>
            </p:cNvPr>
            <p:cNvSpPr/>
            <p:nvPr/>
          </p:nvSpPr>
          <p:spPr>
            <a:xfrm>
              <a:off x="3284486" y="1276481"/>
              <a:ext cx="226120" cy="298501"/>
            </a:xfrm>
            <a:custGeom>
              <a:avLst/>
              <a:gdLst>
                <a:gd name="connsiteX0" fmla="*/ 0 w 895616"/>
                <a:gd name="connsiteY0" fmla="*/ 579436 h 1182300"/>
                <a:gd name="connsiteX1" fmla="*/ 163139 w 895616"/>
                <a:gd name="connsiteY1" fmla="*/ 892933 h 1182300"/>
                <a:gd name="connsiteX2" fmla="*/ 182386 w 895616"/>
                <a:gd name="connsiteY2" fmla="*/ 1023780 h 1182300"/>
                <a:gd name="connsiteX3" fmla="*/ 37394 w 895616"/>
                <a:gd name="connsiteY3" fmla="*/ 1023780 h 1182300"/>
                <a:gd name="connsiteX4" fmla="*/ 24440 w 895616"/>
                <a:gd name="connsiteY4" fmla="*/ 1029156 h 1182300"/>
                <a:gd name="connsiteX5" fmla="*/ 19063 w 895616"/>
                <a:gd name="connsiteY5" fmla="*/ 1042106 h 1182300"/>
                <a:gd name="connsiteX6" fmla="*/ 19063 w 895616"/>
                <a:gd name="connsiteY6" fmla="*/ 1163974 h 1182300"/>
                <a:gd name="connsiteX7" fmla="*/ 24440 w 895616"/>
                <a:gd name="connsiteY7" fmla="*/ 1176925 h 1182300"/>
                <a:gd name="connsiteX8" fmla="*/ 37394 w 895616"/>
                <a:gd name="connsiteY8" fmla="*/ 1182300 h 1182300"/>
                <a:gd name="connsiteX9" fmla="*/ 877286 w 895616"/>
                <a:gd name="connsiteY9" fmla="*/ 1182300 h 1182300"/>
                <a:gd name="connsiteX10" fmla="*/ 890240 w 895616"/>
                <a:gd name="connsiteY10" fmla="*/ 1176925 h 1182300"/>
                <a:gd name="connsiteX11" fmla="*/ 895616 w 895616"/>
                <a:gd name="connsiteY11" fmla="*/ 1163974 h 1182300"/>
                <a:gd name="connsiteX12" fmla="*/ 895616 w 895616"/>
                <a:gd name="connsiteY12" fmla="*/ 1042106 h 1182300"/>
                <a:gd name="connsiteX13" fmla="*/ 890240 w 895616"/>
                <a:gd name="connsiteY13" fmla="*/ 1029156 h 1182300"/>
                <a:gd name="connsiteX14" fmla="*/ 877286 w 895616"/>
                <a:gd name="connsiteY14" fmla="*/ 1023780 h 1182300"/>
                <a:gd name="connsiteX15" fmla="*/ 351085 w 895616"/>
                <a:gd name="connsiteY15" fmla="*/ 1023780 h 1182300"/>
                <a:gd name="connsiteX16" fmla="*/ 375831 w 895616"/>
                <a:gd name="connsiteY16" fmla="*/ 905761 h 1182300"/>
                <a:gd name="connsiteX17" fmla="*/ 861950 w 895616"/>
                <a:gd name="connsiteY17" fmla="*/ 697150 h 1182300"/>
                <a:gd name="connsiteX18" fmla="*/ 871482 w 895616"/>
                <a:gd name="connsiteY18" fmla="*/ 673082 h 1182300"/>
                <a:gd name="connsiteX19" fmla="*/ 847469 w 895616"/>
                <a:gd name="connsiteY19" fmla="*/ 663491 h 1182300"/>
                <a:gd name="connsiteX20" fmla="*/ 358051 w 895616"/>
                <a:gd name="connsiteY20" fmla="*/ 873446 h 1182300"/>
                <a:gd name="connsiteX21" fmla="*/ 273548 w 895616"/>
                <a:gd name="connsiteY21" fmla="*/ 828853 h 1182300"/>
                <a:gd name="connsiteX22" fmla="*/ 184341 w 895616"/>
                <a:gd name="connsiteY22" fmla="*/ 863061 h 1182300"/>
                <a:gd name="connsiteX23" fmla="*/ 36599 w 895616"/>
                <a:gd name="connsiteY23" fmla="*/ 579375 h 1182300"/>
                <a:gd name="connsiteX24" fmla="*/ 167233 w 895616"/>
                <a:gd name="connsiteY24" fmla="*/ 309432 h 1182300"/>
                <a:gd name="connsiteX25" fmla="*/ 283814 w 895616"/>
                <a:gd name="connsiteY25" fmla="*/ 533376 h 1182300"/>
                <a:gd name="connsiteX26" fmla="*/ 293345 w 895616"/>
                <a:gd name="connsiteY26" fmla="*/ 541990 h 1182300"/>
                <a:gd name="connsiteX27" fmla="*/ 410109 w 895616"/>
                <a:gd name="connsiteY27" fmla="*/ 588232 h 1182300"/>
                <a:gd name="connsiteX28" fmla="*/ 410048 w 895616"/>
                <a:gd name="connsiteY28" fmla="*/ 588232 h 1182300"/>
                <a:gd name="connsiteX29" fmla="*/ 425323 w 895616"/>
                <a:gd name="connsiteY29" fmla="*/ 587438 h 1182300"/>
                <a:gd name="connsiteX30" fmla="*/ 495589 w 895616"/>
                <a:gd name="connsiteY30" fmla="*/ 550847 h 1182300"/>
                <a:gd name="connsiteX31" fmla="*/ 504999 w 895616"/>
                <a:gd name="connsiteY31" fmla="*/ 538508 h 1182300"/>
                <a:gd name="connsiteX32" fmla="*/ 531516 w 895616"/>
                <a:gd name="connsiteY32" fmla="*/ 417739 h 1182300"/>
                <a:gd name="connsiteX33" fmla="*/ 529867 w 895616"/>
                <a:gd name="connsiteY33" fmla="*/ 405338 h 1182300"/>
                <a:gd name="connsiteX34" fmla="*/ 391657 w 895616"/>
                <a:gd name="connsiteY34" fmla="*/ 139856 h 1182300"/>
                <a:gd name="connsiteX35" fmla="*/ 389090 w 895616"/>
                <a:gd name="connsiteY35" fmla="*/ 134969 h 1182300"/>
                <a:gd name="connsiteX36" fmla="*/ 323957 w 895616"/>
                <a:gd name="connsiteY36" fmla="*/ 9863 h 1182300"/>
                <a:gd name="connsiteX37" fmla="*/ 324018 w 895616"/>
                <a:gd name="connsiteY37" fmla="*/ 9863 h 1182300"/>
                <a:gd name="connsiteX38" fmla="*/ 299272 w 895616"/>
                <a:gd name="connsiteY38" fmla="*/ 2044 h 1182300"/>
                <a:gd name="connsiteX39" fmla="*/ 85786 w 895616"/>
                <a:gd name="connsiteY39" fmla="*/ 113161 h 1182300"/>
                <a:gd name="connsiteX40" fmla="*/ 77965 w 895616"/>
                <a:gd name="connsiteY40" fmla="*/ 137840 h 1182300"/>
                <a:gd name="connsiteX41" fmla="*/ 150003 w 895616"/>
                <a:gd name="connsiteY41" fmla="*/ 276201 h 1182300"/>
                <a:gd name="connsiteX42" fmla="*/ 150003 w 895616"/>
                <a:gd name="connsiteY42" fmla="*/ 276201 h 1182300"/>
                <a:gd name="connsiteX43" fmla="*/ 61 w 895616"/>
                <a:gd name="connsiteY43" fmla="*/ 579436 h 1182300"/>
                <a:gd name="connsiteX44" fmla="*/ 61 w 895616"/>
                <a:gd name="connsiteY44" fmla="*/ 579436 h 1182300"/>
                <a:gd name="connsiteX45" fmla="*/ 858956 w 895616"/>
                <a:gd name="connsiteY45" fmla="*/ 1145587 h 1182300"/>
                <a:gd name="connsiteX46" fmla="*/ 55724 w 895616"/>
                <a:gd name="connsiteY46" fmla="*/ 1145587 h 1182300"/>
                <a:gd name="connsiteX47" fmla="*/ 55724 w 895616"/>
                <a:gd name="connsiteY47" fmla="*/ 1060371 h 1182300"/>
                <a:gd name="connsiteX48" fmla="*/ 858956 w 895616"/>
                <a:gd name="connsiteY48" fmla="*/ 1060371 h 1182300"/>
                <a:gd name="connsiteX49" fmla="*/ 858956 w 895616"/>
                <a:gd name="connsiteY49" fmla="*/ 1145587 h 1182300"/>
                <a:gd name="connsiteX50" fmla="*/ 266705 w 895616"/>
                <a:gd name="connsiteY50" fmla="*/ 865260 h 1182300"/>
                <a:gd name="connsiteX51" fmla="*/ 339965 w 895616"/>
                <a:gd name="connsiteY51" fmla="*/ 914130 h 1182300"/>
                <a:gd name="connsiteX52" fmla="*/ 322796 w 895616"/>
                <a:gd name="connsiteY52" fmla="*/ 1000506 h 1182300"/>
                <a:gd name="connsiteX53" fmla="*/ 236460 w 895616"/>
                <a:gd name="connsiteY53" fmla="*/ 1017672 h 1182300"/>
                <a:gd name="connsiteX54" fmla="*/ 187580 w 895616"/>
                <a:gd name="connsiteY54" fmla="*/ 944429 h 1182300"/>
                <a:gd name="connsiteX55" fmla="*/ 266766 w 895616"/>
                <a:gd name="connsiteY55" fmla="*/ 865199 h 1182300"/>
                <a:gd name="connsiteX56" fmla="*/ 266766 w 895616"/>
                <a:gd name="connsiteY56" fmla="*/ 865199 h 1182300"/>
                <a:gd name="connsiteX57" fmla="*/ 471027 w 895616"/>
                <a:gd name="connsiteY57" fmla="*/ 522197 h 1182300"/>
                <a:gd name="connsiteX58" fmla="*/ 415791 w 895616"/>
                <a:gd name="connsiteY58" fmla="*/ 550969 h 1182300"/>
                <a:gd name="connsiteX59" fmla="*/ 313203 w 895616"/>
                <a:gd name="connsiteY59" fmla="*/ 510286 h 1182300"/>
                <a:gd name="connsiteX60" fmla="*/ 185013 w 895616"/>
                <a:gd name="connsiteY60" fmla="*/ 264228 h 1182300"/>
                <a:gd name="connsiteX61" fmla="*/ 366177 w 895616"/>
                <a:gd name="connsiteY61" fmla="*/ 170460 h 1182300"/>
                <a:gd name="connsiteX62" fmla="*/ 494123 w 895616"/>
                <a:gd name="connsiteY62" fmla="*/ 416273 h 1182300"/>
                <a:gd name="connsiteX63" fmla="*/ 470965 w 895616"/>
                <a:gd name="connsiteY63" fmla="*/ 522136 h 1182300"/>
                <a:gd name="connsiteX64" fmla="*/ 299822 w 895616"/>
                <a:gd name="connsiteY64" fmla="*/ 42972 h 1182300"/>
                <a:gd name="connsiteX65" fmla="*/ 349314 w 895616"/>
                <a:gd name="connsiteY65" fmla="*/ 137962 h 1182300"/>
                <a:gd name="connsiteX66" fmla="*/ 168150 w 895616"/>
                <a:gd name="connsiteY66" fmla="*/ 231730 h 1182300"/>
                <a:gd name="connsiteX67" fmla="*/ 118902 w 895616"/>
                <a:gd name="connsiteY67" fmla="*/ 137168 h 1182300"/>
                <a:gd name="connsiteX68" fmla="*/ 299822 w 895616"/>
                <a:gd name="connsiteY68" fmla="*/ 42972 h 118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95616" h="1182300">
                  <a:moveTo>
                    <a:pt x="0" y="579436"/>
                  </a:moveTo>
                  <a:cubicBezTo>
                    <a:pt x="1528" y="703869"/>
                    <a:pt x="62078" y="820239"/>
                    <a:pt x="163139" y="892933"/>
                  </a:cubicBezTo>
                  <a:cubicBezTo>
                    <a:pt x="141387" y="936243"/>
                    <a:pt x="149025" y="988594"/>
                    <a:pt x="182386" y="1023780"/>
                  </a:cubicBezTo>
                  <a:lnTo>
                    <a:pt x="37394" y="1023780"/>
                  </a:lnTo>
                  <a:cubicBezTo>
                    <a:pt x="32506" y="1023780"/>
                    <a:pt x="27862" y="1025735"/>
                    <a:pt x="24440" y="1029156"/>
                  </a:cubicBezTo>
                  <a:cubicBezTo>
                    <a:pt x="21019" y="1032577"/>
                    <a:pt x="19063" y="1037219"/>
                    <a:pt x="19063" y="1042106"/>
                  </a:cubicBezTo>
                  <a:lnTo>
                    <a:pt x="19063" y="1163974"/>
                  </a:lnTo>
                  <a:cubicBezTo>
                    <a:pt x="19063" y="1168861"/>
                    <a:pt x="21019" y="1173504"/>
                    <a:pt x="24440" y="1176925"/>
                  </a:cubicBezTo>
                  <a:cubicBezTo>
                    <a:pt x="27862" y="1180345"/>
                    <a:pt x="32506" y="1182300"/>
                    <a:pt x="37394" y="1182300"/>
                  </a:cubicBezTo>
                  <a:lnTo>
                    <a:pt x="877286" y="1182300"/>
                  </a:lnTo>
                  <a:cubicBezTo>
                    <a:pt x="882174" y="1182300"/>
                    <a:pt x="886818" y="1180345"/>
                    <a:pt x="890240" y="1176925"/>
                  </a:cubicBezTo>
                  <a:cubicBezTo>
                    <a:pt x="893661" y="1173504"/>
                    <a:pt x="895616" y="1168861"/>
                    <a:pt x="895616" y="1163974"/>
                  </a:cubicBezTo>
                  <a:lnTo>
                    <a:pt x="895616" y="1042106"/>
                  </a:lnTo>
                  <a:cubicBezTo>
                    <a:pt x="895616" y="1037219"/>
                    <a:pt x="893661" y="1032577"/>
                    <a:pt x="890240" y="1029156"/>
                  </a:cubicBezTo>
                  <a:cubicBezTo>
                    <a:pt x="886818" y="1025735"/>
                    <a:pt x="882174" y="1023780"/>
                    <a:pt x="877286" y="1023780"/>
                  </a:cubicBezTo>
                  <a:lnTo>
                    <a:pt x="351085" y="1023780"/>
                  </a:lnTo>
                  <a:cubicBezTo>
                    <a:pt x="381025" y="992260"/>
                    <a:pt x="390618" y="946628"/>
                    <a:pt x="375831" y="905761"/>
                  </a:cubicBezTo>
                  <a:lnTo>
                    <a:pt x="861950" y="697150"/>
                  </a:lnTo>
                  <a:cubicBezTo>
                    <a:pt x="871176" y="693118"/>
                    <a:pt x="875453" y="682428"/>
                    <a:pt x="871482" y="673082"/>
                  </a:cubicBezTo>
                  <a:cubicBezTo>
                    <a:pt x="867571" y="663857"/>
                    <a:pt x="856817" y="659459"/>
                    <a:pt x="847469" y="663491"/>
                  </a:cubicBezTo>
                  <a:lnTo>
                    <a:pt x="358051" y="873446"/>
                  </a:lnTo>
                  <a:cubicBezTo>
                    <a:pt x="337643" y="847118"/>
                    <a:pt x="306849" y="830868"/>
                    <a:pt x="273548" y="828853"/>
                  </a:cubicBezTo>
                  <a:cubicBezTo>
                    <a:pt x="240249" y="826898"/>
                    <a:pt x="207743" y="839360"/>
                    <a:pt x="184341" y="863061"/>
                  </a:cubicBezTo>
                  <a:cubicBezTo>
                    <a:pt x="92996" y="797271"/>
                    <a:pt x="38188" y="692018"/>
                    <a:pt x="36599" y="579375"/>
                  </a:cubicBezTo>
                  <a:cubicBezTo>
                    <a:pt x="38127" y="474550"/>
                    <a:pt x="85847" y="375712"/>
                    <a:pt x="167233" y="309432"/>
                  </a:cubicBezTo>
                  <a:lnTo>
                    <a:pt x="283814" y="533376"/>
                  </a:lnTo>
                  <a:cubicBezTo>
                    <a:pt x="285830" y="537286"/>
                    <a:pt x="289190" y="540340"/>
                    <a:pt x="293345" y="541990"/>
                  </a:cubicBezTo>
                  <a:lnTo>
                    <a:pt x="410109" y="588232"/>
                  </a:lnTo>
                  <a:lnTo>
                    <a:pt x="410048" y="588232"/>
                  </a:lnTo>
                  <a:cubicBezTo>
                    <a:pt x="414997" y="590187"/>
                    <a:pt x="420557" y="589882"/>
                    <a:pt x="425323" y="587438"/>
                  </a:cubicBezTo>
                  <a:lnTo>
                    <a:pt x="495589" y="550847"/>
                  </a:lnTo>
                  <a:cubicBezTo>
                    <a:pt x="500416" y="548342"/>
                    <a:pt x="503838" y="543822"/>
                    <a:pt x="504999" y="538508"/>
                  </a:cubicBezTo>
                  <a:lnTo>
                    <a:pt x="531516" y="417739"/>
                  </a:lnTo>
                  <a:cubicBezTo>
                    <a:pt x="532433" y="413524"/>
                    <a:pt x="531883" y="409126"/>
                    <a:pt x="529867" y="405338"/>
                  </a:cubicBezTo>
                  <a:lnTo>
                    <a:pt x="391657" y="139856"/>
                  </a:lnTo>
                  <a:cubicBezTo>
                    <a:pt x="391534" y="138023"/>
                    <a:pt x="390557" y="136190"/>
                    <a:pt x="389090" y="134969"/>
                  </a:cubicBezTo>
                  <a:lnTo>
                    <a:pt x="323957" y="9863"/>
                  </a:lnTo>
                  <a:lnTo>
                    <a:pt x="324018" y="9863"/>
                  </a:lnTo>
                  <a:cubicBezTo>
                    <a:pt x="319313" y="945"/>
                    <a:pt x="308254" y="-2599"/>
                    <a:pt x="299272" y="2044"/>
                  </a:cubicBezTo>
                  <a:lnTo>
                    <a:pt x="85786" y="113161"/>
                  </a:lnTo>
                  <a:cubicBezTo>
                    <a:pt x="76743" y="117803"/>
                    <a:pt x="73321" y="128921"/>
                    <a:pt x="77965" y="137840"/>
                  </a:cubicBezTo>
                  <a:lnTo>
                    <a:pt x="150003" y="276201"/>
                  </a:lnTo>
                  <a:lnTo>
                    <a:pt x="150003" y="276201"/>
                  </a:lnTo>
                  <a:cubicBezTo>
                    <a:pt x="56763" y="349444"/>
                    <a:pt x="1650" y="460866"/>
                    <a:pt x="61" y="579436"/>
                  </a:cubicBezTo>
                  <a:lnTo>
                    <a:pt x="61" y="579436"/>
                  </a:lnTo>
                  <a:close/>
                  <a:moveTo>
                    <a:pt x="858956" y="1145587"/>
                  </a:moveTo>
                  <a:lnTo>
                    <a:pt x="55724" y="1145587"/>
                  </a:lnTo>
                  <a:lnTo>
                    <a:pt x="55724" y="1060371"/>
                  </a:lnTo>
                  <a:lnTo>
                    <a:pt x="858956" y="1060371"/>
                  </a:lnTo>
                  <a:lnTo>
                    <a:pt x="858956" y="1145587"/>
                  </a:lnTo>
                  <a:close/>
                  <a:moveTo>
                    <a:pt x="266705" y="865260"/>
                  </a:moveTo>
                  <a:cubicBezTo>
                    <a:pt x="298783" y="865260"/>
                    <a:pt x="327623" y="884564"/>
                    <a:pt x="339965" y="914130"/>
                  </a:cubicBezTo>
                  <a:cubicBezTo>
                    <a:pt x="352185" y="943757"/>
                    <a:pt x="345464" y="977843"/>
                    <a:pt x="322796" y="1000506"/>
                  </a:cubicBezTo>
                  <a:cubicBezTo>
                    <a:pt x="300189" y="1023108"/>
                    <a:pt x="266094" y="1029950"/>
                    <a:pt x="236460" y="1017672"/>
                  </a:cubicBezTo>
                  <a:cubicBezTo>
                    <a:pt x="206826" y="1005332"/>
                    <a:pt x="187580" y="976499"/>
                    <a:pt x="187580" y="944429"/>
                  </a:cubicBezTo>
                  <a:cubicBezTo>
                    <a:pt x="187580" y="900691"/>
                    <a:pt x="223018" y="865260"/>
                    <a:pt x="266766" y="865199"/>
                  </a:cubicBezTo>
                  <a:lnTo>
                    <a:pt x="266766" y="865199"/>
                  </a:lnTo>
                  <a:close/>
                  <a:moveTo>
                    <a:pt x="471027" y="522197"/>
                  </a:moveTo>
                  <a:lnTo>
                    <a:pt x="415791" y="550969"/>
                  </a:lnTo>
                  <a:lnTo>
                    <a:pt x="313203" y="510286"/>
                  </a:lnTo>
                  <a:lnTo>
                    <a:pt x="185013" y="264228"/>
                  </a:lnTo>
                  <a:lnTo>
                    <a:pt x="366177" y="170460"/>
                  </a:lnTo>
                  <a:lnTo>
                    <a:pt x="494123" y="416273"/>
                  </a:lnTo>
                  <a:lnTo>
                    <a:pt x="470965" y="522136"/>
                  </a:lnTo>
                  <a:close/>
                  <a:moveTo>
                    <a:pt x="299822" y="42972"/>
                  </a:moveTo>
                  <a:lnTo>
                    <a:pt x="349314" y="137962"/>
                  </a:lnTo>
                  <a:lnTo>
                    <a:pt x="168150" y="231730"/>
                  </a:lnTo>
                  <a:lnTo>
                    <a:pt x="118902" y="137168"/>
                  </a:lnTo>
                  <a:lnTo>
                    <a:pt x="299822" y="42972"/>
                  </a:lnTo>
                  <a:close/>
                </a:path>
              </a:pathLst>
            </a:custGeom>
            <a:solidFill>
              <a:schemeClr val="bg2"/>
            </a:solidFill>
            <a:ln w="0" cap="flat">
              <a:noFill/>
              <a:prstDash val="solid"/>
              <a:miter/>
            </a:ln>
          </p:spPr>
          <p:txBody>
            <a:bodyPr rtlCol="0" anchor="ctr"/>
            <a:lstStyle/>
            <a:p>
              <a:pPr defTabSz="1828800">
                <a:buClr>
                  <a:srgbClr val="000000"/>
                </a:buClr>
                <a:defRPr/>
              </a:pPr>
              <a:endParaRPr lang="fr-FR" sz="2800" kern="0">
                <a:solidFill>
                  <a:srgbClr val="000000"/>
                </a:solidFill>
                <a:latin typeface="Arial"/>
                <a:cs typeface="Arial"/>
                <a:sym typeface="Arial"/>
              </a:endParaRPr>
            </a:p>
          </p:txBody>
        </p:sp>
        <p:grpSp>
          <p:nvGrpSpPr>
            <p:cNvPr id="1035" name="Groupe 1034">
              <a:extLst>
                <a:ext uri="{FF2B5EF4-FFF2-40B4-BE49-F238E27FC236}">
                  <a16:creationId xmlns:a16="http://schemas.microsoft.com/office/drawing/2014/main" id="{43FAFF2E-9C35-0903-2221-936711B671E8}"/>
                </a:ext>
              </a:extLst>
            </p:cNvPr>
            <p:cNvGrpSpPr/>
            <p:nvPr/>
          </p:nvGrpSpPr>
          <p:grpSpPr>
            <a:xfrm>
              <a:off x="3305751" y="2218047"/>
              <a:ext cx="305964" cy="298501"/>
              <a:chOff x="3305751" y="2156403"/>
              <a:chExt cx="305964" cy="298501"/>
            </a:xfrm>
          </p:grpSpPr>
          <p:sp>
            <p:nvSpPr>
              <p:cNvPr id="38" name="Graphique 32">
                <a:extLst>
                  <a:ext uri="{FF2B5EF4-FFF2-40B4-BE49-F238E27FC236}">
                    <a16:creationId xmlns:a16="http://schemas.microsoft.com/office/drawing/2014/main" id="{A0A9E95E-B1AB-41B5-9345-B9D2AA2A13A4}"/>
                  </a:ext>
                </a:extLst>
              </p:cNvPr>
              <p:cNvSpPr/>
              <p:nvPr/>
            </p:nvSpPr>
            <p:spPr>
              <a:xfrm>
                <a:off x="3305751" y="2156403"/>
                <a:ext cx="226120" cy="298501"/>
              </a:xfrm>
              <a:custGeom>
                <a:avLst/>
                <a:gdLst>
                  <a:gd name="connsiteX0" fmla="*/ 0 w 895616"/>
                  <a:gd name="connsiteY0" fmla="*/ 579436 h 1182300"/>
                  <a:gd name="connsiteX1" fmla="*/ 163139 w 895616"/>
                  <a:gd name="connsiteY1" fmla="*/ 892933 h 1182300"/>
                  <a:gd name="connsiteX2" fmla="*/ 182386 w 895616"/>
                  <a:gd name="connsiteY2" fmla="*/ 1023780 h 1182300"/>
                  <a:gd name="connsiteX3" fmla="*/ 37394 w 895616"/>
                  <a:gd name="connsiteY3" fmla="*/ 1023780 h 1182300"/>
                  <a:gd name="connsiteX4" fmla="*/ 24440 w 895616"/>
                  <a:gd name="connsiteY4" fmla="*/ 1029156 h 1182300"/>
                  <a:gd name="connsiteX5" fmla="*/ 19063 w 895616"/>
                  <a:gd name="connsiteY5" fmla="*/ 1042106 h 1182300"/>
                  <a:gd name="connsiteX6" fmla="*/ 19063 w 895616"/>
                  <a:gd name="connsiteY6" fmla="*/ 1163974 h 1182300"/>
                  <a:gd name="connsiteX7" fmla="*/ 24440 w 895616"/>
                  <a:gd name="connsiteY7" fmla="*/ 1176925 h 1182300"/>
                  <a:gd name="connsiteX8" fmla="*/ 37394 w 895616"/>
                  <a:gd name="connsiteY8" fmla="*/ 1182300 h 1182300"/>
                  <a:gd name="connsiteX9" fmla="*/ 877286 w 895616"/>
                  <a:gd name="connsiteY9" fmla="*/ 1182300 h 1182300"/>
                  <a:gd name="connsiteX10" fmla="*/ 890240 w 895616"/>
                  <a:gd name="connsiteY10" fmla="*/ 1176925 h 1182300"/>
                  <a:gd name="connsiteX11" fmla="*/ 895616 w 895616"/>
                  <a:gd name="connsiteY11" fmla="*/ 1163974 h 1182300"/>
                  <a:gd name="connsiteX12" fmla="*/ 895616 w 895616"/>
                  <a:gd name="connsiteY12" fmla="*/ 1042106 h 1182300"/>
                  <a:gd name="connsiteX13" fmla="*/ 890240 w 895616"/>
                  <a:gd name="connsiteY13" fmla="*/ 1029156 h 1182300"/>
                  <a:gd name="connsiteX14" fmla="*/ 877286 w 895616"/>
                  <a:gd name="connsiteY14" fmla="*/ 1023780 h 1182300"/>
                  <a:gd name="connsiteX15" fmla="*/ 351085 w 895616"/>
                  <a:gd name="connsiteY15" fmla="*/ 1023780 h 1182300"/>
                  <a:gd name="connsiteX16" fmla="*/ 375831 w 895616"/>
                  <a:gd name="connsiteY16" fmla="*/ 905761 h 1182300"/>
                  <a:gd name="connsiteX17" fmla="*/ 861950 w 895616"/>
                  <a:gd name="connsiteY17" fmla="*/ 697150 h 1182300"/>
                  <a:gd name="connsiteX18" fmla="*/ 871482 w 895616"/>
                  <a:gd name="connsiteY18" fmla="*/ 673082 h 1182300"/>
                  <a:gd name="connsiteX19" fmla="*/ 847469 w 895616"/>
                  <a:gd name="connsiteY19" fmla="*/ 663491 h 1182300"/>
                  <a:gd name="connsiteX20" fmla="*/ 358051 w 895616"/>
                  <a:gd name="connsiteY20" fmla="*/ 873446 h 1182300"/>
                  <a:gd name="connsiteX21" fmla="*/ 273548 w 895616"/>
                  <a:gd name="connsiteY21" fmla="*/ 828853 h 1182300"/>
                  <a:gd name="connsiteX22" fmla="*/ 184341 w 895616"/>
                  <a:gd name="connsiteY22" fmla="*/ 863061 h 1182300"/>
                  <a:gd name="connsiteX23" fmla="*/ 36599 w 895616"/>
                  <a:gd name="connsiteY23" fmla="*/ 579375 h 1182300"/>
                  <a:gd name="connsiteX24" fmla="*/ 167233 w 895616"/>
                  <a:gd name="connsiteY24" fmla="*/ 309432 h 1182300"/>
                  <a:gd name="connsiteX25" fmla="*/ 283814 w 895616"/>
                  <a:gd name="connsiteY25" fmla="*/ 533376 h 1182300"/>
                  <a:gd name="connsiteX26" fmla="*/ 293345 w 895616"/>
                  <a:gd name="connsiteY26" fmla="*/ 541990 h 1182300"/>
                  <a:gd name="connsiteX27" fmla="*/ 410109 w 895616"/>
                  <a:gd name="connsiteY27" fmla="*/ 588232 h 1182300"/>
                  <a:gd name="connsiteX28" fmla="*/ 410048 w 895616"/>
                  <a:gd name="connsiteY28" fmla="*/ 588232 h 1182300"/>
                  <a:gd name="connsiteX29" fmla="*/ 425323 w 895616"/>
                  <a:gd name="connsiteY29" fmla="*/ 587438 h 1182300"/>
                  <a:gd name="connsiteX30" fmla="*/ 495589 w 895616"/>
                  <a:gd name="connsiteY30" fmla="*/ 550847 h 1182300"/>
                  <a:gd name="connsiteX31" fmla="*/ 504999 w 895616"/>
                  <a:gd name="connsiteY31" fmla="*/ 538508 h 1182300"/>
                  <a:gd name="connsiteX32" fmla="*/ 531516 w 895616"/>
                  <a:gd name="connsiteY32" fmla="*/ 417739 h 1182300"/>
                  <a:gd name="connsiteX33" fmla="*/ 529867 w 895616"/>
                  <a:gd name="connsiteY33" fmla="*/ 405338 h 1182300"/>
                  <a:gd name="connsiteX34" fmla="*/ 391657 w 895616"/>
                  <a:gd name="connsiteY34" fmla="*/ 139856 h 1182300"/>
                  <a:gd name="connsiteX35" fmla="*/ 389090 w 895616"/>
                  <a:gd name="connsiteY35" fmla="*/ 134969 h 1182300"/>
                  <a:gd name="connsiteX36" fmla="*/ 323957 w 895616"/>
                  <a:gd name="connsiteY36" fmla="*/ 9863 h 1182300"/>
                  <a:gd name="connsiteX37" fmla="*/ 324018 w 895616"/>
                  <a:gd name="connsiteY37" fmla="*/ 9863 h 1182300"/>
                  <a:gd name="connsiteX38" fmla="*/ 299272 w 895616"/>
                  <a:gd name="connsiteY38" fmla="*/ 2044 h 1182300"/>
                  <a:gd name="connsiteX39" fmla="*/ 85786 w 895616"/>
                  <a:gd name="connsiteY39" fmla="*/ 113161 h 1182300"/>
                  <a:gd name="connsiteX40" fmla="*/ 77965 w 895616"/>
                  <a:gd name="connsiteY40" fmla="*/ 137840 h 1182300"/>
                  <a:gd name="connsiteX41" fmla="*/ 150003 w 895616"/>
                  <a:gd name="connsiteY41" fmla="*/ 276201 h 1182300"/>
                  <a:gd name="connsiteX42" fmla="*/ 150003 w 895616"/>
                  <a:gd name="connsiteY42" fmla="*/ 276201 h 1182300"/>
                  <a:gd name="connsiteX43" fmla="*/ 61 w 895616"/>
                  <a:gd name="connsiteY43" fmla="*/ 579436 h 1182300"/>
                  <a:gd name="connsiteX44" fmla="*/ 61 w 895616"/>
                  <a:gd name="connsiteY44" fmla="*/ 579436 h 1182300"/>
                  <a:gd name="connsiteX45" fmla="*/ 858956 w 895616"/>
                  <a:gd name="connsiteY45" fmla="*/ 1145587 h 1182300"/>
                  <a:gd name="connsiteX46" fmla="*/ 55724 w 895616"/>
                  <a:gd name="connsiteY46" fmla="*/ 1145587 h 1182300"/>
                  <a:gd name="connsiteX47" fmla="*/ 55724 w 895616"/>
                  <a:gd name="connsiteY47" fmla="*/ 1060371 h 1182300"/>
                  <a:gd name="connsiteX48" fmla="*/ 858956 w 895616"/>
                  <a:gd name="connsiteY48" fmla="*/ 1060371 h 1182300"/>
                  <a:gd name="connsiteX49" fmla="*/ 858956 w 895616"/>
                  <a:gd name="connsiteY49" fmla="*/ 1145587 h 1182300"/>
                  <a:gd name="connsiteX50" fmla="*/ 266705 w 895616"/>
                  <a:gd name="connsiteY50" fmla="*/ 865260 h 1182300"/>
                  <a:gd name="connsiteX51" fmla="*/ 339965 w 895616"/>
                  <a:gd name="connsiteY51" fmla="*/ 914130 h 1182300"/>
                  <a:gd name="connsiteX52" fmla="*/ 322796 w 895616"/>
                  <a:gd name="connsiteY52" fmla="*/ 1000506 h 1182300"/>
                  <a:gd name="connsiteX53" fmla="*/ 236460 w 895616"/>
                  <a:gd name="connsiteY53" fmla="*/ 1017672 h 1182300"/>
                  <a:gd name="connsiteX54" fmla="*/ 187580 w 895616"/>
                  <a:gd name="connsiteY54" fmla="*/ 944429 h 1182300"/>
                  <a:gd name="connsiteX55" fmla="*/ 266766 w 895616"/>
                  <a:gd name="connsiteY55" fmla="*/ 865199 h 1182300"/>
                  <a:gd name="connsiteX56" fmla="*/ 266766 w 895616"/>
                  <a:gd name="connsiteY56" fmla="*/ 865199 h 1182300"/>
                  <a:gd name="connsiteX57" fmla="*/ 471027 w 895616"/>
                  <a:gd name="connsiteY57" fmla="*/ 522197 h 1182300"/>
                  <a:gd name="connsiteX58" fmla="*/ 415791 w 895616"/>
                  <a:gd name="connsiteY58" fmla="*/ 550969 h 1182300"/>
                  <a:gd name="connsiteX59" fmla="*/ 313203 w 895616"/>
                  <a:gd name="connsiteY59" fmla="*/ 510286 h 1182300"/>
                  <a:gd name="connsiteX60" fmla="*/ 185013 w 895616"/>
                  <a:gd name="connsiteY60" fmla="*/ 264228 h 1182300"/>
                  <a:gd name="connsiteX61" fmla="*/ 366177 w 895616"/>
                  <a:gd name="connsiteY61" fmla="*/ 170460 h 1182300"/>
                  <a:gd name="connsiteX62" fmla="*/ 494123 w 895616"/>
                  <a:gd name="connsiteY62" fmla="*/ 416273 h 1182300"/>
                  <a:gd name="connsiteX63" fmla="*/ 470965 w 895616"/>
                  <a:gd name="connsiteY63" fmla="*/ 522136 h 1182300"/>
                  <a:gd name="connsiteX64" fmla="*/ 299822 w 895616"/>
                  <a:gd name="connsiteY64" fmla="*/ 42972 h 1182300"/>
                  <a:gd name="connsiteX65" fmla="*/ 349314 w 895616"/>
                  <a:gd name="connsiteY65" fmla="*/ 137962 h 1182300"/>
                  <a:gd name="connsiteX66" fmla="*/ 168150 w 895616"/>
                  <a:gd name="connsiteY66" fmla="*/ 231730 h 1182300"/>
                  <a:gd name="connsiteX67" fmla="*/ 118902 w 895616"/>
                  <a:gd name="connsiteY67" fmla="*/ 137168 h 1182300"/>
                  <a:gd name="connsiteX68" fmla="*/ 299822 w 895616"/>
                  <a:gd name="connsiteY68" fmla="*/ 42972 h 118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95616" h="1182300">
                    <a:moveTo>
                      <a:pt x="0" y="579436"/>
                    </a:moveTo>
                    <a:cubicBezTo>
                      <a:pt x="1528" y="703869"/>
                      <a:pt x="62078" y="820239"/>
                      <a:pt x="163139" y="892933"/>
                    </a:cubicBezTo>
                    <a:cubicBezTo>
                      <a:pt x="141387" y="936243"/>
                      <a:pt x="149025" y="988594"/>
                      <a:pt x="182386" y="1023780"/>
                    </a:cubicBezTo>
                    <a:lnTo>
                      <a:pt x="37394" y="1023780"/>
                    </a:lnTo>
                    <a:cubicBezTo>
                      <a:pt x="32506" y="1023780"/>
                      <a:pt x="27862" y="1025735"/>
                      <a:pt x="24440" y="1029156"/>
                    </a:cubicBezTo>
                    <a:cubicBezTo>
                      <a:pt x="21019" y="1032577"/>
                      <a:pt x="19063" y="1037219"/>
                      <a:pt x="19063" y="1042106"/>
                    </a:cubicBezTo>
                    <a:lnTo>
                      <a:pt x="19063" y="1163974"/>
                    </a:lnTo>
                    <a:cubicBezTo>
                      <a:pt x="19063" y="1168861"/>
                      <a:pt x="21019" y="1173504"/>
                      <a:pt x="24440" y="1176925"/>
                    </a:cubicBezTo>
                    <a:cubicBezTo>
                      <a:pt x="27862" y="1180345"/>
                      <a:pt x="32506" y="1182300"/>
                      <a:pt x="37394" y="1182300"/>
                    </a:cubicBezTo>
                    <a:lnTo>
                      <a:pt x="877286" y="1182300"/>
                    </a:lnTo>
                    <a:cubicBezTo>
                      <a:pt x="882174" y="1182300"/>
                      <a:pt x="886818" y="1180345"/>
                      <a:pt x="890240" y="1176925"/>
                    </a:cubicBezTo>
                    <a:cubicBezTo>
                      <a:pt x="893661" y="1173504"/>
                      <a:pt x="895616" y="1168861"/>
                      <a:pt x="895616" y="1163974"/>
                    </a:cubicBezTo>
                    <a:lnTo>
                      <a:pt x="895616" y="1042106"/>
                    </a:lnTo>
                    <a:cubicBezTo>
                      <a:pt x="895616" y="1037219"/>
                      <a:pt x="893661" y="1032577"/>
                      <a:pt x="890240" y="1029156"/>
                    </a:cubicBezTo>
                    <a:cubicBezTo>
                      <a:pt x="886818" y="1025735"/>
                      <a:pt x="882174" y="1023780"/>
                      <a:pt x="877286" y="1023780"/>
                    </a:cubicBezTo>
                    <a:lnTo>
                      <a:pt x="351085" y="1023780"/>
                    </a:lnTo>
                    <a:cubicBezTo>
                      <a:pt x="381025" y="992260"/>
                      <a:pt x="390618" y="946628"/>
                      <a:pt x="375831" y="905761"/>
                    </a:cubicBezTo>
                    <a:lnTo>
                      <a:pt x="861950" y="697150"/>
                    </a:lnTo>
                    <a:cubicBezTo>
                      <a:pt x="871176" y="693118"/>
                      <a:pt x="875453" y="682428"/>
                      <a:pt x="871482" y="673082"/>
                    </a:cubicBezTo>
                    <a:cubicBezTo>
                      <a:pt x="867571" y="663857"/>
                      <a:pt x="856817" y="659459"/>
                      <a:pt x="847469" y="663491"/>
                    </a:cubicBezTo>
                    <a:lnTo>
                      <a:pt x="358051" y="873446"/>
                    </a:lnTo>
                    <a:cubicBezTo>
                      <a:pt x="337643" y="847118"/>
                      <a:pt x="306849" y="830868"/>
                      <a:pt x="273548" y="828853"/>
                    </a:cubicBezTo>
                    <a:cubicBezTo>
                      <a:pt x="240249" y="826898"/>
                      <a:pt x="207743" y="839360"/>
                      <a:pt x="184341" y="863061"/>
                    </a:cubicBezTo>
                    <a:cubicBezTo>
                      <a:pt x="92996" y="797271"/>
                      <a:pt x="38188" y="692018"/>
                      <a:pt x="36599" y="579375"/>
                    </a:cubicBezTo>
                    <a:cubicBezTo>
                      <a:pt x="38127" y="474550"/>
                      <a:pt x="85847" y="375712"/>
                      <a:pt x="167233" y="309432"/>
                    </a:cubicBezTo>
                    <a:lnTo>
                      <a:pt x="283814" y="533376"/>
                    </a:lnTo>
                    <a:cubicBezTo>
                      <a:pt x="285830" y="537286"/>
                      <a:pt x="289190" y="540340"/>
                      <a:pt x="293345" y="541990"/>
                    </a:cubicBezTo>
                    <a:lnTo>
                      <a:pt x="410109" y="588232"/>
                    </a:lnTo>
                    <a:lnTo>
                      <a:pt x="410048" y="588232"/>
                    </a:lnTo>
                    <a:cubicBezTo>
                      <a:pt x="414997" y="590187"/>
                      <a:pt x="420557" y="589882"/>
                      <a:pt x="425323" y="587438"/>
                    </a:cubicBezTo>
                    <a:lnTo>
                      <a:pt x="495589" y="550847"/>
                    </a:lnTo>
                    <a:cubicBezTo>
                      <a:pt x="500416" y="548342"/>
                      <a:pt x="503838" y="543822"/>
                      <a:pt x="504999" y="538508"/>
                    </a:cubicBezTo>
                    <a:lnTo>
                      <a:pt x="531516" y="417739"/>
                    </a:lnTo>
                    <a:cubicBezTo>
                      <a:pt x="532433" y="413524"/>
                      <a:pt x="531883" y="409126"/>
                      <a:pt x="529867" y="405338"/>
                    </a:cubicBezTo>
                    <a:lnTo>
                      <a:pt x="391657" y="139856"/>
                    </a:lnTo>
                    <a:cubicBezTo>
                      <a:pt x="391534" y="138023"/>
                      <a:pt x="390557" y="136190"/>
                      <a:pt x="389090" y="134969"/>
                    </a:cubicBezTo>
                    <a:lnTo>
                      <a:pt x="323957" y="9863"/>
                    </a:lnTo>
                    <a:lnTo>
                      <a:pt x="324018" y="9863"/>
                    </a:lnTo>
                    <a:cubicBezTo>
                      <a:pt x="319313" y="945"/>
                      <a:pt x="308254" y="-2599"/>
                      <a:pt x="299272" y="2044"/>
                    </a:cubicBezTo>
                    <a:lnTo>
                      <a:pt x="85786" y="113161"/>
                    </a:lnTo>
                    <a:cubicBezTo>
                      <a:pt x="76743" y="117803"/>
                      <a:pt x="73321" y="128921"/>
                      <a:pt x="77965" y="137840"/>
                    </a:cubicBezTo>
                    <a:lnTo>
                      <a:pt x="150003" y="276201"/>
                    </a:lnTo>
                    <a:lnTo>
                      <a:pt x="150003" y="276201"/>
                    </a:lnTo>
                    <a:cubicBezTo>
                      <a:pt x="56763" y="349444"/>
                      <a:pt x="1650" y="460866"/>
                      <a:pt x="61" y="579436"/>
                    </a:cubicBezTo>
                    <a:lnTo>
                      <a:pt x="61" y="579436"/>
                    </a:lnTo>
                    <a:close/>
                    <a:moveTo>
                      <a:pt x="858956" y="1145587"/>
                    </a:moveTo>
                    <a:lnTo>
                      <a:pt x="55724" y="1145587"/>
                    </a:lnTo>
                    <a:lnTo>
                      <a:pt x="55724" y="1060371"/>
                    </a:lnTo>
                    <a:lnTo>
                      <a:pt x="858956" y="1060371"/>
                    </a:lnTo>
                    <a:lnTo>
                      <a:pt x="858956" y="1145587"/>
                    </a:lnTo>
                    <a:close/>
                    <a:moveTo>
                      <a:pt x="266705" y="865260"/>
                    </a:moveTo>
                    <a:cubicBezTo>
                      <a:pt x="298783" y="865260"/>
                      <a:pt x="327623" y="884564"/>
                      <a:pt x="339965" y="914130"/>
                    </a:cubicBezTo>
                    <a:cubicBezTo>
                      <a:pt x="352185" y="943757"/>
                      <a:pt x="345464" y="977843"/>
                      <a:pt x="322796" y="1000506"/>
                    </a:cubicBezTo>
                    <a:cubicBezTo>
                      <a:pt x="300189" y="1023108"/>
                      <a:pt x="266094" y="1029950"/>
                      <a:pt x="236460" y="1017672"/>
                    </a:cubicBezTo>
                    <a:cubicBezTo>
                      <a:pt x="206826" y="1005332"/>
                      <a:pt x="187580" y="976499"/>
                      <a:pt x="187580" y="944429"/>
                    </a:cubicBezTo>
                    <a:cubicBezTo>
                      <a:pt x="187580" y="900691"/>
                      <a:pt x="223018" y="865260"/>
                      <a:pt x="266766" y="865199"/>
                    </a:cubicBezTo>
                    <a:lnTo>
                      <a:pt x="266766" y="865199"/>
                    </a:lnTo>
                    <a:close/>
                    <a:moveTo>
                      <a:pt x="471027" y="522197"/>
                    </a:moveTo>
                    <a:lnTo>
                      <a:pt x="415791" y="550969"/>
                    </a:lnTo>
                    <a:lnTo>
                      <a:pt x="313203" y="510286"/>
                    </a:lnTo>
                    <a:lnTo>
                      <a:pt x="185013" y="264228"/>
                    </a:lnTo>
                    <a:lnTo>
                      <a:pt x="366177" y="170460"/>
                    </a:lnTo>
                    <a:lnTo>
                      <a:pt x="494123" y="416273"/>
                    </a:lnTo>
                    <a:lnTo>
                      <a:pt x="470965" y="522136"/>
                    </a:lnTo>
                    <a:close/>
                    <a:moveTo>
                      <a:pt x="299822" y="42972"/>
                    </a:moveTo>
                    <a:lnTo>
                      <a:pt x="349314" y="137962"/>
                    </a:lnTo>
                    <a:lnTo>
                      <a:pt x="168150" y="231730"/>
                    </a:lnTo>
                    <a:lnTo>
                      <a:pt x="118902" y="137168"/>
                    </a:lnTo>
                    <a:lnTo>
                      <a:pt x="299822" y="42972"/>
                    </a:lnTo>
                    <a:close/>
                  </a:path>
                </a:pathLst>
              </a:custGeom>
              <a:solidFill>
                <a:schemeClr val="accent1"/>
              </a:solidFill>
              <a:ln w="0" cap="flat">
                <a:noFill/>
                <a:prstDash val="solid"/>
                <a:miter/>
              </a:ln>
            </p:spPr>
            <p:txBody>
              <a:bodyPr rtlCol="0" anchor="ctr"/>
              <a:lstStyle/>
              <a:p>
                <a:pPr defTabSz="1828800">
                  <a:buClr>
                    <a:srgbClr val="000000"/>
                  </a:buClr>
                  <a:defRPr/>
                </a:pPr>
                <a:endParaRPr lang="fr-FR" sz="2800" kern="0">
                  <a:solidFill>
                    <a:srgbClr val="000000"/>
                  </a:solidFill>
                  <a:latin typeface="Arial"/>
                  <a:cs typeface="Arial"/>
                  <a:sym typeface="Arial"/>
                </a:endParaRPr>
              </a:p>
            </p:txBody>
          </p:sp>
          <p:sp>
            <p:nvSpPr>
              <p:cNvPr id="39" name="Ellipse 38">
                <a:extLst>
                  <a:ext uri="{FF2B5EF4-FFF2-40B4-BE49-F238E27FC236}">
                    <a16:creationId xmlns:a16="http://schemas.microsoft.com/office/drawing/2014/main" id="{6231799B-4169-D0CB-F54B-9BD6DC649B1D}"/>
                  </a:ext>
                </a:extLst>
              </p:cNvPr>
              <p:cNvSpPr/>
              <p:nvPr/>
            </p:nvSpPr>
            <p:spPr>
              <a:xfrm>
                <a:off x="3437090" y="2271776"/>
                <a:ext cx="133350" cy="1333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fr-FR" sz="2800" kern="0">
                  <a:solidFill>
                    <a:srgbClr val="FFFFFF"/>
                  </a:solidFill>
                  <a:latin typeface="Arial"/>
                  <a:sym typeface="Arial"/>
                </a:endParaRPr>
              </a:p>
            </p:txBody>
          </p:sp>
          <p:sp>
            <p:nvSpPr>
              <p:cNvPr id="40" name="Graphique 38">
                <a:extLst>
                  <a:ext uri="{FF2B5EF4-FFF2-40B4-BE49-F238E27FC236}">
                    <a16:creationId xmlns:a16="http://schemas.microsoft.com/office/drawing/2014/main" id="{3061DED9-86D5-D80B-A002-BD17423C5D84}"/>
                  </a:ext>
                </a:extLst>
              </p:cNvPr>
              <p:cNvSpPr/>
              <p:nvPr/>
            </p:nvSpPr>
            <p:spPr>
              <a:xfrm>
                <a:off x="3454371" y="2225849"/>
                <a:ext cx="157344" cy="157052"/>
              </a:xfrm>
              <a:custGeom>
                <a:avLst/>
                <a:gdLst>
                  <a:gd name="connsiteX0" fmla="*/ 259679 w 1198124"/>
                  <a:gd name="connsiteY0" fmla="*/ 117409 h 1195894"/>
                  <a:gd name="connsiteX1" fmla="*/ 255402 w 1198124"/>
                  <a:gd name="connsiteY1" fmla="*/ 117653 h 1195894"/>
                  <a:gd name="connsiteX2" fmla="*/ 255340 w 1198124"/>
                  <a:gd name="connsiteY2" fmla="*/ 117653 h 1195894"/>
                  <a:gd name="connsiteX3" fmla="*/ 116764 w 1198124"/>
                  <a:gd name="connsiteY3" fmla="*/ 272752 h 1195894"/>
                  <a:gd name="connsiteX4" fmla="*/ 116764 w 1198124"/>
                  <a:gd name="connsiteY4" fmla="*/ 417222 h 1195894"/>
                  <a:gd name="connsiteX5" fmla="*/ 152324 w 1198124"/>
                  <a:gd name="connsiteY5" fmla="*/ 451919 h 1195894"/>
                  <a:gd name="connsiteX6" fmla="*/ 152386 w 1198124"/>
                  <a:gd name="connsiteY6" fmla="*/ 451919 h 1195894"/>
                  <a:gd name="connsiteX7" fmla="*/ 187946 w 1198124"/>
                  <a:gd name="connsiteY7" fmla="*/ 416245 h 1195894"/>
                  <a:gd name="connsiteX8" fmla="*/ 187946 w 1198124"/>
                  <a:gd name="connsiteY8" fmla="*/ 272691 h 1195894"/>
                  <a:gd name="connsiteX9" fmla="*/ 262245 w 1198124"/>
                  <a:gd name="connsiteY9" fmla="*/ 188513 h 1195894"/>
                  <a:gd name="connsiteX10" fmla="*/ 295178 w 1198124"/>
                  <a:gd name="connsiteY10" fmla="*/ 153022 h 1195894"/>
                  <a:gd name="connsiteX11" fmla="*/ 259618 w 1198124"/>
                  <a:gd name="connsiteY11" fmla="*/ 117347 h 1195894"/>
                  <a:gd name="connsiteX12" fmla="*/ 259618 w 1198124"/>
                  <a:gd name="connsiteY12" fmla="*/ 117347 h 1195894"/>
                  <a:gd name="connsiteX13" fmla="*/ 272815 w 1198124"/>
                  <a:gd name="connsiteY13" fmla="*/ 71166 h 1195894"/>
                  <a:gd name="connsiteX14" fmla="*/ 474509 w 1198124"/>
                  <a:gd name="connsiteY14" fmla="*/ 272752 h 1195894"/>
                  <a:gd name="connsiteX15" fmla="*/ 474387 w 1198124"/>
                  <a:gd name="connsiteY15" fmla="*/ 438358 h 1195894"/>
                  <a:gd name="connsiteX16" fmla="*/ 388113 w 1198124"/>
                  <a:gd name="connsiteY16" fmla="*/ 544832 h 1195894"/>
                  <a:gd name="connsiteX17" fmla="*/ 378459 w 1198124"/>
                  <a:gd name="connsiteY17" fmla="*/ 562364 h 1195894"/>
                  <a:gd name="connsiteX18" fmla="*/ 71121 w 1198124"/>
                  <a:gd name="connsiteY18" fmla="*/ 562364 h 1195894"/>
                  <a:gd name="connsiteX19" fmla="*/ 71121 w 1198124"/>
                  <a:gd name="connsiteY19" fmla="*/ 272813 h 1195894"/>
                  <a:gd name="connsiteX20" fmla="*/ 272815 w 1198124"/>
                  <a:gd name="connsiteY20" fmla="*/ 71227 h 1195894"/>
                  <a:gd name="connsiteX21" fmla="*/ 272815 w 1198124"/>
                  <a:gd name="connsiteY21" fmla="*/ 71227 h 1195894"/>
                  <a:gd name="connsiteX22" fmla="*/ 764372 w 1198124"/>
                  <a:gd name="connsiteY22" fmla="*/ 398957 h 1195894"/>
                  <a:gd name="connsiteX23" fmla="*/ 764372 w 1198124"/>
                  <a:gd name="connsiteY23" fmla="*/ 398957 h 1195894"/>
                  <a:gd name="connsiteX24" fmla="*/ 764494 w 1198124"/>
                  <a:gd name="connsiteY24" fmla="*/ 399018 h 1195894"/>
                  <a:gd name="connsiteX25" fmla="*/ 945414 w 1198124"/>
                  <a:gd name="connsiteY25" fmla="*/ 447643 h 1195894"/>
                  <a:gd name="connsiteX26" fmla="*/ 1094500 w 1198124"/>
                  <a:gd name="connsiteY26" fmla="*/ 911475 h 1195894"/>
                  <a:gd name="connsiteX27" fmla="*/ 469071 w 1198124"/>
                  <a:gd name="connsiteY27" fmla="*/ 550574 h 1195894"/>
                  <a:gd name="connsiteX28" fmla="*/ 764372 w 1198124"/>
                  <a:gd name="connsiteY28" fmla="*/ 399018 h 1195894"/>
                  <a:gd name="connsiteX29" fmla="*/ 764372 w 1198124"/>
                  <a:gd name="connsiteY29" fmla="*/ 399018 h 1195894"/>
                  <a:gd name="connsiteX30" fmla="*/ 1058939 w 1198124"/>
                  <a:gd name="connsiteY30" fmla="*/ 973233 h 1195894"/>
                  <a:gd name="connsiteX31" fmla="*/ 763761 w 1198124"/>
                  <a:gd name="connsiteY31" fmla="*/ 1124545 h 1195894"/>
                  <a:gd name="connsiteX32" fmla="*/ 582658 w 1198124"/>
                  <a:gd name="connsiteY32" fmla="*/ 1075859 h 1195894"/>
                  <a:gd name="connsiteX33" fmla="*/ 433450 w 1198124"/>
                  <a:gd name="connsiteY33" fmla="*/ 612211 h 1195894"/>
                  <a:gd name="connsiteX34" fmla="*/ 1058939 w 1198124"/>
                  <a:gd name="connsiteY34" fmla="*/ 973233 h 1195894"/>
                  <a:gd name="connsiteX35" fmla="*/ 349130 w 1198124"/>
                  <a:gd name="connsiteY35" fmla="*/ 633591 h 1195894"/>
                  <a:gd name="connsiteX36" fmla="*/ 434183 w 1198124"/>
                  <a:gd name="connsiteY36" fmla="*/ 1044155 h 1195894"/>
                  <a:gd name="connsiteX37" fmla="*/ 434122 w 1198124"/>
                  <a:gd name="connsiteY37" fmla="*/ 1044155 h 1195894"/>
                  <a:gd name="connsiteX38" fmla="*/ 272815 w 1198124"/>
                  <a:gd name="connsiteY38" fmla="*/ 1124667 h 1195894"/>
                  <a:gd name="connsiteX39" fmla="*/ 71121 w 1198124"/>
                  <a:gd name="connsiteY39" fmla="*/ 923020 h 1195894"/>
                  <a:gd name="connsiteX40" fmla="*/ 71121 w 1198124"/>
                  <a:gd name="connsiteY40" fmla="*/ 633591 h 1195894"/>
                  <a:gd name="connsiteX41" fmla="*/ 349130 w 1198124"/>
                  <a:gd name="connsiteY41" fmla="*/ 633591 h 1195894"/>
                  <a:gd name="connsiteX42" fmla="*/ 272815 w 1198124"/>
                  <a:gd name="connsiteY42" fmla="*/ 0 h 1195894"/>
                  <a:gd name="connsiteX43" fmla="*/ 272815 w 1198124"/>
                  <a:gd name="connsiteY43" fmla="*/ 0 h 1195894"/>
                  <a:gd name="connsiteX44" fmla="*/ 0 w 1198124"/>
                  <a:gd name="connsiteY44" fmla="*/ 272752 h 1195894"/>
                  <a:gd name="connsiteX45" fmla="*/ 0 w 1198124"/>
                  <a:gd name="connsiteY45" fmla="*/ 923020 h 1195894"/>
                  <a:gd name="connsiteX46" fmla="*/ 272815 w 1198124"/>
                  <a:gd name="connsiteY46" fmla="*/ 1195772 h 1195894"/>
                  <a:gd name="connsiteX47" fmla="*/ 485019 w 1198124"/>
                  <a:gd name="connsiteY47" fmla="*/ 1094491 h 1195894"/>
                  <a:gd name="connsiteX48" fmla="*/ 485080 w 1198124"/>
                  <a:gd name="connsiteY48" fmla="*/ 1094491 h 1195894"/>
                  <a:gd name="connsiteX49" fmla="*/ 546914 w 1198124"/>
                  <a:gd name="connsiteY49" fmla="*/ 1137679 h 1195894"/>
                  <a:gd name="connsiteX50" fmla="*/ 763577 w 1198124"/>
                  <a:gd name="connsiteY50" fmla="*/ 1195894 h 1195894"/>
                  <a:gd name="connsiteX51" fmla="*/ 1139898 w 1198124"/>
                  <a:gd name="connsiteY51" fmla="*/ 978792 h 1195894"/>
                  <a:gd name="connsiteX52" fmla="*/ 981035 w 1198124"/>
                  <a:gd name="connsiteY52" fmla="*/ 385885 h 1195894"/>
                  <a:gd name="connsiteX53" fmla="*/ 764372 w 1198124"/>
                  <a:gd name="connsiteY53" fmla="*/ 327669 h 1195894"/>
                  <a:gd name="connsiteX54" fmla="*/ 764311 w 1198124"/>
                  <a:gd name="connsiteY54" fmla="*/ 327669 h 1195894"/>
                  <a:gd name="connsiteX55" fmla="*/ 545570 w 1198124"/>
                  <a:gd name="connsiteY55" fmla="*/ 386557 h 1195894"/>
                  <a:gd name="connsiteX56" fmla="*/ 545570 w 1198124"/>
                  <a:gd name="connsiteY56" fmla="*/ 272752 h 1195894"/>
                  <a:gd name="connsiteX57" fmla="*/ 272754 w 1198124"/>
                  <a:gd name="connsiteY57" fmla="*/ 0 h 1195894"/>
                  <a:gd name="connsiteX58" fmla="*/ 272754 w 1198124"/>
                  <a:gd name="connsiteY58" fmla="*/ 0 h 1195894"/>
                  <a:gd name="connsiteX59" fmla="*/ 272754 w 1198124"/>
                  <a:gd name="connsiteY59" fmla="*/ 0 h 119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98124" h="1195894">
                    <a:moveTo>
                      <a:pt x="259679" y="117409"/>
                    </a:moveTo>
                    <a:cubicBezTo>
                      <a:pt x="258273" y="117409"/>
                      <a:pt x="256807" y="117470"/>
                      <a:pt x="255402" y="117653"/>
                    </a:cubicBezTo>
                    <a:lnTo>
                      <a:pt x="255340" y="117653"/>
                    </a:lnTo>
                    <a:cubicBezTo>
                      <a:pt x="177376" y="126388"/>
                      <a:pt x="116764" y="192545"/>
                      <a:pt x="116764" y="272752"/>
                    </a:cubicBezTo>
                    <a:lnTo>
                      <a:pt x="116764" y="417222"/>
                    </a:lnTo>
                    <a:cubicBezTo>
                      <a:pt x="117191" y="436465"/>
                      <a:pt x="133017" y="451919"/>
                      <a:pt x="152324" y="451919"/>
                    </a:cubicBezTo>
                    <a:lnTo>
                      <a:pt x="152386" y="451919"/>
                    </a:lnTo>
                    <a:cubicBezTo>
                      <a:pt x="172060" y="451919"/>
                      <a:pt x="187946" y="435976"/>
                      <a:pt x="187946" y="416245"/>
                    </a:cubicBezTo>
                    <a:lnTo>
                      <a:pt x="187946" y="272691"/>
                    </a:lnTo>
                    <a:cubicBezTo>
                      <a:pt x="187946" y="229442"/>
                      <a:pt x="220391" y="193706"/>
                      <a:pt x="262245" y="188513"/>
                    </a:cubicBezTo>
                    <a:cubicBezTo>
                      <a:pt x="280636" y="187170"/>
                      <a:pt x="295178" y="171776"/>
                      <a:pt x="295178" y="153022"/>
                    </a:cubicBezTo>
                    <a:cubicBezTo>
                      <a:pt x="295178" y="133352"/>
                      <a:pt x="279292" y="117347"/>
                      <a:pt x="259618" y="117347"/>
                    </a:cubicBezTo>
                    <a:lnTo>
                      <a:pt x="259618" y="117347"/>
                    </a:lnTo>
                    <a:close/>
                    <a:moveTo>
                      <a:pt x="272815" y="71166"/>
                    </a:moveTo>
                    <a:cubicBezTo>
                      <a:pt x="384202" y="71166"/>
                      <a:pt x="474509" y="161452"/>
                      <a:pt x="474509" y="272752"/>
                    </a:cubicBezTo>
                    <a:lnTo>
                      <a:pt x="474387" y="438358"/>
                    </a:lnTo>
                    <a:cubicBezTo>
                      <a:pt x="441026" y="468230"/>
                      <a:pt x="411759" y="503843"/>
                      <a:pt x="388113" y="544832"/>
                    </a:cubicBezTo>
                    <a:cubicBezTo>
                      <a:pt x="384752" y="550636"/>
                      <a:pt x="381514" y="556500"/>
                      <a:pt x="378459" y="562364"/>
                    </a:cubicBezTo>
                    <a:lnTo>
                      <a:pt x="71121" y="562364"/>
                    </a:lnTo>
                    <a:lnTo>
                      <a:pt x="71121" y="272813"/>
                    </a:lnTo>
                    <a:cubicBezTo>
                      <a:pt x="71121" y="161513"/>
                      <a:pt x="161490" y="71227"/>
                      <a:pt x="272815" y="71227"/>
                    </a:cubicBezTo>
                    <a:lnTo>
                      <a:pt x="272815" y="71227"/>
                    </a:lnTo>
                    <a:close/>
                    <a:moveTo>
                      <a:pt x="764372" y="398957"/>
                    </a:moveTo>
                    <a:lnTo>
                      <a:pt x="764372" y="398957"/>
                    </a:lnTo>
                    <a:cubicBezTo>
                      <a:pt x="764372" y="398957"/>
                      <a:pt x="764494" y="399018"/>
                      <a:pt x="764494" y="399018"/>
                    </a:cubicBezTo>
                    <a:cubicBezTo>
                      <a:pt x="826023" y="398957"/>
                      <a:pt x="888345" y="414595"/>
                      <a:pt x="945414" y="447643"/>
                    </a:cubicBezTo>
                    <a:cubicBezTo>
                      <a:pt x="1108553" y="541778"/>
                      <a:pt x="1170876" y="743547"/>
                      <a:pt x="1094500" y="911475"/>
                    </a:cubicBezTo>
                    <a:lnTo>
                      <a:pt x="469071" y="550574"/>
                    </a:lnTo>
                    <a:cubicBezTo>
                      <a:pt x="538787" y="452958"/>
                      <a:pt x="650174" y="399018"/>
                      <a:pt x="764372" y="399018"/>
                    </a:cubicBezTo>
                    <a:lnTo>
                      <a:pt x="764372" y="399018"/>
                    </a:lnTo>
                    <a:close/>
                    <a:moveTo>
                      <a:pt x="1058939" y="973233"/>
                    </a:moveTo>
                    <a:cubicBezTo>
                      <a:pt x="989223" y="1070667"/>
                      <a:pt x="877836" y="1124545"/>
                      <a:pt x="763761" y="1124545"/>
                    </a:cubicBezTo>
                    <a:cubicBezTo>
                      <a:pt x="702171" y="1124545"/>
                      <a:pt x="639787" y="1108846"/>
                      <a:pt x="582658" y="1075859"/>
                    </a:cubicBezTo>
                    <a:cubicBezTo>
                      <a:pt x="419519" y="981724"/>
                      <a:pt x="357196" y="780138"/>
                      <a:pt x="433450" y="612211"/>
                    </a:cubicBezTo>
                    <a:lnTo>
                      <a:pt x="1058939" y="973233"/>
                    </a:lnTo>
                    <a:close/>
                    <a:moveTo>
                      <a:pt x="349130" y="633591"/>
                    </a:moveTo>
                    <a:cubicBezTo>
                      <a:pt x="304832" y="776473"/>
                      <a:pt x="338193" y="932061"/>
                      <a:pt x="434183" y="1044155"/>
                    </a:cubicBezTo>
                    <a:lnTo>
                      <a:pt x="434122" y="1044155"/>
                    </a:lnTo>
                    <a:cubicBezTo>
                      <a:pt x="397339" y="1093024"/>
                      <a:pt x="338743" y="1124667"/>
                      <a:pt x="272815" y="1124667"/>
                    </a:cubicBezTo>
                    <a:cubicBezTo>
                      <a:pt x="161428" y="1124667"/>
                      <a:pt x="71121" y="1034381"/>
                      <a:pt x="71121" y="923020"/>
                    </a:cubicBezTo>
                    <a:lnTo>
                      <a:pt x="71121" y="633591"/>
                    </a:lnTo>
                    <a:lnTo>
                      <a:pt x="349130" y="633591"/>
                    </a:lnTo>
                    <a:close/>
                    <a:moveTo>
                      <a:pt x="272815" y="0"/>
                    </a:moveTo>
                    <a:lnTo>
                      <a:pt x="272815" y="0"/>
                    </a:lnTo>
                    <a:cubicBezTo>
                      <a:pt x="122141" y="0"/>
                      <a:pt x="0" y="122112"/>
                      <a:pt x="0" y="272752"/>
                    </a:cubicBezTo>
                    <a:lnTo>
                      <a:pt x="0" y="923020"/>
                    </a:lnTo>
                    <a:cubicBezTo>
                      <a:pt x="0" y="1073660"/>
                      <a:pt x="122141" y="1195772"/>
                      <a:pt x="272815" y="1195772"/>
                    </a:cubicBezTo>
                    <a:cubicBezTo>
                      <a:pt x="358540" y="1195772"/>
                      <a:pt x="434977" y="1156249"/>
                      <a:pt x="485019" y="1094491"/>
                    </a:cubicBezTo>
                    <a:lnTo>
                      <a:pt x="485080" y="1094491"/>
                    </a:lnTo>
                    <a:cubicBezTo>
                      <a:pt x="504143" y="1110312"/>
                      <a:pt x="524734" y="1124851"/>
                      <a:pt x="546914" y="1137679"/>
                    </a:cubicBezTo>
                    <a:cubicBezTo>
                      <a:pt x="615286" y="1177141"/>
                      <a:pt x="689890" y="1195894"/>
                      <a:pt x="763577" y="1195894"/>
                    </a:cubicBezTo>
                    <a:cubicBezTo>
                      <a:pt x="913580" y="1195894"/>
                      <a:pt x="1059550" y="1118070"/>
                      <a:pt x="1139898" y="978792"/>
                    </a:cubicBezTo>
                    <a:cubicBezTo>
                      <a:pt x="1259777" y="771281"/>
                      <a:pt x="1188595" y="505798"/>
                      <a:pt x="981035" y="385885"/>
                    </a:cubicBezTo>
                    <a:cubicBezTo>
                      <a:pt x="912664" y="346423"/>
                      <a:pt x="837998" y="327669"/>
                      <a:pt x="764372" y="327669"/>
                    </a:cubicBezTo>
                    <a:lnTo>
                      <a:pt x="764311" y="327669"/>
                    </a:lnTo>
                    <a:cubicBezTo>
                      <a:pt x="687568" y="327669"/>
                      <a:pt x="611925" y="348072"/>
                      <a:pt x="545570" y="386557"/>
                    </a:cubicBezTo>
                    <a:lnTo>
                      <a:pt x="545570" y="272752"/>
                    </a:lnTo>
                    <a:cubicBezTo>
                      <a:pt x="545570" y="122112"/>
                      <a:pt x="423429" y="0"/>
                      <a:pt x="272754" y="0"/>
                    </a:cubicBezTo>
                    <a:lnTo>
                      <a:pt x="272754" y="0"/>
                    </a:lnTo>
                    <a:cubicBezTo>
                      <a:pt x="272754" y="0"/>
                      <a:pt x="272754" y="0"/>
                      <a:pt x="272754" y="0"/>
                    </a:cubicBezTo>
                    <a:close/>
                  </a:path>
                </a:pathLst>
              </a:custGeom>
              <a:solidFill>
                <a:schemeClr val="accent1"/>
              </a:solidFill>
              <a:ln w="0" cap="flat">
                <a:noFill/>
                <a:prstDash val="solid"/>
                <a:miter/>
              </a:ln>
            </p:spPr>
            <p:txBody>
              <a:bodyPr rtlCol="0" anchor="ctr"/>
              <a:lstStyle/>
              <a:p>
                <a:pPr defTabSz="1828800">
                  <a:buClr>
                    <a:srgbClr val="000000"/>
                  </a:buClr>
                  <a:defRPr/>
                </a:pPr>
                <a:endParaRPr lang="fr-FR" sz="2800" kern="0">
                  <a:solidFill>
                    <a:srgbClr val="000000"/>
                  </a:solidFill>
                  <a:latin typeface="Arial"/>
                  <a:cs typeface="Arial"/>
                  <a:sym typeface="Arial"/>
                </a:endParaRPr>
              </a:p>
            </p:txBody>
          </p:sp>
        </p:grpSp>
        <p:sp>
          <p:nvSpPr>
            <p:cNvPr id="44" name="Graphique 45">
              <a:extLst>
                <a:ext uri="{FF2B5EF4-FFF2-40B4-BE49-F238E27FC236}">
                  <a16:creationId xmlns:a16="http://schemas.microsoft.com/office/drawing/2014/main" id="{667017F7-728E-FCEF-6FC4-FE21EE08A3B9}"/>
                </a:ext>
              </a:extLst>
            </p:cNvPr>
            <p:cNvSpPr/>
            <p:nvPr/>
          </p:nvSpPr>
          <p:spPr>
            <a:xfrm>
              <a:off x="3183688" y="3554988"/>
              <a:ext cx="352235" cy="152055"/>
            </a:xfrm>
            <a:custGeom>
              <a:avLst/>
              <a:gdLst>
                <a:gd name="connsiteX0" fmla="*/ 770176 w 1613306"/>
                <a:gd name="connsiteY0" fmla="*/ 0 h 696449"/>
                <a:gd name="connsiteX1" fmla="*/ 367522 w 1613306"/>
                <a:gd name="connsiteY1" fmla="*/ 384846 h 696449"/>
                <a:gd name="connsiteX2" fmla="*/ 254668 w 1613306"/>
                <a:gd name="connsiteY2" fmla="*/ 392299 h 696449"/>
                <a:gd name="connsiteX3" fmla="*/ 201938 w 1613306"/>
                <a:gd name="connsiteY3" fmla="*/ 458150 h 696449"/>
                <a:gd name="connsiteX4" fmla="*/ 231145 w 1613306"/>
                <a:gd name="connsiteY4" fmla="*/ 510257 h 696449"/>
                <a:gd name="connsiteX5" fmla="*/ 331961 w 1613306"/>
                <a:gd name="connsiteY5" fmla="*/ 580140 h 696449"/>
                <a:gd name="connsiteX6" fmla="*/ 348580 w 1613306"/>
                <a:gd name="connsiteY6" fmla="*/ 604758 h 696449"/>
                <a:gd name="connsiteX7" fmla="*/ 316502 w 1613306"/>
                <a:gd name="connsiteY7" fmla="*/ 635118 h 696449"/>
                <a:gd name="connsiteX8" fmla="*/ 219719 w 1613306"/>
                <a:gd name="connsiteY8" fmla="*/ 648313 h 696449"/>
                <a:gd name="connsiteX9" fmla="*/ 18636 w 1613306"/>
                <a:gd name="connsiteY9" fmla="*/ 641410 h 696449"/>
                <a:gd name="connsiteX10" fmla="*/ 0 w 1613306"/>
                <a:gd name="connsiteY10" fmla="*/ 659736 h 696449"/>
                <a:gd name="connsiteX11" fmla="*/ 18636 w 1613306"/>
                <a:gd name="connsiteY11" fmla="*/ 678062 h 696449"/>
                <a:gd name="connsiteX12" fmla="*/ 220819 w 1613306"/>
                <a:gd name="connsiteY12" fmla="*/ 684965 h 696449"/>
                <a:gd name="connsiteX13" fmla="*/ 329089 w 1613306"/>
                <a:gd name="connsiteY13" fmla="*/ 669510 h 696449"/>
                <a:gd name="connsiteX14" fmla="*/ 385241 w 1613306"/>
                <a:gd name="connsiteY14" fmla="*/ 604819 h 696449"/>
                <a:gd name="connsiteX15" fmla="*/ 356035 w 1613306"/>
                <a:gd name="connsiteY15" fmla="*/ 552713 h 696449"/>
                <a:gd name="connsiteX16" fmla="*/ 255218 w 1613306"/>
                <a:gd name="connsiteY16" fmla="*/ 482829 h 696449"/>
                <a:gd name="connsiteX17" fmla="*/ 238599 w 1613306"/>
                <a:gd name="connsiteY17" fmla="*/ 458211 h 696449"/>
                <a:gd name="connsiteX18" fmla="*/ 263833 w 1613306"/>
                <a:gd name="connsiteY18" fmla="*/ 427851 h 696449"/>
                <a:gd name="connsiteX19" fmla="*/ 368683 w 1613306"/>
                <a:gd name="connsiteY19" fmla="*/ 421559 h 696449"/>
                <a:gd name="connsiteX20" fmla="*/ 468338 w 1613306"/>
                <a:gd name="connsiteY20" fmla="*/ 595107 h 696449"/>
                <a:gd name="connsiteX21" fmla="*/ 660256 w 1613306"/>
                <a:gd name="connsiteY21" fmla="*/ 696450 h 696449"/>
                <a:gd name="connsiteX22" fmla="*/ 1283424 w 1613306"/>
                <a:gd name="connsiteY22" fmla="*/ 696450 h 696449"/>
                <a:gd name="connsiteX23" fmla="*/ 1301754 w 1613306"/>
                <a:gd name="connsiteY23" fmla="*/ 678124 h 696449"/>
                <a:gd name="connsiteX24" fmla="*/ 1286295 w 1613306"/>
                <a:gd name="connsiteY24" fmla="*/ 631759 h 696449"/>
                <a:gd name="connsiteX25" fmla="*/ 1239309 w 1613306"/>
                <a:gd name="connsiteY25" fmla="*/ 601399 h 696449"/>
                <a:gd name="connsiteX26" fmla="*/ 1116740 w 1613306"/>
                <a:gd name="connsiteY26" fmla="*/ 576781 h 696449"/>
                <a:gd name="connsiteX27" fmla="*/ 1397927 w 1613306"/>
                <a:gd name="connsiteY27" fmla="*/ 476537 h 696449"/>
                <a:gd name="connsiteX28" fmla="*/ 1399087 w 1613306"/>
                <a:gd name="connsiteY28" fmla="*/ 475988 h 696449"/>
                <a:gd name="connsiteX29" fmla="*/ 1524528 w 1613306"/>
                <a:gd name="connsiteY29" fmla="*/ 469696 h 696449"/>
                <a:gd name="connsiteX30" fmla="*/ 1582940 w 1613306"/>
                <a:gd name="connsiteY30" fmla="*/ 450820 h 696449"/>
                <a:gd name="connsiteX31" fmla="*/ 1613307 w 1613306"/>
                <a:gd name="connsiteY31" fmla="*/ 403294 h 696449"/>
                <a:gd name="connsiteX32" fmla="*/ 1574936 w 1613306"/>
                <a:gd name="connsiteY32" fmla="*/ 323088 h 696449"/>
                <a:gd name="connsiteX33" fmla="*/ 1505036 w 1613306"/>
                <a:gd name="connsiteY33" fmla="*/ 293277 h 696449"/>
                <a:gd name="connsiteX34" fmla="*/ 1493610 w 1613306"/>
                <a:gd name="connsiteY34" fmla="*/ 286985 h 696449"/>
                <a:gd name="connsiteX35" fmla="*/ 1357844 w 1613306"/>
                <a:gd name="connsiteY35" fmla="*/ 158703 h 696449"/>
                <a:gd name="connsiteX36" fmla="*/ 1354973 w 1613306"/>
                <a:gd name="connsiteY36" fmla="*/ 87110 h 696449"/>
                <a:gd name="connsiteX37" fmla="*/ 1298271 w 1613306"/>
                <a:gd name="connsiteY37" fmla="*/ 43555 h 696449"/>
                <a:gd name="connsiteX38" fmla="*/ 1223789 w 1613306"/>
                <a:gd name="connsiteY38" fmla="*/ 65913 h 696449"/>
                <a:gd name="connsiteX39" fmla="*/ 1179124 w 1613306"/>
                <a:gd name="connsiteY39" fmla="*/ 146669 h 696449"/>
                <a:gd name="connsiteX40" fmla="*/ 991239 w 1613306"/>
                <a:gd name="connsiteY40" fmla="*/ 83078 h 696449"/>
                <a:gd name="connsiteX41" fmla="*/ 770115 w 1613306"/>
                <a:gd name="connsiteY41" fmla="*/ 61 h 696449"/>
                <a:gd name="connsiteX42" fmla="*/ 770176 w 1613306"/>
                <a:gd name="connsiteY42" fmla="*/ 61 h 696449"/>
                <a:gd name="connsiteX43" fmla="*/ 770115 w 1613306"/>
                <a:gd name="connsiteY43" fmla="*/ 36652 h 696449"/>
                <a:gd name="connsiteX44" fmla="*/ 971198 w 1613306"/>
                <a:gd name="connsiteY44" fmla="*/ 113988 h 696449"/>
                <a:gd name="connsiteX45" fmla="*/ 1193361 w 1613306"/>
                <a:gd name="connsiteY45" fmla="*/ 183260 h 696449"/>
                <a:gd name="connsiteX46" fmla="*/ 1209430 w 1613306"/>
                <a:gd name="connsiteY46" fmla="*/ 168966 h 696449"/>
                <a:gd name="connsiteX47" fmla="*/ 1247802 w 1613306"/>
                <a:gd name="connsiteY47" fmla="*/ 93951 h 696449"/>
                <a:gd name="connsiteX48" fmla="*/ 1291367 w 1613306"/>
                <a:gd name="connsiteY48" fmla="*/ 79657 h 696449"/>
                <a:gd name="connsiteX49" fmla="*/ 1322284 w 1613306"/>
                <a:gd name="connsiteY49" fmla="*/ 103114 h 696449"/>
                <a:gd name="connsiteX50" fmla="*/ 1321123 w 1613306"/>
                <a:gd name="connsiteY50" fmla="*/ 158642 h 696449"/>
                <a:gd name="connsiteX51" fmla="*/ 1325155 w 1613306"/>
                <a:gd name="connsiteY51" fmla="*/ 178129 h 696449"/>
                <a:gd name="connsiteX52" fmla="*/ 1471797 w 1613306"/>
                <a:gd name="connsiteY52" fmla="*/ 316735 h 696449"/>
                <a:gd name="connsiteX53" fmla="*/ 1503326 w 1613306"/>
                <a:gd name="connsiteY53" fmla="*/ 329929 h 696449"/>
                <a:gd name="connsiteX54" fmla="*/ 1550862 w 1613306"/>
                <a:gd name="connsiteY54" fmla="*/ 350577 h 696449"/>
                <a:gd name="connsiteX55" fmla="*/ 1576647 w 1613306"/>
                <a:gd name="connsiteY55" fmla="*/ 403294 h 696449"/>
                <a:gd name="connsiteX56" fmla="*/ 1564610 w 1613306"/>
                <a:gd name="connsiteY56" fmla="*/ 419299 h 696449"/>
                <a:gd name="connsiteX57" fmla="*/ 1518784 w 1613306"/>
                <a:gd name="connsiteY57" fmla="*/ 433593 h 696449"/>
                <a:gd name="connsiteX58" fmla="*/ 1393344 w 1613306"/>
                <a:gd name="connsiteY58" fmla="*/ 439885 h 696449"/>
                <a:gd name="connsiteX59" fmla="*/ 1387600 w 1613306"/>
                <a:gd name="connsiteY59" fmla="*/ 441046 h 696449"/>
                <a:gd name="connsiteX60" fmla="*/ 1035965 w 1613306"/>
                <a:gd name="connsiteY60" fmla="*/ 571039 h 696449"/>
                <a:gd name="connsiteX61" fmla="*/ 1043419 w 1613306"/>
                <a:gd name="connsiteY61" fmla="*/ 604819 h 696449"/>
                <a:gd name="connsiteX62" fmla="*/ 1226722 w 1613306"/>
                <a:gd name="connsiteY62" fmla="*/ 635729 h 696449"/>
                <a:gd name="connsiteX63" fmla="*/ 1259350 w 1613306"/>
                <a:gd name="connsiteY63" fmla="*/ 659798 h 696449"/>
                <a:gd name="connsiteX64" fmla="*/ 660256 w 1613306"/>
                <a:gd name="connsiteY64" fmla="*/ 659798 h 696449"/>
                <a:gd name="connsiteX65" fmla="*/ 494734 w 1613306"/>
                <a:gd name="connsiteY65" fmla="*/ 569328 h 696449"/>
                <a:gd name="connsiteX66" fmla="*/ 403632 w 1613306"/>
                <a:gd name="connsiteY66" fmla="*/ 403233 h 696449"/>
                <a:gd name="connsiteX67" fmla="*/ 770176 w 1613306"/>
                <a:gd name="connsiteY67" fmla="*/ 36713 h 696449"/>
                <a:gd name="connsiteX68" fmla="*/ 770176 w 1613306"/>
                <a:gd name="connsiteY68" fmla="*/ 36713 h 696449"/>
                <a:gd name="connsiteX69" fmla="*/ 1283240 w 1613306"/>
                <a:gd name="connsiteY69" fmla="*/ 274890 h 696449"/>
                <a:gd name="connsiteX70" fmla="*/ 1319901 w 1613306"/>
                <a:gd name="connsiteY70" fmla="*/ 311542 h 696449"/>
                <a:gd name="connsiteX71" fmla="*/ 1356561 w 1613306"/>
                <a:gd name="connsiteY71" fmla="*/ 274890 h 696449"/>
                <a:gd name="connsiteX72" fmla="*/ 1319901 w 1613306"/>
                <a:gd name="connsiteY72" fmla="*/ 238238 h 696449"/>
                <a:gd name="connsiteX73" fmla="*/ 1283240 w 1613306"/>
                <a:gd name="connsiteY73" fmla="*/ 274890 h 69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613306" h="696449">
                  <a:moveTo>
                    <a:pt x="770176" y="0"/>
                  </a:moveTo>
                  <a:cubicBezTo>
                    <a:pt x="581925" y="0"/>
                    <a:pt x="377664" y="147097"/>
                    <a:pt x="367522" y="384846"/>
                  </a:cubicBezTo>
                  <a:cubicBezTo>
                    <a:pt x="334344" y="384846"/>
                    <a:pt x="295300" y="384174"/>
                    <a:pt x="254668" y="392299"/>
                  </a:cubicBezTo>
                  <a:cubicBezTo>
                    <a:pt x="220452" y="403844"/>
                    <a:pt x="202122" y="422659"/>
                    <a:pt x="201938" y="458150"/>
                  </a:cubicBezTo>
                  <a:cubicBezTo>
                    <a:pt x="201938" y="480080"/>
                    <a:pt x="215686" y="496757"/>
                    <a:pt x="231145" y="510257"/>
                  </a:cubicBezTo>
                  <a:cubicBezTo>
                    <a:pt x="261206" y="536219"/>
                    <a:pt x="299516" y="553201"/>
                    <a:pt x="331961" y="580140"/>
                  </a:cubicBezTo>
                  <a:cubicBezTo>
                    <a:pt x="343998" y="590647"/>
                    <a:pt x="348580" y="599199"/>
                    <a:pt x="348580" y="604758"/>
                  </a:cubicBezTo>
                  <a:cubicBezTo>
                    <a:pt x="346870" y="620091"/>
                    <a:pt x="334955" y="629376"/>
                    <a:pt x="316502" y="635118"/>
                  </a:cubicBezTo>
                  <a:cubicBezTo>
                    <a:pt x="292917" y="643365"/>
                    <a:pt x="257723" y="647153"/>
                    <a:pt x="219719" y="648313"/>
                  </a:cubicBezTo>
                  <a:cubicBezTo>
                    <a:pt x="143587" y="650512"/>
                    <a:pt x="58412" y="641410"/>
                    <a:pt x="18636" y="641410"/>
                  </a:cubicBezTo>
                  <a:cubicBezTo>
                    <a:pt x="8921" y="641288"/>
                    <a:pt x="0" y="650085"/>
                    <a:pt x="0" y="659736"/>
                  </a:cubicBezTo>
                  <a:cubicBezTo>
                    <a:pt x="0" y="669388"/>
                    <a:pt x="8921" y="678307"/>
                    <a:pt x="18636" y="678062"/>
                  </a:cubicBezTo>
                  <a:cubicBezTo>
                    <a:pt x="52302" y="678062"/>
                    <a:pt x="141143" y="687287"/>
                    <a:pt x="220819" y="684965"/>
                  </a:cubicBezTo>
                  <a:cubicBezTo>
                    <a:pt x="260717" y="683805"/>
                    <a:pt x="298783" y="680139"/>
                    <a:pt x="329089" y="669510"/>
                  </a:cubicBezTo>
                  <a:cubicBezTo>
                    <a:pt x="355790" y="659858"/>
                    <a:pt x="383836" y="641288"/>
                    <a:pt x="385241" y="604819"/>
                  </a:cubicBezTo>
                  <a:cubicBezTo>
                    <a:pt x="385241" y="582889"/>
                    <a:pt x="371493" y="566213"/>
                    <a:pt x="356035" y="552713"/>
                  </a:cubicBezTo>
                  <a:cubicBezTo>
                    <a:pt x="325973" y="526751"/>
                    <a:pt x="287663" y="509769"/>
                    <a:pt x="255218" y="482829"/>
                  </a:cubicBezTo>
                  <a:cubicBezTo>
                    <a:pt x="243181" y="472322"/>
                    <a:pt x="238599" y="463770"/>
                    <a:pt x="238599" y="458211"/>
                  </a:cubicBezTo>
                  <a:cubicBezTo>
                    <a:pt x="238965" y="444589"/>
                    <a:pt x="244587" y="433044"/>
                    <a:pt x="263833" y="427851"/>
                  </a:cubicBezTo>
                  <a:cubicBezTo>
                    <a:pt x="296645" y="419482"/>
                    <a:pt x="324384" y="421559"/>
                    <a:pt x="368683" y="421559"/>
                  </a:cubicBezTo>
                  <a:cubicBezTo>
                    <a:pt x="376076" y="480569"/>
                    <a:pt x="416647" y="543427"/>
                    <a:pt x="468338" y="595107"/>
                  </a:cubicBezTo>
                  <a:cubicBezTo>
                    <a:pt x="525467" y="652223"/>
                    <a:pt x="596100" y="696450"/>
                    <a:pt x="660256" y="696450"/>
                  </a:cubicBezTo>
                  <a:lnTo>
                    <a:pt x="1283424" y="696450"/>
                  </a:lnTo>
                  <a:cubicBezTo>
                    <a:pt x="1293016" y="696450"/>
                    <a:pt x="1301754" y="687714"/>
                    <a:pt x="1301754" y="678124"/>
                  </a:cubicBezTo>
                  <a:cubicBezTo>
                    <a:pt x="1301754" y="661325"/>
                    <a:pt x="1297171" y="644892"/>
                    <a:pt x="1286295" y="631759"/>
                  </a:cubicBezTo>
                  <a:cubicBezTo>
                    <a:pt x="1275419" y="618625"/>
                    <a:pt x="1259472" y="608912"/>
                    <a:pt x="1239309" y="601399"/>
                  </a:cubicBezTo>
                  <a:cubicBezTo>
                    <a:pt x="1211141" y="590892"/>
                    <a:pt x="1168310" y="583500"/>
                    <a:pt x="1116740" y="576781"/>
                  </a:cubicBezTo>
                  <a:cubicBezTo>
                    <a:pt x="1202770" y="540434"/>
                    <a:pt x="1298821" y="507631"/>
                    <a:pt x="1397927" y="476537"/>
                  </a:cubicBezTo>
                  <a:cubicBezTo>
                    <a:pt x="1398293" y="476537"/>
                    <a:pt x="1398721" y="475988"/>
                    <a:pt x="1399087" y="475988"/>
                  </a:cubicBezTo>
                  <a:cubicBezTo>
                    <a:pt x="1435320" y="475988"/>
                    <a:pt x="1482796" y="476660"/>
                    <a:pt x="1524528" y="469696"/>
                  </a:cubicBezTo>
                  <a:cubicBezTo>
                    <a:pt x="1546341" y="466030"/>
                    <a:pt x="1566443" y="460472"/>
                    <a:pt x="1582940" y="450820"/>
                  </a:cubicBezTo>
                  <a:cubicBezTo>
                    <a:pt x="1599498" y="441168"/>
                    <a:pt x="1613307" y="424186"/>
                    <a:pt x="1613307" y="403294"/>
                  </a:cubicBezTo>
                  <a:cubicBezTo>
                    <a:pt x="1613307" y="369697"/>
                    <a:pt x="1596321" y="341902"/>
                    <a:pt x="1574936" y="323088"/>
                  </a:cubicBezTo>
                  <a:cubicBezTo>
                    <a:pt x="1554039" y="304762"/>
                    <a:pt x="1528988" y="293827"/>
                    <a:pt x="1505036" y="293277"/>
                  </a:cubicBezTo>
                  <a:cubicBezTo>
                    <a:pt x="1504792" y="292850"/>
                    <a:pt x="1499659" y="291322"/>
                    <a:pt x="1493610" y="286985"/>
                  </a:cubicBezTo>
                  <a:cubicBezTo>
                    <a:pt x="1445341" y="248317"/>
                    <a:pt x="1403303" y="202930"/>
                    <a:pt x="1357844" y="158703"/>
                  </a:cubicBezTo>
                  <a:cubicBezTo>
                    <a:pt x="1364993" y="132314"/>
                    <a:pt x="1364749" y="106902"/>
                    <a:pt x="1354973" y="87110"/>
                  </a:cubicBezTo>
                  <a:cubicBezTo>
                    <a:pt x="1343608" y="63958"/>
                    <a:pt x="1322589" y="48014"/>
                    <a:pt x="1298271" y="43555"/>
                  </a:cubicBezTo>
                  <a:cubicBezTo>
                    <a:pt x="1273953" y="39095"/>
                    <a:pt x="1246274" y="46365"/>
                    <a:pt x="1223789" y="65913"/>
                  </a:cubicBezTo>
                  <a:cubicBezTo>
                    <a:pt x="1204176" y="83017"/>
                    <a:pt x="1189389" y="110933"/>
                    <a:pt x="1179124" y="146669"/>
                  </a:cubicBezTo>
                  <a:cubicBezTo>
                    <a:pt x="1099815" y="151251"/>
                    <a:pt x="1047758" y="120096"/>
                    <a:pt x="991239" y="83078"/>
                  </a:cubicBezTo>
                  <a:cubicBezTo>
                    <a:pt x="932032" y="44288"/>
                    <a:pt x="867632" y="61"/>
                    <a:pt x="770115" y="61"/>
                  </a:cubicBezTo>
                  <a:lnTo>
                    <a:pt x="770176" y="61"/>
                  </a:lnTo>
                  <a:close/>
                  <a:moveTo>
                    <a:pt x="770115" y="36652"/>
                  </a:moveTo>
                  <a:cubicBezTo>
                    <a:pt x="856695" y="36652"/>
                    <a:pt x="911442" y="74892"/>
                    <a:pt x="971198" y="113988"/>
                  </a:cubicBezTo>
                  <a:cubicBezTo>
                    <a:pt x="1030894" y="153083"/>
                    <a:pt x="1096149" y="193034"/>
                    <a:pt x="1193361" y="183260"/>
                  </a:cubicBezTo>
                  <a:cubicBezTo>
                    <a:pt x="1200937" y="182466"/>
                    <a:pt x="1207781" y="176418"/>
                    <a:pt x="1209430" y="168966"/>
                  </a:cubicBezTo>
                  <a:cubicBezTo>
                    <a:pt x="1217923" y="130603"/>
                    <a:pt x="1232710" y="107085"/>
                    <a:pt x="1247802" y="93951"/>
                  </a:cubicBezTo>
                  <a:cubicBezTo>
                    <a:pt x="1262894" y="80757"/>
                    <a:pt x="1278230" y="77275"/>
                    <a:pt x="1291367" y="79657"/>
                  </a:cubicBezTo>
                  <a:cubicBezTo>
                    <a:pt x="1304503" y="82039"/>
                    <a:pt x="1315929" y="90103"/>
                    <a:pt x="1322284" y="103114"/>
                  </a:cubicBezTo>
                  <a:cubicBezTo>
                    <a:pt x="1328638" y="116126"/>
                    <a:pt x="1330288" y="134941"/>
                    <a:pt x="1321123" y="158642"/>
                  </a:cubicBezTo>
                  <a:cubicBezTo>
                    <a:pt x="1318618" y="165178"/>
                    <a:pt x="1320206" y="173120"/>
                    <a:pt x="1325155" y="178129"/>
                  </a:cubicBezTo>
                  <a:cubicBezTo>
                    <a:pt x="1366460" y="219362"/>
                    <a:pt x="1418395" y="274218"/>
                    <a:pt x="1471797" y="316735"/>
                  </a:cubicBezTo>
                  <a:cubicBezTo>
                    <a:pt x="1482062" y="324126"/>
                    <a:pt x="1489578" y="329929"/>
                    <a:pt x="1503326" y="329929"/>
                  </a:cubicBezTo>
                  <a:cubicBezTo>
                    <a:pt x="1515546" y="329929"/>
                    <a:pt x="1535648" y="337260"/>
                    <a:pt x="1550862" y="350577"/>
                  </a:cubicBezTo>
                  <a:cubicBezTo>
                    <a:pt x="1566137" y="363894"/>
                    <a:pt x="1576647" y="381853"/>
                    <a:pt x="1576647" y="403294"/>
                  </a:cubicBezTo>
                  <a:cubicBezTo>
                    <a:pt x="1576647" y="409892"/>
                    <a:pt x="1574447" y="413557"/>
                    <a:pt x="1564610" y="419299"/>
                  </a:cubicBezTo>
                  <a:cubicBezTo>
                    <a:pt x="1554711" y="425102"/>
                    <a:pt x="1538214" y="430417"/>
                    <a:pt x="1518784" y="433593"/>
                  </a:cubicBezTo>
                  <a:cubicBezTo>
                    <a:pt x="1479924" y="440130"/>
                    <a:pt x="1430004" y="439885"/>
                    <a:pt x="1393344" y="439885"/>
                  </a:cubicBezTo>
                  <a:cubicBezTo>
                    <a:pt x="1391389" y="439946"/>
                    <a:pt x="1389495" y="440374"/>
                    <a:pt x="1387600" y="441046"/>
                  </a:cubicBezTo>
                  <a:cubicBezTo>
                    <a:pt x="1271264" y="479103"/>
                    <a:pt x="1150529" y="514228"/>
                    <a:pt x="1035965" y="571039"/>
                  </a:cubicBezTo>
                  <a:cubicBezTo>
                    <a:pt x="1023134" y="578980"/>
                    <a:pt x="1028450" y="603048"/>
                    <a:pt x="1043419" y="604819"/>
                  </a:cubicBezTo>
                  <a:cubicBezTo>
                    <a:pt x="1134643" y="613921"/>
                    <a:pt x="1193666" y="623390"/>
                    <a:pt x="1226722" y="635729"/>
                  </a:cubicBezTo>
                  <a:cubicBezTo>
                    <a:pt x="1237048" y="639639"/>
                    <a:pt x="1252262" y="647091"/>
                    <a:pt x="1259350" y="659798"/>
                  </a:cubicBezTo>
                  <a:lnTo>
                    <a:pt x="660256" y="659798"/>
                  </a:lnTo>
                  <a:cubicBezTo>
                    <a:pt x="614430" y="659798"/>
                    <a:pt x="547525" y="622168"/>
                    <a:pt x="494734" y="569328"/>
                  </a:cubicBezTo>
                  <a:cubicBezTo>
                    <a:pt x="441881" y="516488"/>
                    <a:pt x="403632" y="449048"/>
                    <a:pt x="403632" y="403233"/>
                  </a:cubicBezTo>
                  <a:cubicBezTo>
                    <a:pt x="403632" y="175319"/>
                    <a:pt x="596650" y="36713"/>
                    <a:pt x="770176" y="36713"/>
                  </a:cubicBezTo>
                  <a:lnTo>
                    <a:pt x="770176" y="36713"/>
                  </a:lnTo>
                  <a:close/>
                  <a:moveTo>
                    <a:pt x="1283240" y="274890"/>
                  </a:moveTo>
                  <a:cubicBezTo>
                    <a:pt x="1283240" y="295171"/>
                    <a:pt x="1299615" y="311542"/>
                    <a:pt x="1319901" y="311542"/>
                  </a:cubicBezTo>
                  <a:cubicBezTo>
                    <a:pt x="1340186" y="311542"/>
                    <a:pt x="1356561" y="295171"/>
                    <a:pt x="1356561" y="274890"/>
                  </a:cubicBezTo>
                  <a:cubicBezTo>
                    <a:pt x="1356561" y="254609"/>
                    <a:pt x="1340186" y="238238"/>
                    <a:pt x="1319901" y="238238"/>
                  </a:cubicBezTo>
                  <a:cubicBezTo>
                    <a:pt x="1299615" y="238238"/>
                    <a:pt x="1283240" y="254609"/>
                    <a:pt x="1283240" y="274890"/>
                  </a:cubicBezTo>
                  <a:close/>
                </a:path>
              </a:pathLst>
            </a:custGeom>
            <a:solidFill>
              <a:schemeClr val="accent3"/>
            </a:solidFill>
            <a:ln w="0" cap="flat">
              <a:noFill/>
              <a:prstDash val="solid"/>
              <a:miter/>
            </a:ln>
          </p:spPr>
          <p:txBody>
            <a:bodyPr rtlCol="0" anchor="ctr"/>
            <a:lstStyle/>
            <a:p>
              <a:pPr defTabSz="1828800">
                <a:buClr>
                  <a:srgbClr val="000000"/>
                </a:buClr>
                <a:defRPr/>
              </a:pPr>
              <a:endParaRPr lang="fr-FR" sz="2800" kern="0">
                <a:solidFill>
                  <a:srgbClr val="000000"/>
                </a:solidFill>
                <a:latin typeface="Arial"/>
                <a:cs typeface="Arial"/>
                <a:sym typeface="Arial"/>
              </a:endParaRPr>
            </a:p>
          </p:txBody>
        </p:sp>
        <p:grpSp>
          <p:nvGrpSpPr>
            <p:cNvPr id="51" name="Groupe 50">
              <a:extLst>
                <a:ext uri="{FF2B5EF4-FFF2-40B4-BE49-F238E27FC236}">
                  <a16:creationId xmlns:a16="http://schemas.microsoft.com/office/drawing/2014/main" id="{41BE5315-C93C-FB31-1D9E-392A5BD3F278}"/>
                </a:ext>
              </a:extLst>
            </p:cNvPr>
            <p:cNvGrpSpPr/>
            <p:nvPr/>
          </p:nvGrpSpPr>
          <p:grpSpPr>
            <a:xfrm>
              <a:off x="5237911" y="1390316"/>
              <a:ext cx="358925" cy="187304"/>
              <a:chOff x="5266263" y="1314496"/>
              <a:chExt cx="358925" cy="187304"/>
            </a:xfrm>
          </p:grpSpPr>
          <p:pic>
            <p:nvPicPr>
              <p:cNvPr id="48" name="Graphique 47" descr="Badge Tick1 contour">
                <a:extLst>
                  <a:ext uri="{FF2B5EF4-FFF2-40B4-BE49-F238E27FC236}">
                    <a16:creationId xmlns:a16="http://schemas.microsoft.com/office/drawing/2014/main" id="{1A7B3E0B-11A8-7AE8-34C8-3F47C21B948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51727" y="1324962"/>
                <a:ext cx="173461" cy="173461"/>
              </a:xfrm>
              <a:prstGeom prst="rect">
                <a:avLst/>
              </a:prstGeom>
            </p:spPr>
          </p:pic>
          <p:pic>
            <p:nvPicPr>
              <p:cNvPr id="50" name="Graphique 49" descr="Badge croix contour">
                <a:extLst>
                  <a:ext uri="{FF2B5EF4-FFF2-40B4-BE49-F238E27FC236}">
                    <a16:creationId xmlns:a16="http://schemas.microsoft.com/office/drawing/2014/main" id="{ED519E6E-6F8B-C49E-97D3-471636446AB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66263" y="1314496"/>
                <a:ext cx="187304" cy="187304"/>
              </a:xfrm>
              <a:prstGeom prst="rect">
                <a:avLst/>
              </a:prstGeom>
            </p:spPr>
          </p:pic>
        </p:grpSp>
        <p:grpSp>
          <p:nvGrpSpPr>
            <p:cNvPr id="1024" name="Groupe 1023">
              <a:extLst>
                <a:ext uri="{FF2B5EF4-FFF2-40B4-BE49-F238E27FC236}">
                  <a16:creationId xmlns:a16="http://schemas.microsoft.com/office/drawing/2014/main" id="{D3FD63DA-79C8-FF5F-5792-45571386DE8E}"/>
                </a:ext>
              </a:extLst>
            </p:cNvPr>
            <p:cNvGrpSpPr/>
            <p:nvPr/>
          </p:nvGrpSpPr>
          <p:grpSpPr>
            <a:xfrm>
              <a:off x="5215659" y="2391523"/>
              <a:ext cx="412957" cy="230069"/>
              <a:chOff x="5195011" y="2308101"/>
              <a:chExt cx="454253" cy="253076"/>
            </a:xfrm>
          </p:grpSpPr>
          <p:sp>
            <p:nvSpPr>
              <p:cNvPr id="62" name="Forme libre 61">
                <a:extLst>
                  <a:ext uri="{FF2B5EF4-FFF2-40B4-BE49-F238E27FC236}">
                    <a16:creationId xmlns:a16="http://schemas.microsoft.com/office/drawing/2014/main" id="{467CEDAA-2588-166D-ABEF-723D2AB4161F}"/>
                  </a:ext>
                </a:extLst>
              </p:cNvPr>
              <p:cNvSpPr/>
              <p:nvPr/>
            </p:nvSpPr>
            <p:spPr>
              <a:xfrm>
                <a:off x="5195011" y="2311245"/>
                <a:ext cx="250335" cy="249932"/>
              </a:xfrm>
              <a:custGeom>
                <a:avLst/>
                <a:gdLst>
                  <a:gd name="connsiteX0" fmla="*/ 365469 w 730938"/>
                  <a:gd name="connsiteY0" fmla="*/ 250580 h 729761"/>
                  <a:gd name="connsiteX1" fmla="*/ 251169 w 730938"/>
                  <a:gd name="connsiteY1" fmla="*/ 364880 h 729761"/>
                  <a:gd name="connsiteX2" fmla="*/ 365469 w 730938"/>
                  <a:gd name="connsiteY2" fmla="*/ 479180 h 729761"/>
                  <a:gd name="connsiteX3" fmla="*/ 479769 w 730938"/>
                  <a:gd name="connsiteY3" fmla="*/ 364880 h 729761"/>
                  <a:gd name="connsiteX4" fmla="*/ 365469 w 730938"/>
                  <a:gd name="connsiteY4" fmla="*/ 250580 h 729761"/>
                  <a:gd name="connsiteX5" fmla="*/ 307665 w 730938"/>
                  <a:gd name="connsiteY5" fmla="*/ 0 h 729761"/>
                  <a:gd name="connsiteX6" fmla="*/ 421605 w 730938"/>
                  <a:gd name="connsiteY6" fmla="*/ 0 h 729761"/>
                  <a:gd name="connsiteX7" fmla="*/ 450689 w 730938"/>
                  <a:gd name="connsiteY7" fmla="*/ 26887 h 729761"/>
                  <a:gd name="connsiteX8" fmla="*/ 452305 w 730938"/>
                  <a:gd name="connsiteY8" fmla="*/ 70674 h 729761"/>
                  <a:gd name="connsiteX9" fmla="*/ 477350 w 730938"/>
                  <a:gd name="connsiteY9" fmla="*/ 110621 h 729761"/>
                  <a:gd name="connsiteX10" fmla="*/ 540365 w 730938"/>
                  <a:gd name="connsiteY10" fmla="*/ 145189 h 729761"/>
                  <a:gd name="connsiteX11" fmla="*/ 588839 w 730938"/>
                  <a:gd name="connsiteY11" fmla="*/ 145957 h 729761"/>
                  <a:gd name="connsiteX12" fmla="*/ 630041 w 730938"/>
                  <a:gd name="connsiteY12" fmla="*/ 125216 h 729761"/>
                  <a:gd name="connsiteX13" fmla="*/ 668820 w 730938"/>
                  <a:gd name="connsiteY13" fmla="*/ 135971 h 729761"/>
                  <a:gd name="connsiteX14" fmla="*/ 726181 w 730938"/>
                  <a:gd name="connsiteY14" fmla="*/ 230459 h 729761"/>
                  <a:gd name="connsiteX15" fmla="*/ 716486 w 730938"/>
                  <a:gd name="connsiteY15" fmla="*/ 267332 h 729761"/>
                  <a:gd name="connsiteX16" fmla="*/ 676899 w 730938"/>
                  <a:gd name="connsiteY16" fmla="*/ 290378 h 729761"/>
                  <a:gd name="connsiteX17" fmla="*/ 653470 w 730938"/>
                  <a:gd name="connsiteY17" fmla="*/ 331092 h 729761"/>
                  <a:gd name="connsiteX18" fmla="*/ 653470 w 730938"/>
                  <a:gd name="connsiteY18" fmla="*/ 400230 h 729761"/>
                  <a:gd name="connsiteX19" fmla="*/ 677707 w 730938"/>
                  <a:gd name="connsiteY19" fmla="*/ 440945 h 729761"/>
                  <a:gd name="connsiteX20" fmla="*/ 717294 w 730938"/>
                  <a:gd name="connsiteY20" fmla="*/ 463990 h 729761"/>
                  <a:gd name="connsiteX21" fmla="*/ 726989 w 730938"/>
                  <a:gd name="connsiteY21" fmla="*/ 500864 h 729761"/>
                  <a:gd name="connsiteX22" fmla="*/ 669629 w 730938"/>
                  <a:gd name="connsiteY22" fmla="*/ 595352 h 729761"/>
                  <a:gd name="connsiteX23" fmla="*/ 630849 w 730938"/>
                  <a:gd name="connsiteY23" fmla="*/ 606107 h 729761"/>
                  <a:gd name="connsiteX24" fmla="*/ 590455 w 730938"/>
                  <a:gd name="connsiteY24" fmla="*/ 585365 h 729761"/>
                  <a:gd name="connsiteX25" fmla="*/ 541981 w 730938"/>
                  <a:gd name="connsiteY25" fmla="*/ 586134 h 729761"/>
                  <a:gd name="connsiteX26" fmla="*/ 478965 w 730938"/>
                  <a:gd name="connsiteY26" fmla="*/ 620702 h 729761"/>
                  <a:gd name="connsiteX27" fmla="*/ 453921 w 730938"/>
                  <a:gd name="connsiteY27" fmla="*/ 660649 h 729761"/>
                  <a:gd name="connsiteX28" fmla="*/ 451416 w 730938"/>
                  <a:gd name="connsiteY28" fmla="*/ 702874 h 729761"/>
                  <a:gd name="connsiteX29" fmla="*/ 422332 w 730938"/>
                  <a:gd name="connsiteY29" fmla="*/ 729761 h 729761"/>
                  <a:gd name="connsiteX30" fmla="*/ 308392 w 730938"/>
                  <a:gd name="connsiteY30" fmla="*/ 729761 h 729761"/>
                  <a:gd name="connsiteX31" fmla="*/ 279308 w 730938"/>
                  <a:gd name="connsiteY31" fmla="*/ 702874 h 729761"/>
                  <a:gd name="connsiteX32" fmla="*/ 277692 w 730938"/>
                  <a:gd name="connsiteY32" fmla="*/ 659087 h 729761"/>
                  <a:gd name="connsiteX33" fmla="*/ 252647 w 730938"/>
                  <a:gd name="connsiteY33" fmla="*/ 619140 h 729761"/>
                  <a:gd name="connsiteX34" fmla="*/ 189631 w 730938"/>
                  <a:gd name="connsiteY34" fmla="*/ 584571 h 729761"/>
                  <a:gd name="connsiteX35" fmla="*/ 141157 w 730938"/>
                  <a:gd name="connsiteY35" fmla="*/ 583803 h 729761"/>
                  <a:gd name="connsiteX36" fmla="*/ 100009 w 730938"/>
                  <a:gd name="connsiteY36" fmla="*/ 604545 h 729761"/>
                  <a:gd name="connsiteX37" fmla="*/ 100062 w 730938"/>
                  <a:gd name="connsiteY37" fmla="*/ 604545 h 729761"/>
                  <a:gd name="connsiteX38" fmla="*/ 61283 w 730938"/>
                  <a:gd name="connsiteY38" fmla="*/ 593790 h 729761"/>
                  <a:gd name="connsiteX39" fmla="*/ 3950 w 730938"/>
                  <a:gd name="connsiteY39" fmla="*/ 500070 h 729761"/>
                  <a:gd name="connsiteX40" fmla="*/ 13645 w 730938"/>
                  <a:gd name="connsiteY40" fmla="*/ 463196 h 729761"/>
                  <a:gd name="connsiteX41" fmla="*/ 53232 w 730938"/>
                  <a:gd name="connsiteY41" fmla="*/ 440151 h 729761"/>
                  <a:gd name="connsiteX42" fmla="*/ 77468 w 730938"/>
                  <a:gd name="connsiteY42" fmla="*/ 399436 h 729761"/>
                  <a:gd name="connsiteX43" fmla="*/ 77468 w 730938"/>
                  <a:gd name="connsiteY43" fmla="*/ 330299 h 729761"/>
                  <a:gd name="connsiteX44" fmla="*/ 53232 w 730938"/>
                  <a:gd name="connsiteY44" fmla="*/ 289585 h 729761"/>
                  <a:gd name="connsiteX45" fmla="*/ 13645 w 730938"/>
                  <a:gd name="connsiteY45" fmla="*/ 266539 h 729761"/>
                  <a:gd name="connsiteX46" fmla="*/ 3950 w 730938"/>
                  <a:gd name="connsiteY46" fmla="*/ 229665 h 729761"/>
                  <a:gd name="connsiteX47" fmla="*/ 61310 w 730938"/>
                  <a:gd name="connsiteY47" fmla="*/ 135177 h 729761"/>
                  <a:gd name="connsiteX48" fmla="*/ 100090 w 730938"/>
                  <a:gd name="connsiteY48" fmla="*/ 124422 h 729761"/>
                  <a:gd name="connsiteX49" fmla="*/ 141292 w 730938"/>
                  <a:gd name="connsiteY49" fmla="*/ 145164 h 729761"/>
                  <a:gd name="connsiteX50" fmla="*/ 189766 w 730938"/>
                  <a:gd name="connsiteY50" fmla="*/ 144395 h 729761"/>
                  <a:gd name="connsiteX51" fmla="*/ 252781 w 730938"/>
                  <a:gd name="connsiteY51" fmla="*/ 109827 h 729761"/>
                  <a:gd name="connsiteX52" fmla="*/ 277826 w 730938"/>
                  <a:gd name="connsiteY52" fmla="*/ 69881 h 729761"/>
                  <a:gd name="connsiteX53" fmla="*/ 278580 w 730938"/>
                  <a:gd name="connsiteY53" fmla="*/ 26887 h 729761"/>
                  <a:gd name="connsiteX54" fmla="*/ 307665 w 730938"/>
                  <a:gd name="connsiteY54" fmla="*/ 0 h 72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30938" h="729761">
                    <a:moveTo>
                      <a:pt x="365469" y="250580"/>
                    </a:moveTo>
                    <a:cubicBezTo>
                      <a:pt x="302343" y="250580"/>
                      <a:pt x="251169" y="301754"/>
                      <a:pt x="251169" y="364880"/>
                    </a:cubicBezTo>
                    <a:cubicBezTo>
                      <a:pt x="251169" y="428006"/>
                      <a:pt x="302343" y="479180"/>
                      <a:pt x="365469" y="479180"/>
                    </a:cubicBezTo>
                    <a:cubicBezTo>
                      <a:pt x="428595" y="479180"/>
                      <a:pt x="479769" y="428006"/>
                      <a:pt x="479769" y="364880"/>
                    </a:cubicBezTo>
                    <a:cubicBezTo>
                      <a:pt x="479769" y="301754"/>
                      <a:pt x="428595" y="250580"/>
                      <a:pt x="365469" y="250580"/>
                    </a:cubicBezTo>
                    <a:close/>
                    <a:moveTo>
                      <a:pt x="307665" y="0"/>
                    </a:moveTo>
                    <a:lnTo>
                      <a:pt x="421605" y="0"/>
                    </a:lnTo>
                    <a:cubicBezTo>
                      <a:pt x="436955" y="0"/>
                      <a:pt x="449881" y="12291"/>
                      <a:pt x="450689" y="26887"/>
                    </a:cubicBezTo>
                    <a:lnTo>
                      <a:pt x="452305" y="70674"/>
                    </a:lnTo>
                    <a:cubicBezTo>
                      <a:pt x="452305" y="85270"/>
                      <a:pt x="463615" y="102939"/>
                      <a:pt x="477350" y="110621"/>
                    </a:cubicBezTo>
                    <a:lnTo>
                      <a:pt x="540365" y="145189"/>
                    </a:lnTo>
                    <a:cubicBezTo>
                      <a:pt x="554099" y="152871"/>
                      <a:pt x="575913" y="152871"/>
                      <a:pt x="588839" y="145957"/>
                    </a:cubicBezTo>
                    <a:lnTo>
                      <a:pt x="630041" y="125216"/>
                    </a:lnTo>
                    <a:cubicBezTo>
                      <a:pt x="643776" y="118302"/>
                      <a:pt x="660741" y="122911"/>
                      <a:pt x="668820" y="135971"/>
                    </a:cubicBezTo>
                    <a:lnTo>
                      <a:pt x="726181" y="230459"/>
                    </a:lnTo>
                    <a:cubicBezTo>
                      <a:pt x="734260" y="243518"/>
                      <a:pt x="729412" y="259650"/>
                      <a:pt x="716486" y="267332"/>
                    </a:cubicBezTo>
                    <a:lnTo>
                      <a:pt x="676899" y="290378"/>
                    </a:lnTo>
                    <a:cubicBezTo>
                      <a:pt x="663973" y="298060"/>
                      <a:pt x="652663" y="316497"/>
                      <a:pt x="653470" y="331092"/>
                    </a:cubicBezTo>
                    <a:lnTo>
                      <a:pt x="653470" y="400230"/>
                    </a:lnTo>
                    <a:cubicBezTo>
                      <a:pt x="653470" y="414826"/>
                      <a:pt x="663973" y="433263"/>
                      <a:pt x="677707" y="440945"/>
                    </a:cubicBezTo>
                    <a:lnTo>
                      <a:pt x="717294" y="463990"/>
                    </a:lnTo>
                    <a:cubicBezTo>
                      <a:pt x="730221" y="471672"/>
                      <a:pt x="735068" y="488573"/>
                      <a:pt x="726989" y="500864"/>
                    </a:cubicBezTo>
                    <a:lnTo>
                      <a:pt x="669629" y="595352"/>
                    </a:lnTo>
                    <a:cubicBezTo>
                      <a:pt x="661549" y="608411"/>
                      <a:pt x="644584" y="613021"/>
                      <a:pt x="630849" y="606107"/>
                    </a:cubicBezTo>
                    <a:lnTo>
                      <a:pt x="590455" y="585365"/>
                    </a:lnTo>
                    <a:cubicBezTo>
                      <a:pt x="576721" y="578452"/>
                      <a:pt x="554907" y="578452"/>
                      <a:pt x="541981" y="586134"/>
                    </a:cubicBezTo>
                    <a:lnTo>
                      <a:pt x="478965" y="620702"/>
                    </a:lnTo>
                    <a:cubicBezTo>
                      <a:pt x="465231" y="628384"/>
                      <a:pt x="454728" y="646053"/>
                      <a:pt x="453921" y="660649"/>
                    </a:cubicBezTo>
                    <a:lnTo>
                      <a:pt x="451416" y="702874"/>
                    </a:lnTo>
                    <a:cubicBezTo>
                      <a:pt x="450608" y="717469"/>
                      <a:pt x="438490" y="729761"/>
                      <a:pt x="422332" y="729761"/>
                    </a:cubicBezTo>
                    <a:lnTo>
                      <a:pt x="308392" y="729761"/>
                    </a:lnTo>
                    <a:cubicBezTo>
                      <a:pt x="293042" y="729761"/>
                      <a:pt x="280115" y="717469"/>
                      <a:pt x="279308" y="702874"/>
                    </a:cubicBezTo>
                    <a:lnTo>
                      <a:pt x="277692" y="659087"/>
                    </a:lnTo>
                    <a:cubicBezTo>
                      <a:pt x="277692" y="644491"/>
                      <a:pt x="266381" y="626822"/>
                      <a:pt x="252647" y="619140"/>
                    </a:cubicBezTo>
                    <a:lnTo>
                      <a:pt x="189631" y="584571"/>
                    </a:lnTo>
                    <a:cubicBezTo>
                      <a:pt x="175897" y="576889"/>
                      <a:pt x="154084" y="576889"/>
                      <a:pt x="141157" y="583803"/>
                    </a:cubicBezTo>
                    <a:lnTo>
                      <a:pt x="100009" y="604545"/>
                    </a:lnTo>
                    <a:lnTo>
                      <a:pt x="100062" y="604545"/>
                    </a:lnTo>
                    <a:cubicBezTo>
                      <a:pt x="86328" y="611458"/>
                      <a:pt x="69362" y="606849"/>
                      <a:pt x="61283" y="593790"/>
                    </a:cubicBezTo>
                    <a:lnTo>
                      <a:pt x="3950" y="500070"/>
                    </a:lnTo>
                    <a:cubicBezTo>
                      <a:pt x="-4130" y="487011"/>
                      <a:pt x="718" y="470878"/>
                      <a:pt x="13645" y="463196"/>
                    </a:cubicBezTo>
                    <a:lnTo>
                      <a:pt x="53232" y="440151"/>
                    </a:lnTo>
                    <a:cubicBezTo>
                      <a:pt x="66158" y="432469"/>
                      <a:pt x="77468" y="414032"/>
                      <a:pt x="77468" y="399436"/>
                    </a:cubicBezTo>
                    <a:lnTo>
                      <a:pt x="77468" y="330299"/>
                    </a:lnTo>
                    <a:cubicBezTo>
                      <a:pt x="77468" y="315703"/>
                      <a:pt x="66966" y="297267"/>
                      <a:pt x="53232" y="289585"/>
                    </a:cubicBezTo>
                    <a:lnTo>
                      <a:pt x="13645" y="266539"/>
                    </a:lnTo>
                    <a:cubicBezTo>
                      <a:pt x="718" y="258857"/>
                      <a:pt x="-4130" y="241956"/>
                      <a:pt x="3950" y="229665"/>
                    </a:cubicBezTo>
                    <a:lnTo>
                      <a:pt x="61310" y="135177"/>
                    </a:lnTo>
                    <a:cubicBezTo>
                      <a:pt x="69390" y="122118"/>
                      <a:pt x="86355" y="117509"/>
                      <a:pt x="100090" y="124422"/>
                    </a:cubicBezTo>
                    <a:lnTo>
                      <a:pt x="141292" y="145164"/>
                    </a:lnTo>
                    <a:cubicBezTo>
                      <a:pt x="155026" y="152077"/>
                      <a:pt x="176839" y="152077"/>
                      <a:pt x="189766" y="144395"/>
                    </a:cubicBezTo>
                    <a:lnTo>
                      <a:pt x="252781" y="109827"/>
                    </a:lnTo>
                    <a:cubicBezTo>
                      <a:pt x="266516" y="102145"/>
                      <a:pt x="277018" y="84476"/>
                      <a:pt x="277826" y="69881"/>
                    </a:cubicBezTo>
                    <a:lnTo>
                      <a:pt x="278580" y="26887"/>
                    </a:lnTo>
                    <a:cubicBezTo>
                      <a:pt x="278580" y="12291"/>
                      <a:pt x="291506" y="0"/>
                      <a:pt x="307665" y="0"/>
                    </a:cubicBezTo>
                    <a:close/>
                  </a:path>
                </a:pathLst>
              </a:custGeom>
              <a:noFill/>
              <a:ln w="12700" cap="flat">
                <a:solidFill>
                  <a:schemeClr val="accent1"/>
                </a:solidFill>
                <a:prstDash val="solid"/>
                <a:miter/>
              </a:ln>
            </p:spPr>
            <p:txBody>
              <a:bodyPr wrap="square" rtlCol="0" anchor="ctr">
                <a:noAutofit/>
              </a:bodyPr>
              <a:lstStyle/>
              <a:p>
                <a:pPr defTabSz="1828800">
                  <a:buClr>
                    <a:srgbClr val="000000"/>
                  </a:buClr>
                  <a:defRPr/>
                </a:pPr>
                <a:endParaRPr lang="fr-FR" sz="2800" kern="0">
                  <a:solidFill>
                    <a:srgbClr val="000000"/>
                  </a:solidFill>
                  <a:latin typeface="Arial"/>
                  <a:cs typeface="Arial"/>
                  <a:sym typeface="Arial"/>
                </a:endParaRPr>
              </a:p>
            </p:txBody>
          </p:sp>
          <p:sp>
            <p:nvSpPr>
              <p:cNvPr id="63" name="Forme libre 62">
                <a:extLst>
                  <a:ext uri="{FF2B5EF4-FFF2-40B4-BE49-F238E27FC236}">
                    <a16:creationId xmlns:a16="http://schemas.microsoft.com/office/drawing/2014/main" id="{8B18994E-218F-61F5-F6E9-5DA19C656FCA}"/>
                  </a:ext>
                </a:extLst>
              </p:cNvPr>
              <p:cNvSpPr/>
              <p:nvPr/>
            </p:nvSpPr>
            <p:spPr>
              <a:xfrm rot="408710">
                <a:off x="5451972" y="2308101"/>
                <a:ext cx="197292" cy="196974"/>
              </a:xfrm>
              <a:custGeom>
                <a:avLst/>
                <a:gdLst>
                  <a:gd name="connsiteX0" fmla="*/ 365469 w 730938"/>
                  <a:gd name="connsiteY0" fmla="*/ 250580 h 729761"/>
                  <a:gd name="connsiteX1" fmla="*/ 251169 w 730938"/>
                  <a:gd name="connsiteY1" fmla="*/ 364880 h 729761"/>
                  <a:gd name="connsiteX2" fmla="*/ 365469 w 730938"/>
                  <a:gd name="connsiteY2" fmla="*/ 479180 h 729761"/>
                  <a:gd name="connsiteX3" fmla="*/ 479769 w 730938"/>
                  <a:gd name="connsiteY3" fmla="*/ 364880 h 729761"/>
                  <a:gd name="connsiteX4" fmla="*/ 365469 w 730938"/>
                  <a:gd name="connsiteY4" fmla="*/ 250580 h 729761"/>
                  <a:gd name="connsiteX5" fmla="*/ 307665 w 730938"/>
                  <a:gd name="connsiteY5" fmla="*/ 0 h 729761"/>
                  <a:gd name="connsiteX6" fmla="*/ 421605 w 730938"/>
                  <a:gd name="connsiteY6" fmla="*/ 0 h 729761"/>
                  <a:gd name="connsiteX7" fmla="*/ 450689 w 730938"/>
                  <a:gd name="connsiteY7" fmla="*/ 26887 h 729761"/>
                  <a:gd name="connsiteX8" fmla="*/ 452305 w 730938"/>
                  <a:gd name="connsiteY8" fmla="*/ 70674 h 729761"/>
                  <a:gd name="connsiteX9" fmla="*/ 477350 w 730938"/>
                  <a:gd name="connsiteY9" fmla="*/ 110621 h 729761"/>
                  <a:gd name="connsiteX10" fmla="*/ 540365 w 730938"/>
                  <a:gd name="connsiteY10" fmla="*/ 145189 h 729761"/>
                  <a:gd name="connsiteX11" fmla="*/ 588839 w 730938"/>
                  <a:gd name="connsiteY11" fmla="*/ 145957 h 729761"/>
                  <a:gd name="connsiteX12" fmla="*/ 630041 w 730938"/>
                  <a:gd name="connsiteY12" fmla="*/ 125216 h 729761"/>
                  <a:gd name="connsiteX13" fmla="*/ 668820 w 730938"/>
                  <a:gd name="connsiteY13" fmla="*/ 135971 h 729761"/>
                  <a:gd name="connsiteX14" fmla="*/ 726181 w 730938"/>
                  <a:gd name="connsiteY14" fmla="*/ 230459 h 729761"/>
                  <a:gd name="connsiteX15" fmla="*/ 716486 w 730938"/>
                  <a:gd name="connsiteY15" fmla="*/ 267332 h 729761"/>
                  <a:gd name="connsiteX16" fmla="*/ 676899 w 730938"/>
                  <a:gd name="connsiteY16" fmla="*/ 290378 h 729761"/>
                  <a:gd name="connsiteX17" fmla="*/ 653470 w 730938"/>
                  <a:gd name="connsiteY17" fmla="*/ 331092 h 729761"/>
                  <a:gd name="connsiteX18" fmla="*/ 653470 w 730938"/>
                  <a:gd name="connsiteY18" fmla="*/ 400230 h 729761"/>
                  <a:gd name="connsiteX19" fmla="*/ 677707 w 730938"/>
                  <a:gd name="connsiteY19" fmla="*/ 440945 h 729761"/>
                  <a:gd name="connsiteX20" fmla="*/ 717294 w 730938"/>
                  <a:gd name="connsiteY20" fmla="*/ 463990 h 729761"/>
                  <a:gd name="connsiteX21" fmla="*/ 726989 w 730938"/>
                  <a:gd name="connsiteY21" fmla="*/ 500864 h 729761"/>
                  <a:gd name="connsiteX22" fmla="*/ 669629 w 730938"/>
                  <a:gd name="connsiteY22" fmla="*/ 595352 h 729761"/>
                  <a:gd name="connsiteX23" fmla="*/ 630849 w 730938"/>
                  <a:gd name="connsiteY23" fmla="*/ 606107 h 729761"/>
                  <a:gd name="connsiteX24" fmla="*/ 590455 w 730938"/>
                  <a:gd name="connsiteY24" fmla="*/ 585365 h 729761"/>
                  <a:gd name="connsiteX25" fmla="*/ 541981 w 730938"/>
                  <a:gd name="connsiteY25" fmla="*/ 586134 h 729761"/>
                  <a:gd name="connsiteX26" fmla="*/ 478965 w 730938"/>
                  <a:gd name="connsiteY26" fmla="*/ 620702 h 729761"/>
                  <a:gd name="connsiteX27" fmla="*/ 453921 w 730938"/>
                  <a:gd name="connsiteY27" fmla="*/ 660649 h 729761"/>
                  <a:gd name="connsiteX28" fmla="*/ 451416 w 730938"/>
                  <a:gd name="connsiteY28" fmla="*/ 702874 h 729761"/>
                  <a:gd name="connsiteX29" fmla="*/ 422332 w 730938"/>
                  <a:gd name="connsiteY29" fmla="*/ 729761 h 729761"/>
                  <a:gd name="connsiteX30" fmla="*/ 308392 w 730938"/>
                  <a:gd name="connsiteY30" fmla="*/ 729761 h 729761"/>
                  <a:gd name="connsiteX31" fmla="*/ 279308 w 730938"/>
                  <a:gd name="connsiteY31" fmla="*/ 702874 h 729761"/>
                  <a:gd name="connsiteX32" fmla="*/ 277692 w 730938"/>
                  <a:gd name="connsiteY32" fmla="*/ 659087 h 729761"/>
                  <a:gd name="connsiteX33" fmla="*/ 252647 w 730938"/>
                  <a:gd name="connsiteY33" fmla="*/ 619140 h 729761"/>
                  <a:gd name="connsiteX34" fmla="*/ 189631 w 730938"/>
                  <a:gd name="connsiteY34" fmla="*/ 584571 h 729761"/>
                  <a:gd name="connsiteX35" fmla="*/ 141157 w 730938"/>
                  <a:gd name="connsiteY35" fmla="*/ 583803 h 729761"/>
                  <a:gd name="connsiteX36" fmla="*/ 100009 w 730938"/>
                  <a:gd name="connsiteY36" fmla="*/ 604545 h 729761"/>
                  <a:gd name="connsiteX37" fmla="*/ 100062 w 730938"/>
                  <a:gd name="connsiteY37" fmla="*/ 604545 h 729761"/>
                  <a:gd name="connsiteX38" fmla="*/ 61283 w 730938"/>
                  <a:gd name="connsiteY38" fmla="*/ 593790 h 729761"/>
                  <a:gd name="connsiteX39" fmla="*/ 3950 w 730938"/>
                  <a:gd name="connsiteY39" fmla="*/ 500070 h 729761"/>
                  <a:gd name="connsiteX40" fmla="*/ 13645 w 730938"/>
                  <a:gd name="connsiteY40" fmla="*/ 463196 h 729761"/>
                  <a:gd name="connsiteX41" fmla="*/ 53232 w 730938"/>
                  <a:gd name="connsiteY41" fmla="*/ 440151 h 729761"/>
                  <a:gd name="connsiteX42" fmla="*/ 77468 w 730938"/>
                  <a:gd name="connsiteY42" fmla="*/ 399436 h 729761"/>
                  <a:gd name="connsiteX43" fmla="*/ 77468 w 730938"/>
                  <a:gd name="connsiteY43" fmla="*/ 330299 h 729761"/>
                  <a:gd name="connsiteX44" fmla="*/ 53232 w 730938"/>
                  <a:gd name="connsiteY44" fmla="*/ 289585 h 729761"/>
                  <a:gd name="connsiteX45" fmla="*/ 13645 w 730938"/>
                  <a:gd name="connsiteY45" fmla="*/ 266539 h 729761"/>
                  <a:gd name="connsiteX46" fmla="*/ 3950 w 730938"/>
                  <a:gd name="connsiteY46" fmla="*/ 229665 h 729761"/>
                  <a:gd name="connsiteX47" fmla="*/ 61310 w 730938"/>
                  <a:gd name="connsiteY47" fmla="*/ 135177 h 729761"/>
                  <a:gd name="connsiteX48" fmla="*/ 100090 w 730938"/>
                  <a:gd name="connsiteY48" fmla="*/ 124422 h 729761"/>
                  <a:gd name="connsiteX49" fmla="*/ 141292 w 730938"/>
                  <a:gd name="connsiteY49" fmla="*/ 145164 h 729761"/>
                  <a:gd name="connsiteX50" fmla="*/ 189766 w 730938"/>
                  <a:gd name="connsiteY50" fmla="*/ 144395 h 729761"/>
                  <a:gd name="connsiteX51" fmla="*/ 252781 w 730938"/>
                  <a:gd name="connsiteY51" fmla="*/ 109827 h 729761"/>
                  <a:gd name="connsiteX52" fmla="*/ 277826 w 730938"/>
                  <a:gd name="connsiteY52" fmla="*/ 69881 h 729761"/>
                  <a:gd name="connsiteX53" fmla="*/ 278580 w 730938"/>
                  <a:gd name="connsiteY53" fmla="*/ 26887 h 729761"/>
                  <a:gd name="connsiteX54" fmla="*/ 307665 w 730938"/>
                  <a:gd name="connsiteY54" fmla="*/ 0 h 72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30938" h="729761">
                    <a:moveTo>
                      <a:pt x="365469" y="250580"/>
                    </a:moveTo>
                    <a:cubicBezTo>
                      <a:pt x="302343" y="250580"/>
                      <a:pt x="251169" y="301754"/>
                      <a:pt x="251169" y="364880"/>
                    </a:cubicBezTo>
                    <a:cubicBezTo>
                      <a:pt x="251169" y="428006"/>
                      <a:pt x="302343" y="479180"/>
                      <a:pt x="365469" y="479180"/>
                    </a:cubicBezTo>
                    <a:cubicBezTo>
                      <a:pt x="428595" y="479180"/>
                      <a:pt x="479769" y="428006"/>
                      <a:pt x="479769" y="364880"/>
                    </a:cubicBezTo>
                    <a:cubicBezTo>
                      <a:pt x="479769" y="301754"/>
                      <a:pt x="428595" y="250580"/>
                      <a:pt x="365469" y="250580"/>
                    </a:cubicBezTo>
                    <a:close/>
                    <a:moveTo>
                      <a:pt x="307665" y="0"/>
                    </a:moveTo>
                    <a:lnTo>
                      <a:pt x="421605" y="0"/>
                    </a:lnTo>
                    <a:cubicBezTo>
                      <a:pt x="436955" y="0"/>
                      <a:pt x="449881" y="12291"/>
                      <a:pt x="450689" y="26887"/>
                    </a:cubicBezTo>
                    <a:lnTo>
                      <a:pt x="452305" y="70674"/>
                    </a:lnTo>
                    <a:cubicBezTo>
                      <a:pt x="452305" y="85270"/>
                      <a:pt x="463615" y="102939"/>
                      <a:pt x="477350" y="110621"/>
                    </a:cubicBezTo>
                    <a:lnTo>
                      <a:pt x="540365" y="145189"/>
                    </a:lnTo>
                    <a:cubicBezTo>
                      <a:pt x="554099" y="152871"/>
                      <a:pt x="575913" y="152871"/>
                      <a:pt x="588839" y="145957"/>
                    </a:cubicBezTo>
                    <a:lnTo>
                      <a:pt x="630041" y="125216"/>
                    </a:lnTo>
                    <a:cubicBezTo>
                      <a:pt x="643776" y="118302"/>
                      <a:pt x="660741" y="122911"/>
                      <a:pt x="668820" y="135971"/>
                    </a:cubicBezTo>
                    <a:lnTo>
                      <a:pt x="726181" y="230459"/>
                    </a:lnTo>
                    <a:cubicBezTo>
                      <a:pt x="734260" y="243518"/>
                      <a:pt x="729412" y="259650"/>
                      <a:pt x="716486" y="267332"/>
                    </a:cubicBezTo>
                    <a:lnTo>
                      <a:pt x="676899" y="290378"/>
                    </a:lnTo>
                    <a:cubicBezTo>
                      <a:pt x="663973" y="298060"/>
                      <a:pt x="652663" y="316497"/>
                      <a:pt x="653470" y="331092"/>
                    </a:cubicBezTo>
                    <a:lnTo>
                      <a:pt x="653470" y="400230"/>
                    </a:lnTo>
                    <a:cubicBezTo>
                      <a:pt x="653470" y="414826"/>
                      <a:pt x="663973" y="433263"/>
                      <a:pt x="677707" y="440945"/>
                    </a:cubicBezTo>
                    <a:lnTo>
                      <a:pt x="717294" y="463990"/>
                    </a:lnTo>
                    <a:cubicBezTo>
                      <a:pt x="730221" y="471672"/>
                      <a:pt x="735068" y="488573"/>
                      <a:pt x="726989" y="500864"/>
                    </a:cubicBezTo>
                    <a:lnTo>
                      <a:pt x="669629" y="595352"/>
                    </a:lnTo>
                    <a:cubicBezTo>
                      <a:pt x="661549" y="608411"/>
                      <a:pt x="644584" y="613021"/>
                      <a:pt x="630849" y="606107"/>
                    </a:cubicBezTo>
                    <a:lnTo>
                      <a:pt x="590455" y="585365"/>
                    </a:lnTo>
                    <a:cubicBezTo>
                      <a:pt x="576721" y="578452"/>
                      <a:pt x="554907" y="578452"/>
                      <a:pt x="541981" y="586134"/>
                    </a:cubicBezTo>
                    <a:lnTo>
                      <a:pt x="478965" y="620702"/>
                    </a:lnTo>
                    <a:cubicBezTo>
                      <a:pt x="465231" y="628384"/>
                      <a:pt x="454728" y="646053"/>
                      <a:pt x="453921" y="660649"/>
                    </a:cubicBezTo>
                    <a:lnTo>
                      <a:pt x="451416" y="702874"/>
                    </a:lnTo>
                    <a:cubicBezTo>
                      <a:pt x="450608" y="717469"/>
                      <a:pt x="438490" y="729761"/>
                      <a:pt x="422332" y="729761"/>
                    </a:cubicBezTo>
                    <a:lnTo>
                      <a:pt x="308392" y="729761"/>
                    </a:lnTo>
                    <a:cubicBezTo>
                      <a:pt x="293042" y="729761"/>
                      <a:pt x="280115" y="717469"/>
                      <a:pt x="279308" y="702874"/>
                    </a:cubicBezTo>
                    <a:lnTo>
                      <a:pt x="277692" y="659087"/>
                    </a:lnTo>
                    <a:cubicBezTo>
                      <a:pt x="277692" y="644491"/>
                      <a:pt x="266381" y="626822"/>
                      <a:pt x="252647" y="619140"/>
                    </a:cubicBezTo>
                    <a:lnTo>
                      <a:pt x="189631" y="584571"/>
                    </a:lnTo>
                    <a:cubicBezTo>
                      <a:pt x="175897" y="576889"/>
                      <a:pt x="154084" y="576889"/>
                      <a:pt x="141157" y="583803"/>
                    </a:cubicBezTo>
                    <a:lnTo>
                      <a:pt x="100009" y="604545"/>
                    </a:lnTo>
                    <a:lnTo>
                      <a:pt x="100062" y="604545"/>
                    </a:lnTo>
                    <a:cubicBezTo>
                      <a:pt x="86328" y="611458"/>
                      <a:pt x="69362" y="606849"/>
                      <a:pt x="61283" y="593790"/>
                    </a:cubicBezTo>
                    <a:lnTo>
                      <a:pt x="3950" y="500070"/>
                    </a:lnTo>
                    <a:cubicBezTo>
                      <a:pt x="-4130" y="487011"/>
                      <a:pt x="718" y="470878"/>
                      <a:pt x="13645" y="463196"/>
                    </a:cubicBezTo>
                    <a:lnTo>
                      <a:pt x="53232" y="440151"/>
                    </a:lnTo>
                    <a:cubicBezTo>
                      <a:pt x="66158" y="432469"/>
                      <a:pt x="77468" y="414032"/>
                      <a:pt x="77468" y="399436"/>
                    </a:cubicBezTo>
                    <a:lnTo>
                      <a:pt x="77468" y="330299"/>
                    </a:lnTo>
                    <a:cubicBezTo>
                      <a:pt x="77468" y="315703"/>
                      <a:pt x="66966" y="297267"/>
                      <a:pt x="53232" y="289585"/>
                    </a:cubicBezTo>
                    <a:lnTo>
                      <a:pt x="13645" y="266539"/>
                    </a:lnTo>
                    <a:cubicBezTo>
                      <a:pt x="718" y="258857"/>
                      <a:pt x="-4130" y="241956"/>
                      <a:pt x="3950" y="229665"/>
                    </a:cubicBezTo>
                    <a:lnTo>
                      <a:pt x="61310" y="135177"/>
                    </a:lnTo>
                    <a:cubicBezTo>
                      <a:pt x="69390" y="122118"/>
                      <a:pt x="86355" y="117509"/>
                      <a:pt x="100090" y="124422"/>
                    </a:cubicBezTo>
                    <a:lnTo>
                      <a:pt x="141292" y="145164"/>
                    </a:lnTo>
                    <a:cubicBezTo>
                      <a:pt x="155026" y="152077"/>
                      <a:pt x="176839" y="152077"/>
                      <a:pt x="189766" y="144395"/>
                    </a:cubicBezTo>
                    <a:lnTo>
                      <a:pt x="252781" y="109827"/>
                    </a:lnTo>
                    <a:cubicBezTo>
                      <a:pt x="266516" y="102145"/>
                      <a:pt x="277018" y="84476"/>
                      <a:pt x="277826" y="69881"/>
                    </a:cubicBezTo>
                    <a:lnTo>
                      <a:pt x="278580" y="26887"/>
                    </a:lnTo>
                    <a:cubicBezTo>
                      <a:pt x="278580" y="12291"/>
                      <a:pt x="291506" y="0"/>
                      <a:pt x="307665" y="0"/>
                    </a:cubicBezTo>
                    <a:close/>
                  </a:path>
                </a:pathLst>
              </a:custGeom>
              <a:noFill/>
              <a:ln w="12700" cap="flat">
                <a:solidFill>
                  <a:schemeClr val="accent1"/>
                </a:solidFill>
                <a:prstDash val="solid"/>
                <a:miter/>
              </a:ln>
            </p:spPr>
            <p:txBody>
              <a:bodyPr wrap="square" rtlCol="0" anchor="ctr">
                <a:noAutofit/>
              </a:bodyPr>
              <a:lstStyle/>
              <a:p>
                <a:pPr defTabSz="1828800">
                  <a:buClr>
                    <a:srgbClr val="000000"/>
                  </a:buClr>
                  <a:defRPr/>
                </a:pPr>
                <a:endParaRPr lang="fr-FR" sz="2800" kern="0">
                  <a:solidFill>
                    <a:srgbClr val="000000"/>
                  </a:solidFill>
                  <a:latin typeface="Arial"/>
                  <a:cs typeface="Arial"/>
                  <a:sym typeface="Arial"/>
                </a:endParaRPr>
              </a:p>
            </p:txBody>
          </p:sp>
        </p:grpSp>
        <p:sp>
          <p:nvSpPr>
            <p:cNvPr id="1030" name="Graphique 1028">
              <a:extLst>
                <a:ext uri="{FF2B5EF4-FFF2-40B4-BE49-F238E27FC236}">
                  <a16:creationId xmlns:a16="http://schemas.microsoft.com/office/drawing/2014/main" id="{ABE4ED45-BD52-BEBF-C95C-5C387CFBD365}"/>
                </a:ext>
              </a:extLst>
            </p:cNvPr>
            <p:cNvSpPr/>
            <p:nvPr/>
          </p:nvSpPr>
          <p:spPr>
            <a:xfrm>
              <a:off x="5252719" y="3199928"/>
              <a:ext cx="326148" cy="377791"/>
            </a:xfrm>
            <a:custGeom>
              <a:avLst/>
              <a:gdLst>
                <a:gd name="connsiteX0" fmla="*/ 1271358 w 1275970"/>
                <a:gd name="connsiteY0" fmla="*/ 367330 h 1478008"/>
                <a:gd name="connsiteX1" fmla="*/ 1153311 w 1275970"/>
                <a:gd name="connsiteY1" fmla="*/ 225242 h 1478008"/>
                <a:gd name="connsiteX2" fmla="*/ 1130826 w 1275970"/>
                <a:gd name="connsiteY2" fmla="*/ 219133 h 1478008"/>
                <a:gd name="connsiteX3" fmla="*/ 1117444 w 1275970"/>
                <a:gd name="connsiteY3" fmla="*/ 238192 h 1478008"/>
                <a:gd name="connsiteX4" fmla="*/ 1117444 w 1275970"/>
                <a:gd name="connsiteY4" fmla="*/ 304960 h 1478008"/>
                <a:gd name="connsiteX5" fmla="*/ 879151 w 1275970"/>
                <a:gd name="connsiteY5" fmla="*/ 304960 h 1478008"/>
                <a:gd name="connsiteX6" fmla="*/ 788783 w 1275970"/>
                <a:gd name="connsiteY6" fmla="*/ 258290 h 1478008"/>
                <a:gd name="connsiteX7" fmla="*/ 788783 w 1275970"/>
                <a:gd name="connsiteY7" fmla="*/ 158780 h 1478008"/>
                <a:gd name="connsiteX8" fmla="*/ 855322 w 1275970"/>
                <a:gd name="connsiteY8" fmla="*/ 158780 h 1478008"/>
                <a:gd name="connsiteX9" fmla="*/ 874446 w 1275970"/>
                <a:gd name="connsiteY9" fmla="*/ 145402 h 1478008"/>
                <a:gd name="connsiteX10" fmla="*/ 868336 w 1275970"/>
                <a:gd name="connsiteY10" fmla="*/ 122922 h 1478008"/>
                <a:gd name="connsiteX11" fmla="*/ 726277 w 1275970"/>
                <a:gd name="connsiteY11" fmla="*/ 4719 h 1478008"/>
                <a:gd name="connsiteX12" fmla="*/ 700370 w 1275970"/>
                <a:gd name="connsiteY12" fmla="*/ 4719 h 1478008"/>
                <a:gd name="connsiteX13" fmla="*/ 558066 w 1275970"/>
                <a:gd name="connsiteY13" fmla="*/ 122922 h 1478008"/>
                <a:gd name="connsiteX14" fmla="*/ 558066 w 1275970"/>
                <a:gd name="connsiteY14" fmla="*/ 122922 h 1478008"/>
                <a:gd name="connsiteX15" fmla="*/ 551895 w 1275970"/>
                <a:gd name="connsiteY15" fmla="*/ 145341 h 1478008"/>
                <a:gd name="connsiteX16" fmla="*/ 571019 w 1275970"/>
                <a:gd name="connsiteY16" fmla="*/ 158780 h 1478008"/>
                <a:gd name="connsiteX17" fmla="*/ 637803 w 1275970"/>
                <a:gd name="connsiteY17" fmla="*/ 158780 h 1478008"/>
                <a:gd name="connsiteX18" fmla="*/ 637803 w 1275970"/>
                <a:gd name="connsiteY18" fmla="*/ 258229 h 1478008"/>
                <a:gd name="connsiteX19" fmla="*/ 547251 w 1275970"/>
                <a:gd name="connsiteY19" fmla="*/ 304960 h 1478008"/>
                <a:gd name="connsiteX20" fmla="*/ 309080 w 1275970"/>
                <a:gd name="connsiteY20" fmla="*/ 304960 h 1478008"/>
                <a:gd name="connsiteX21" fmla="*/ 309080 w 1275970"/>
                <a:gd name="connsiteY21" fmla="*/ 238192 h 1478008"/>
                <a:gd name="connsiteX22" fmla="*/ 295699 w 1275970"/>
                <a:gd name="connsiteY22" fmla="*/ 219133 h 1478008"/>
                <a:gd name="connsiteX23" fmla="*/ 273214 w 1275970"/>
                <a:gd name="connsiteY23" fmla="*/ 225242 h 1478008"/>
                <a:gd name="connsiteX24" fmla="*/ 154923 w 1275970"/>
                <a:gd name="connsiteY24" fmla="*/ 367330 h 1478008"/>
                <a:gd name="connsiteX25" fmla="*/ 154923 w 1275970"/>
                <a:gd name="connsiteY25" fmla="*/ 393230 h 1478008"/>
                <a:gd name="connsiteX26" fmla="*/ 273214 w 1275970"/>
                <a:gd name="connsiteY26" fmla="*/ 535318 h 1478008"/>
                <a:gd name="connsiteX27" fmla="*/ 295699 w 1275970"/>
                <a:gd name="connsiteY27" fmla="*/ 541427 h 1478008"/>
                <a:gd name="connsiteX28" fmla="*/ 309080 w 1275970"/>
                <a:gd name="connsiteY28" fmla="*/ 522368 h 1478008"/>
                <a:gd name="connsiteX29" fmla="*/ 309080 w 1275970"/>
                <a:gd name="connsiteY29" fmla="*/ 455661 h 1478008"/>
                <a:gd name="connsiteX30" fmla="*/ 450895 w 1275970"/>
                <a:gd name="connsiteY30" fmla="*/ 455661 h 1478008"/>
                <a:gd name="connsiteX31" fmla="*/ 443685 w 1275970"/>
                <a:gd name="connsiteY31" fmla="*/ 516626 h 1478008"/>
                <a:gd name="connsiteX32" fmla="*/ 498432 w 1275970"/>
                <a:gd name="connsiteY32" fmla="*/ 710454 h 1478008"/>
                <a:gd name="connsiteX33" fmla="*/ 515173 w 1275970"/>
                <a:gd name="connsiteY33" fmla="*/ 752237 h 1478008"/>
                <a:gd name="connsiteX34" fmla="*/ 515173 w 1275970"/>
                <a:gd name="connsiteY34" fmla="*/ 823830 h 1478008"/>
                <a:gd name="connsiteX35" fmla="*/ 468248 w 1275970"/>
                <a:gd name="connsiteY35" fmla="*/ 823830 h 1478008"/>
                <a:gd name="connsiteX36" fmla="*/ 449184 w 1275970"/>
                <a:gd name="connsiteY36" fmla="*/ 844111 h 1478008"/>
                <a:gd name="connsiteX37" fmla="*/ 468248 w 1275970"/>
                <a:gd name="connsiteY37" fmla="*/ 864392 h 1478008"/>
                <a:gd name="connsiteX38" fmla="*/ 515295 w 1275970"/>
                <a:gd name="connsiteY38" fmla="*/ 864392 h 1478008"/>
                <a:gd name="connsiteX39" fmla="*/ 515295 w 1275970"/>
                <a:gd name="connsiteY39" fmla="*/ 900128 h 1478008"/>
                <a:gd name="connsiteX40" fmla="*/ 587394 w 1275970"/>
                <a:gd name="connsiteY40" fmla="*/ 976364 h 1478008"/>
                <a:gd name="connsiteX41" fmla="*/ 713201 w 1275970"/>
                <a:gd name="connsiteY41" fmla="*/ 1083755 h 1478008"/>
                <a:gd name="connsiteX42" fmla="*/ 839008 w 1275970"/>
                <a:gd name="connsiteY42" fmla="*/ 976364 h 1478008"/>
                <a:gd name="connsiteX43" fmla="*/ 911168 w 1275970"/>
                <a:gd name="connsiteY43" fmla="*/ 900128 h 1478008"/>
                <a:gd name="connsiteX44" fmla="*/ 911168 w 1275970"/>
                <a:gd name="connsiteY44" fmla="*/ 864453 h 1478008"/>
                <a:gd name="connsiteX45" fmla="*/ 957910 w 1275970"/>
                <a:gd name="connsiteY45" fmla="*/ 864453 h 1478008"/>
                <a:gd name="connsiteX46" fmla="*/ 976974 w 1275970"/>
                <a:gd name="connsiteY46" fmla="*/ 844172 h 1478008"/>
                <a:gd name="connsiteX47" fmla="*/ 957910 w 1275970"/>
                <a:gd name="connsiteY47" fmla="*/ 823892 h 1478008"/>
                <a:gd name="connsiteX48" fmla="*/ 911107 w 1275970"/>
                <a:gd name="connsiteY48" fmla="*/ 823892 h 1478008"/>
                <a:gd name="connsiteX49" fmla="*/ 911107 w 1275970"/>
                <a:gd name="connsiteY49" fmla="*/ 752176 h 1478008"/>
                <a:gd name="connsiteX50" fmla="*/ 927604 w 1275970"/>
                <a:gd name="connsiteY50" fmla="*/ 711064 h 1478008"/>
                <a:gd name="connsiteX51" fmla="*/ 982473 w 1275970"/>
                <a:gd name="connsiteY51" fmla="*/ 516503 h 1478008"/>
                <a:gd name="connsiteX52" fmla="*/ 982473 w 1275970"/>
                <a:gd name="connsiteY52" fmla="*/ 516503 h 1478008"/>
                <a:gd name="connsiteX53" fmla="*/ 975263 w 1275970"/>
                <a:gd name="connsiteY53" fmla="*/ 455600 h 1478008"/>
                <a:gd name="connsiteX54" fmla="*/ 1117444 w 1275970"/>
                <a:gd name="connsiteY54" fmla="*/ 455600 h 1478008"/>
                <a:gd name="connsiteX55" fmla="*/ 1117444 w 1275970"/>
                <a:gd name="connsiteY55" fmla="*/ 522307 h 1478008"/>
                <a:gd name="connsiteX56" fmla="*/ 1130826 w 1275970"/>
                <a:gd name="connsiteY56" fmla="*/ 541366 h 1478008"/>
                <a:gd name="connsiteX57" fmla="*/ 1153311 w 1275970"/>
                <a:gd name="connsiteY57" fmla="*/ 535257 h 1478008"/>
                <a:gd name="connsiteX58" fmla="*/ 1271296 w 1275970"/>
                <a:gd name="connsiteY58" fmla="*/ 393169 h 1478008"/>
                <a:gd name="connsiteX59" fmla="*/ 1271296 w 1275970"/>
                <a:gd name="connsiteY59" fmla="*/ 367269 h 1478008"/>
                <a:gd name="connsiteX60" fmla="*/ 1271296 w 1275970"/>
                <a:gd name="connsiteY60" fmla="*/ 367269 h 1478008"/>
                <a:gd name="connsiteX61" fmla="*/ 658088 w 1275970"/>
                <a:gd name="connsiteY61" fmla="*/ 118218 h 1478008"/>
                <a:gd name="connsiteX62" fmla="*/ 627232 w 1275970"/>
                <a:gd name="connsiteY62" fmla="*/ 118218 h 1478008"/>
                <a:gd name="connsiteX63" fmla="*/ 713384 w 1275970"/>
                <a:gd name="connsiteY63" fmla="*/ 46686 h 1478008"/>
                <a:gd name="connsiteX64" fmla="*/ 799292 w 1275970"/>
                <a:gd name="connsiteY64" fmla="*/ 118218 h 1478008"/>
                <a:gd name="connsiteX65" fmla="*/ 768436 w 1275970"/>
                <a:gd name="connsiteY65" fmla="*/ 118218 h 1478008"/>
                <a:gd name="connsiteX66" fmla="*/ 754016 w 1275970"/>
                <a:gd name="connsiteY66" fmla="*/ 124144 h 1478008"/>
                <a:gd name="connsiteX67" fmla="*/ 748090 w 1275970"/>
                <a:gd name="connsiteY67" fmla="*/ 138438 h 1478008"/>
                <a:gd name="connsiteX68" fmla="*/ 748090 w 1275970"/>
                <a:gd name="connsiteY68" fmla="*/ 249738 h 1478008"/>
                <a:gd name="connsiteX69" fmla="*/ 678374 w 1275970"/>
                <a:gd name="connsiteY69" fmla="*/ 249738 h 1478008"/>
                <a:gd name="connsiteX70" fmla="*/ 678374 w 1275970"/>
                <a:gd name="connsiteY70" fmla="*/ 138438 h 1478008"/>
                <a:gd name="connsiteX71" fmla="*/ 658088 w 1275970"/>
                <a:gd name="connsiteY71" fmla="*/ 118157 h 1478008"/>
                <a:gd name="connsiteX72" fmla="*/ 658088 w 1275970"/>
                <a:gd name="connsiteY72" fmla="*/ 118157 h 1478008"/>
                <a:gd name="connsiteX73" fmla="*/ 288856 w 1275970"/>
                <a:gd name="connsiteY73" fmla="*/ 415038 h 1478008"/>
                <a:gd name="connsiteX74" fmla="*/ 268509 w 1275970"/>
                <a:gd name="connsiteY74" fmla="*/ 435319 h 1478008"/>
                <a:gd name="connsiteX75" fmla="*/ 268509 w 1275970"/>
                <a:gd name="connsiteY75" fmla="*/ 466168 h 1478008"/>
                <a:gd name="connsiteX76" fmla="*/ 196838 w 1275970"/>
                <a:gd name="connsiteY76" fmla="*/ 380219 h 1478008"/>
                <a:gd name="connsiteX77" fmla="*/ 268448 w 1275970"/>
                <a:gd name="connsiteY77" fmla="*/ 294270 h 1478008"/>
                <a:gd name="connsiteX78" fmla="*/ 268448 w 1275970"/>
                <a:gd name="connsiteY78" fmla="*/ 325119 h 1478008"/>
                <a:gd name="connsiteX79" fmla="*/ 274375 w 1275970"/>
                <a:gd name="connsiteY79" fmla="*/ 339535 h 1478008"/>
                <a:gd name="connsiteX80" fmla="*/ 288856 w 1275970"/>
                <a:gd name="connsiteY80" fmla="*/ 345522 h 1478008"/>
                <a:gd name="connsiteX81" fmla="*/ 505336 w 1275970"/>
                <a:gd name="connsiteY81" fmla="*/ 345522 h 1478008"/>
                <a:gd name="connsiteX82" fmla="*/ 463787 w 1275970"/>
                <a:gd name="connsiteY82" fmla="*/ 415100 h 1478008"/>
                <a:gd name="connsiteX83" fmla="*/ 288856 w 1275970"/>
                <a:gd name="connsiteY83" fmla="*/ 415100 h 1478008"/>
                <a:gd name="connsiteX84" fmla="*/ 713323 w 1275970"/>
                <a:gd name="connsiteY84" fmla="*/ 1043498 h 1478008"/>
                <a:gd name="connsiteX85" fmla="*/ 628821 w 1275970"/>
                <a:gd name="connsiteY85" fmla="*/ 976914 h 1478008"/>
                <a:gd name="connsiteX86" fmla="*/ 797826 w 1275970"/>
                <a:gd name="connsiteY86" fmla="*/ 976914 h 1478008"/>
                <a:gd name="connsiteX87" fmla="*/ 713323 w 1275970"/>
                <a:gd name="connsiteY87" fmla="*/ 1043498 h 1478008"/>
                <a:gd name="connsiteX88" fmla="*/ 870719 w 1275970"/>
                <a:gd name="connsiteY88" fmla="*/ 900189 h 1478008"/>
                <a:gd name="connsiteX89" fmla="*/ 834486 w 1275970"/>
                <a:gd name="connsiteY89" fmla="*/ 936352 h 1478008"/>
                <a:gd name="connsiteX90" fmla="*/ 592099 w 1275970"/>
                <a:gd name="connsiteY90" fmla="*/ 936352 h 1478008"/>
                <a:gd name="connsiteX91" fmla="*/ 555866 w 1275970"/>
                <a:gd name="connsiteY91" fmla="*/ 900189 h 1478008"/>
                <a:gd name="connsiteX92" fmla="*/ 555866 w 1275970"/>
                <a:gd name="connsiteY92" fmla="*/ 864453 h 1478008"/>
                <a:gd name="connsiteX93" fmla="*/ 870658 w 1275970"/>
                <a:gd name="connsiteY93" fmla="*/ 864453 h 1478008"/>
                <a:gd name="connsiteX94" fmla="*/ 870658 w 1275970"/>
                <a:gd name="connsiteY94" fmla="*/ 900189 h 1478008"/>
                <a:gd name="connsiteX95" fmla="*/ 555866 w 1275970"/>
                <a:gd name="connsiteY95" fmla="*/ 823892 h 1478008"/>
                <a:gd name="connsiteX96" fmla="*/ 555866 w 1275970"/>
                <a:gd name="connsiteY96" fmla="*/ 768669 h 1478008"/>
                <a:gd name="connsiteX97" fmla="*/ 870658 w 1275970"/>
                <a:gd name="connsiteY97" fmla="*/ 768669 h 1478008"/>
                <a:gd name="connsiteX98" fmla="*/ 870658 w 1275970"/>
                <a:gd name="connsiteY98" fmla="*/ 823892 h 1478008"/>
                <a:gd name="connsiteX99" fmla="*/ 555866 w 1275970"/>
                <a:gd name="connsiteY99" fmla="*/ 823892 h 1478008"/>
                <a:gd name="connsiteX100" fmla="*/ 890027 w 1275970"/>
                <a:gd name="connsiteY100" fmla="*/ 695793 h 1478008"/>
                <a:gd name="connsiteX101" fmla="*/ 877012 w 1275970"/>
                <a:gd name="connsiteY101" fmla="*/ 728108 h 1478008"/>
                <a:gd name="connsiteX102" fmla="*/ 724566 w 1275970"/>
                <a:gd name="connsiteY102" fmla="*/ 728108 h 1478008"/>
                <a:gd name="connsiteX103" fmla="*/ 724566 w 1275970"/>
                <a:gd name="connsiteY103" fmla="*/ 557370 h 1478008"/>
                <a:gd name="connsiteX104" fmla="*/ 802347 w 1275970"/>
                <a:gd name="connsiteY104" fmla="*/ 512411 h 1478008"/>
                <a:gd name="connsiteX105" fmla="*/ 802408 w 1275970"/>
                <a:gd name="connsiteY105" fmla="*/ 512411 h 1478008"/>
                <a:gd name="connsiteX106" fmla="*/ 809435 w 1275970"/>
                <a:gd name="connsiteY106" fmla="*/ 484922 h 1478008"/>
                <a:gd name="connsiteX107" fmla="*/ 782062 w 1275970"/>
                <a:gd name="connsiteY107" fmla="*/ 477347 h 1478008"/>
                <a:gd name="connsiteX108" fmla="*/ 704280 w 1275970"/>
                <a:gd name="connsiteY108" fmla="*/ 522245 h 1478008"/>
                <a:gd name="connsiteX109" fmla="*/ 626438 w 1275970"/>
                <a:gd name="connsiteY109" fmla="*/ 477347 h 1478008"/>
                <a:gd name="connsiteX110" fmla="*/ 599309 w 1275970"/>
                <a:gd name="connsiteY110" fmla="*/ 484983 h 1478008"/>
                <a:gd name="connsiteX111" fmla="*/ 606152 w 1275970"/>
                <a:gd name="connsiteY111" fmla="*/ 512411 h 1478008"/>
                <a:gd name="connsiteX112" fmla="*/ 683934 w 1275970"/>
                <a:gd name="connsiteY112" fmla="*/ 557370 h 1478008"/>
                <a:gd name="connsiteX113" fmla="*/ 683934 w 1275970"/>
                <a:gd name="connsiteY113" fmla="*/ 728108 h 1478008"/>
                <a:gd name="connsiteX114" fmla="*/ 549451 w 1275970"/>
                <a:gd name="connsiteY114" fmla="*/ 728108 h 1478008"/>
                <a:gd name="connsiteX115" fmla="*/ 536070 w 1275970"/>
                <a:gd name="connsiteY115" fmla="*/ 695121 h 1478008"/>
                <a:gd name="connsiteX116" fmla="*/ 484317 w 1275970"/>
                <a:gd name="connsiteY116" fmla="*/ 516687 h 1478008"/>
                <a:gd name="connsiteX117" fmla="*/ 550551 w 1275970"/>
                <a:gd name="connsiteY117" fmla="*/ 353524 h 1478008"/>
                <a:gd name="connsiteX118" fmla="*/ 713079 w 1275970"/>
                <a:gd name="connsiteY118" fmla="*/ 285779 h 1478008"/>
                <a:gd name="connsiteX119" fmla="*/ 875607 w 1275970"/>
                <a:gd name="connsiteY119" fmla="*/ 353524 h 1478008"/>
                <a:gd name="connsiteX120" fmla="*/ 941841 w 1275970"/>
                <a:gd name="connsiteY120" fmla="*/ 516687 h 1478008"/>
                <a:gd name="connsiteX121" fmla="*/ 890027 w 1275970"/>
                <a:gd name="connsiteY121" fmla="*/ 695854 h 1478008"/>
                <a:gd name="connsiteX122" fmla="*/ 890027 w 1275970"/>
                <a:gd name="connsiteY122" fmla="*/ 695854 h 1478008"/>
                <a:gd name="connsiteX123" fmla="*/ 1157954 w 1275970"/>
                <a:gd name="connsiteY123" fmla="*/ 466229 h 1478008"/>
                <a:gd name="connsiteX124" fmla="*/ 1157954 w 1275970"/>
                <a:gd name="connsiteY124" fmla="*/ 435380 h 1478008"/>
                <a:gd name="connsiteX125" fmla="*/ 1137791 w 1275970"/>
                <a:gd name="connsiteY125" fmla="*/ 415038 h 1478008"/>
                <a:gd name="connsiteX126" fmla="*/ 962432 w 1275970"/>
                <a:gd name="connsiteY126" fmla="*/ 415038 h 1478008"/>
                <a:gd name="connsiteX127" fmla="*/ 920944 w 1275970"/>
                <a:gd name="connsiteY127" fmla="*/ 345461 h 1478008"/>
                <a:gd name="connsiteX128" fmla="*/ 1137730 w 1275970"/>
                <a:gd name="connsiteY128" fmla="*/ 345461 h 1478008"/>
                <a:gd name="connsiteX129" fmla="*/ 1158076 w 1275970"/>
                <a:gd name="connsiteY129" fmla="*/ 325119 h 1478008"/>
                <a:gd name="connsiteX130" fmla="*/ 1158076 w 1275970"/>
                <a:gd name="connsiteY130" fmla="*/ 294270 h 1478008"/>
                <a:gd name="connsiteX131" fmla="*/ 1229442 w 1275970"/>
                <a:gd name="connsiteY131" fmla="*/ 380219 h 1478008"/>
                <a:gd name="connsiteX132" fmla="*/ 1157893 w 1275970"/>
                <a:gd name="connsiteY132" fmla="*/ 466168 h 1478008"/>
                <a:gd name="connsiteX133" fmla="*/ 973063 w 1275970"/>
                <a:gd name="connsiteY133" fmla="*/ 1050157 h 1478008"/>
                <a:gd name="connsiteX134" fmla="*/ 833814 w 1275970"/>
                <a:gd name="connsiteY134" fmla="*/ 1176240 h 1478008"/>
                <a:gd name="connsiteX135" fmla="*/ 771308 w 1275970"/>
                <a:gd name="connsiteY135" fmla="*/ 1145391 h 1478008"/>
                <a:gd name="connsiteX136" fmla="*/ 565154 w 1275970"/>
                <a:gd name="connsiteY136" fmla="*/ 1145391 h 1478008"/>
                <a:gd name="connsiteX137" fmla="*/ 259405 w 1275970"/>
                <a:gd name="connsiteY137" fmla="*/ 1173796 h 1478008"/>
                <a:gd name="connsiteX138" fmla="*/ 9625 w 1275970"/>
                <a:gd name="connsiteY138" fmla="*/ 1439768 h 1478008"/>
                <a:gd name="connsiteX139" fmla="*/ 826 w 1275970"/>
                <a:gd name="connsiteY139" fmla="*/ 1463103 h 1478008"/>
                <a:gd name="connsiteX140" fmla="*/ 20806 w 1275970"/>
                <a:gd name="connsiteY140" fmla="*/ 1478008 h 1478008"/>
                <a:gd name="connsiteX141" fmla="*/ 362910 w 1275970"/>
                <a:gd name="connsiteY141" fmla="*/ 1477458 h 1478008"/>
                <a:gd name="connsiteX142" fmla="*/ 362849 w 1275970"/>
                <a:gd name="connsiteY142" fmla="*/ 1477458 h 1478008"/>
                <a:gd name="connsiteX143" fmla="*/ 376596 w 1275970"/>
                <a:gd name="connsiteY143" fmla="*/ 1472083 h 1478008"/>
                <a:gd name="connsiteX144" fmla="*/ 419550 w 1275970"/>
                <a:gd name="connsiteY144" fmla="*/ 1432498 h 1478008"/>
                <a:gd name="connsiteX145" fmla="*/ 419489 w 1275970"/>
                <a:gd name="connsiteY145" fmla="*/ 1432498 h 1478008"/>
                <a:gd name="connsiteX146" fmla="*/ 434398 w 1275970"/>
                <a:gd name="connsiteY146" fmla="*/ 1427123 h 1478008"/>
                <a:gd name="connsiteX147" fmla="*/ 822022 w 1275970"/>
                <a:gd name="connsiteY147" fmla="*/ 1427123 h 1478008"/>
                <a:gd name="connsiteX148" fmla="*/ 836625 w 1275970"/>
                <a:gd name="connsiteY148" fmla="*/ 1420892 h 1478008"/>
                <a:gd name="connsiteX149" fmla="*/ 1080478 w 1275970"/>
                <a:gd name="connsiteY149" fmla="*/ 1168360 h 1478008"/>
                <a:gd name="connsiteX150" fmla="*/ 1085061 w 1275970"/>
                <a:gd name="connsiteY150" fmla="*/ 1055899 h 1478008"/>
                <a:gd name="connsiteX151" fmla="*/ 973063 w 1275970"/>
                <a:gd name="connsiteY151" fmla="*/ 1050218 h 1478008"/>
                <a:gd name="connsiteX152" fmla="*/ 973063 w 1275970"/>
                <a:gd name="connsiteY152" fmla="*/ 1050218 h 1478008"/>
                <a:gd name="connsiteX153" fmla="*/ 1051272 w 1275970"/>
                <a:gd name="connsiteY153" fmla="*/ 1140015 h 1478008"/>
                <a:gd name="connsiteX154" fmla="*/ 813345 w 1275970"/>
                <a:gd name="connsiteY154" fmla="*/ 1386500 h 1478008"/>
                <a:gd name="connsiteX155" fmla="*/ 434520 w 1275970"/>
                <a:gd name="connsiteY155" fmla="*/ 1386500 h 1478008"/>
                <a:gd name="connsiteX156" fmla="*/ 392177 w 1275970"/>
                <a:gd name="connsiteY156" fmla="*/ 1402505 h 1478008"/>
                <a:gd name="connsiteX157" fmla="*/ 354967 w 1275970"/>
                <a:gd name="connsiteY157" fmla="*/ 1436775 h 1478008"/>
                <a:gd name="connsiteX158" fmla="*/ 67671 w 1275970"/>
                <a:gd name="connsiteY158" fmla="*/ 1437263 h 1478008"/>
                <a:gd name="connsiteX159" fmla="*/ 288489 w 1275970"/>
                <a:gd name="connsiteY159" fmla="*/ 1202018 h 1478008"/>
                <a:gd name="connsiteX160" fmla="*/ 546151 w 1275970"/>
                <a:gd name="connsiteY160" fmla="*/ 1181677 h 1478008"/>
                <a:gd name="connsiteX161" fmla="*/ 551284 w 1275970"/>
                <a:gd name="connsiteY161" fmla="*/ 1184425 h 1478008"/>
                <a:gd name="connsiteX162" fmla="*/ 558494 w 1275970"/>
                <a:gd name="connsiteY162" fmla="*/ 1185953 h 1478008"/>
                <a:gd name="connsiteX163" fmla="*/ 771308 w 1275970"/>
                <a:gd name="connsiteY163" fmla="*/ 1185953 h 1478008"/>
                <a:gd name="connsiteX164" fmla="*/ 809068 w 1275970"/>
                <a:gd name="connsiteY164" fmla="*/ 1215274 h 1478008"/>
                <a:gd name="connsiteX165" fmla="*/ 810413 w 1275970"/>
                <a:gd name="connsiteY165" fmla="*/ 1225170 h 1478008"/>
                <a:gd name="connsiteX166" fmla="*/ 771308 w 1275970"/>
                <a:gd name="connsiteY166" fmla="*/ 1264388 h 1478008"/>
                <a:gd name="connsiteX167" fmla="*/ 522627 w 1275970"/>
                <a:gd name="connsiteY167" fmla="*/ 1264388 h 1478008"/>
                <a:gd name="connsiteX168" fmla="*/ 503564 w 1275970"/>
                <a:gd name="connsiteY168" fmla="*/ 1284669 h 1478008"/>
                <a:gd name="connsiteX169" fmla="*/ 522627 w 1275970"/>
                <a:gd name="connsiteY169" fmla="*/ 1304949 h 1478008"/>
                <a:gd name="connsiteX170" fmla="*/ 771308 w 1275970"/>
                <a:gd name="connsiteY170" fmla="*/ 1304949 h 1478008"/>
                <a:gd name="connsiteX171" fmla="*/ 850983 w 1275970"/>
                <a:gd name="connsiteY171" fmla="*/ 1225109 h 1478008"/>
                <a:gd name="connsiteX172" fmla="*/ 850434 w 1275970"/>
                <a:gd name="connsiteY172" fmla="*/ 1215824 h 1478008"/>
                <a:gd name="connsiteX173" fmla="*/ 1000314 w 1275970"/>
                <a:gd name="connsiteY173" fmla="*/ 1080150 h 1478008"/>
                <a:gd name="connsiteX174" fmla="*/ 1056282 w 1275970"/>
                <a:gd name="connsiteY174" fmla="*/ 1084365 h 1478008"/>
                <a:gd name="connsiteX175" fmla="*/ 1051272 w 1275970"/>
                <a:gd name="connsiteY175" fmla="*/ 1140076 h 1478008"/>
                <a:gd name="connsiteX176" fmla="*/ 1051272 w 1275970"/>
                <a:gd name="connsiteY176" fmla="*/ 1140076 h 147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275970" h="1478008">
                  <a:moveTo>
                    <a:pt x="1271358" y="367330"/>
                  </a:moveTo>
                  <a:lnTo>
                    <a:pt x="1153311" y="225242"/>
                  </a:lnTo>
                  <a:cubicBezTo>
                    <a:pt x="1147873" y="218645"/>
                    <a:pt x="1138830" y="216201"/>
                    <a:pt x="1130826" y="219133"/>
                  </a:cubicBezTo>
                  <a:cubicBezTo>
                    <a:pt x="1122821" y="222004"/>
                    <a:pt x="1117444" y="229640"/>
                    <a:pt x="1117444" y="238192"/>
                  </a:cubicBezTo>
                  <a:lnTo>
                    <a:pt x="1117444" y="304960"/>
                  </a:lnTo>
                  <a:lnTo>
                    <a:pt x="879151" y="304960"/>
                  </a:lnTo>
                  <a:cubicBezTo>
                    <a:pt x="852328" y="283763"/>
                    <a:pt x="821594" y="267942"/>
                    <a:pt x="788783" y="258290"/>
                  </a:cubicBezTo>
                  <a:lnTo>
                    <a:pt x="788783" y="158780"/>
                  </a:lnTo>
                  <a:lnTo>
                    <a:pt x="855322" y="158780"/>
                  </a:lnTo>
                  <a:cubicBezTo>
                    <a:pt x="863937" y="158780"/>
                    <a:pt x="871513" y="153404"/>
                    <a:pt x="874446" y="145402"/>
                  </a:cubicBezTo>
                  <a:cubicBezTo>
                    <a:pt x="877318" y="137399"/>
                    <a:pt x="874874" y="128359"/>
                    <a:pt x="868336" y="122922"/>
                  </a:cubicBezTo>
                  <a:lnTo>
                    <a:pt x="726277" y="4719"/>
                  </a:lnTo>
                  <a:cubicBezTo>
                    <a:pt x="718761" y="-1573"/>
                    <a:pt x="707824" y="-1573"/>
                    <a:pt x="700370" y="4719"/>
                  </a:cubicBezTo>
                  <a:lnTo>
                    <a:pt x="558066" y="122922"/>
                  </a:lnTo>
                  <a:lnTo>
                    <a:pt x="558066" y="122922"/>
                  </a:lnTo>
                  <a:cubicBezTo>
                    <a:pt x="551467" y="128297"/>
                    <a:pt x="548962" y="137338"/>
                    <a:pt x="551895" y="145341"/>
                  </a:cubicBezTo>
                  <a:cubicBezTo>
                    <a:pt x="554767" y="153404"/>
                    <a:pt x="562404" y="158780"/>
                    <a:pt x="571019" y="158780"/>
                  </a:cubicBezTo>
                  <a:lnTo>
                    <a:pt x="637803" y="158780"/>
                  </a:lnTo>
                  <a:lnTo>
                    <a:pt x="637803" y="258229"/>
                  </a:lnTo>
                  <a:cubicBezTo>
                    <a:pt x="604869" y="267881"/>
                    <a:pt x="574135" y="283763"/>
                    <a:pt x="547251" y="304960"/>
                  </a:cubicBezTo>
                  <a:lnTo>
                    <a:pt x="309080" y="304960"/>
                  </a:lnTo>
                  <a:lnTo>
                    <a:pt x="309080" y="238192"/>
                  </a:lnTo>
                  <a:cubicBezTo>
                    <a:pt x="309080" y="229701"/>
                    <a:pt x="303703" y="222004"/>
                    <a:pt x="295699" y="219133"/>
                  </a:cubicBezTo>
                  <a:cubicBezTo>
                    <a:pt x="287695" y="216201"/>
                    <a:pt x="278652" y="218645"/>
                    <a:pt x="273214" y="225242"/>
                  </a:cubicBezTo>
                  <a:lnTo>
                    <a:pt x="154923" y="367330"/>
                  </a:lnTo>
                  <a:cubicBezTo>
                    <a:pt x="148629" y="374843"/>
                    <a:pt x="148629" y="385717"/>
                    <a:pt x="154923" y="393230"/>
                  </a:cubicBezTo>
                  <a:lnTo>
                    <a:pt x="273214" y="535318"/>
                  </a:lnTo>
                  <a:cubicBezTo>
                    <a:pt x="278652" y="541915"/>
                    <a:pt x="287695" y="544359"/>
                    <a:pt x="295699" y="541427"/>
                  </a:cubicBezTo>
                  <a:cubicBezTo>
                    <a:pt x="303703" y="538556"/>
                    <a:pt x="309080" y="530920"/>
                    <a:pt x="309080" y="522368"/>
                  </a:cubicBezTo>
                  <a:lnTo>
                    <a:pt x="309080" y="455661"/>
                  </a:lnTo>
                  <a:lnTo>
                    <a:pt x="450895" y="455661"/>
                  </a:lnTo>
                  <a:cubicBezTo>
                    <a:pt x="446190" y="475636"/>
                    <a:pt x="443746" y="496100"/>
                    <a:pt x="443685" y="516626"/>
                  </a:cubicBezTo>
                  <a:cubicBezTo>
                    <a:pt x="443685" y="576674"/>
                    <a:pt x="472830" y="647779"/>
                    <a:pt x="498432" y="710454"/>
                  </a:cubicBezTo>
                  <a:cubicBezTo>
                    <a:pt x="504419" y="725053"/>
                    <a:pt x="510102" y="739042"/>
                    <a:pt x="515173" y="752237"/>
                  </a:cubicBezTo>
                  <a:lnTo>
                    <a:pt x="515173" y="823830"/>
                  </a:lnTo>
                  <a:cubicBezTo>
                    <a:pt x="515173" y="823830"/>
                    <a:pt x="468248" y="823830"/>
                    <a:pt x="468248" y="823830"/>
                  </a:cubicBezTo>
                  <a:cubicBezTo>
                    <a:pt x="457494" y="824503"/>
                    <a:pt x="449184" y="833360"/>
                    <a:pt x="449184" y="844111"/>
                  </a:cubicBezTo>
                  <a:cubicBezTo>
                    <a:pt x="449184" y="854863"/>
                    <a:pt x="457494" y="863659"/>
                    <a:pt x="468248" y="864392"/>
                  </a:cubicBezTo>
                  <a:lnTo>
                    <a:pt x="515295" y="864392"/>
                  </a:lnTo>
                  <a:lnTo>
                    <a:pt x="515295" y="900128"/>
                  </a:lnTo>
                  <a:cubicBezTo>
                    <a:pt x="515356" y="940567"/>
                    <a:pt x="547007" y="973982"/>
                    <a:pt x="587394" y="976364"/>
                  </a:cubicBezTo>
                  <a:cubicBezTo>
                    <a:pt x="597232" y="1038184"/>
                    <a:pt x="650573" y="1083755"/>
                    <a:pt x="713201" y="1083755"/>
                  </a:cubicBezTo>
                  <a:cubicBezTo>
                    <a:pt x="775829" y="1083755"/>
                    <a:pt x="829171" y="1038245"/>
                    <a:pt x="839008" y="976364"/>
                  </a:cubicBezTo>
                  <a:cubicBezTo>
                    <a:pt x="879396" y="973982"/>
                    <a:pt x="911046" y="940567"/>
                    <a:pt x="911168" y="900128"/>
                  </a:cubicBezTo>
                  <a:lnTo>
                    <a:pt x="911168" y="864453"/>
                  </a:lnTo>
                  <a:lnTo>
                    <a:pt x="957910" y="864453"/>
                  </a:lnTo>
                  <a:cubicBezTo>
                    <a:pt x="968603" y="863781"/>
                    <a:pt x="976974" y="854924"/>
                    <a:pt x="976974" y="844172"/>
                  </a:cubicBezTo>
                  <a:cubicBezTo>
                    <a:pt x="976974" y="833421"/>
                    <a:pt x="968603" y="824564"/>
                    <a:pt x="957910" y="823892"/>
                  </a:cubicBezTo>
                  <a:lnTo>
                    <a:pt x="911107" y="823892"/>
                  </a:lnTo>
                  <a:lnTo>
                    <a:pt x="911107" y="752176"/>
                  </a:lnTo>
                  <a:cubicBezTo>
                    <a:pt x="916117" y="739226"/>
                    <a:pt x="921616" y="725481"/>
                    <a:pt x="927604" y="711064"/>
                  </a:cubicBezTo>
                  <a:cubicBezTo>
                    <a:pt x="953327" y="648145"/>
                    <a:pt x="982473" y="576796"/>
                    <a:pt x="982473" y="516503"/>
                  </a:cubicBezTo>
                  <a:lnTo>
                    <a:pt x="982473" y="516503"/>
                  </a:lnTo>
                  <a:cubicBezTo>
                    <a:pt x="982411" y="496039"/>
                    <a:pt x="979967" y="475575"/>
                    <a:pt x="975263" y="455600"/>
                  </a:cubicBezTo>
                  <a:lnTo>
                    <a:pt x="1117444" y="455600"/>
                  </a:lnTo>
                  <a:lnTo>
                    <a:pt x="1117444" y="522307"/>
                  </a:lnTo>
                  <a:cubicBezTo>
                    <a:pt x="1117444" y="530798"/>
                    <a:pt x="1122760" y="538495"/>
                    <a:pt x="1130826" y="541366"/>
                  </a:cubicBezTo>
                  <a:cubicBezTo>
                    <a:pt x="1138830" y="544298"/>
                    <a:pt x="1147812" y="541854"/>
                    <a:pt x="1153311" y="535257"/>
                  </a:cubicBezTo>
                  <a:lnTo>
                    <a:pt x="1271296" y="393169"/>
                  </a:lnTo>
                  <a:cubicBezTo>
                    <a:pt x="1277529" y="385656"/>
                    <a:pt x="1277529" y="374782"/>
                    <a:pt x="1271296" y="367269"/>
                  </a:cubicBezTo>
                  <a:lnTo>
                    <a:pt x="1271296" y="367269"/>
                  </a:lnTo>
                  <a:close/>
                  <a:moveTo>
                    <a:pt x="658088" y="118218"/>
                  </a:moveTo>
                  <a:lnTo>
                    <a:pt x="627232" y="118218"/>
                  </a:lnTo>
                  <a:lnTo>
                    <a:pt x="713384" y="46686"/>
                  </a:lnTo>
                  <a:lnTo>
                    <a:pt x="799292" y="118218"/>
                  </a:lnTo>
                  <a:lnTo>
                    <a:pt x="768436" y="118218"/>
                  </a:lnTo>
                  <a:cubicBezTo>
                    <a:pt x="763059" y="118218"/>
                    <a:pt x="757927" y="120295"/>
                    <a:pt x="754016" y="124144"/>
                  </a:cubicBezTo>
                  <a:cubicBezTo>
                    <a:pt x="750228" y="127931"/>
                    <a:pt x="748090" y="133062"/>
                    <a:pt x="748090" y="138438"/>
                  </a:cubicBezTo>
                  <a:lnTo>
                    <a:pt x="748090" y="249738"/>
                  </a:lnTo>
                  <a:cubicBezTo>
                    <a:pt x="724933" y="246378"/>
                    <a:pt x="701470" y="246378"/>
                    <a:pt x="678374" y="249738"/>
                  </a:cubicBezTo>
                  <a:lnTo>
                    <a:pt x="678374" y="138438"/>
                  </a:lnTo>
                  <a:cubicBezTo>
                    <a:pt x="678374" y="127259"/>
                    <a:pt x="669270" y="118157"/>
                    <a:pt x="658088" y="118157"/>
                  </a:cubicBezTo>
                  <a:lnTo>
                    <a:pt x="658088" y="118157"/>
                  </a:lnTo>
                  <a:close/>
                  <a:moveTo>
                    <a:pt x="288856" y="415038"/>
                  </a:moveTo>
                  <a:cubicBezTo>
                    <a:pt x="277613" y="415038"/>
                    <a:pt x="268509" y="424140"/>
                    <a:pt x="268509" y="435319"/>
                  </a:cubicBezTo>
                  <a:lnTo>
                    <a:pt x="268509" y="466168"/>
                  </a:lnTo>
                  <a:lnTo>
                    <a:pt x="196838" y="380219"/>
                  </a:lnTo>
                  <a:lnTo>
                    <a:pt x="268448" y="294270"/>
                  </a:lnTo>
                  <a:lnTo>
                    <a:pt x="268448" y="325119"/>
                  </a:lnTo>
                  <a:cubicBezTo>
                    <a:pt x="268448" y="330494"/>
                    <a:pt x="270586" y="335687"/>
                    <a:pt x="274375" y="339535"/>
                  </a:cubicBezTo>
                  <a:cubicBezTo>
                    <a:pt x="278163" y="343384"/>
                    <a:pt x="283418" y="345522"/>
                    <a:pt x="288856" y="345522"/>
                  </a:cubicBezTo>
                  <a:lnTo>
                    <a:pt x="505336" y="345522"/>
                  </a:lnTo>
                  <a:cubicBezTo>
                    <a:pt x="488106" y="366474"/>
                    <a:pt x="474052" y="389932"/>
                    <a:pt x="463787" y="415100"/>
                  </a:cubicBezTo>
                  <a:lnTo>
                    <a:pt x="288856" y="415100"/>
                  </a:lnTo>
                  <a:close/>
                  <a:moveTo>
                    <a:pt x="713323" y="1043498"/>
                  </a:moveTo>
                  <a:cubicBezTo>
                    <a:pt x="673180" y="1043437"/>
                    <a:pt x="638230" y="1015948"/>
                    <a:pt x="628821" y="976914"/>
                  </a:cubicBezTo>
                  <a:lnTo>
                    <a:pt x="797826" y="976914"/>
                  </a:lnTo>
                  <a:cubicBezTo>
                    <a:pt x="788355" y="1015948"/>
                    <a:pt x="753528" y="1043437"/>
                    <a:pt x="713323" y="1043498"/>
                  </a:cubicBezTo>
                  <a:close/>
                  <a:moveTo>
                    <a:pt x="870719" y="900189"/>
                  </a:moveTo>
                  <a:cubicBezTo>
                    <a:pt x="870658" y="920164"/>
                    <a:pt x="854466" y="936352"/>
                    <a:pt x="834486" y="936352"/>
                  </a:cubicBezTo>
                  <a:lnTo>
                    <a:pt x="592099" y="936352"/>
                  </a:lnTo>
                  <a:cubicBezTo>
                    <a:pt x="572119" y="936352"/>
                    <a:pt x="555866" y="920164"/>
                    <a:pt x="555866" y="900189"/>
                  </a:cubicBezTo>
                  <a:lnTo>
                    <a:pt x="555866" y="864453"/>
                  </a:lnTo>
                  <a:lnTo>
                    <a:pt x="870658" y="864453"/>
                  </a:lnTo>
                  <a:lnTo>
                    <a:pt x="870658" y="900189"/>
                  </a:lnTo>
                  <a:close/>
                  <a:moveTo>
                    <a:pt x="555866" y="823892"/>
                  </a:moveTo>
                  <a:lnTo>
                    <a:pt x="555866" y="768669"/>
                  </a:lnTo>
                  <a:lnTo>
                    <a:pt x="870658" y="768669"/>
                  </a:lnTo>
                  <a:lnTo>
                    <a:pt x="870658" y="823892"/>
                  </a:lnTo>
                  <a:lnTo>
                    <a:pt x="555866" y="823892"/>
                  </a:lnTo>
                  <a:close/>
                  <a:moveTo>
                    <a:pt x="890027" y="695793"/>
                  </a:moveTo>
                  <a:cubicBezTo>
                    <a:pt x="885444" y="706911"/>
                    <a:pt x="881106" y="717723"/>
                    <a:pt x="877012" y="728108"/>
                  </a:cubicBezTo>
                  <a:lnTo>
                    <a:pt x="724566" y="728108"/>
                  </a:lnTo>
                  <a:lnTo>
                    <a:pt x="724566" y="557370"/>
                  </a:lnTo>
                  <a:lnTo>
                    <a:pt x="802347" y="512411"/>
                  </a:lnTo>
                  <a:lnTo>
                    <a:pt x="802408" y="512411"/>
                  </a:lnTo>
                  <a:cubicBezTo>
                    <a:pt x="811818" y="506668"/>
                    <a:pt x="814934" y="494512"/>
                    <a:pt x="809435" y="484922"/>
                  </a:cubicBezTo>
                  <a:cubicBezTo>
                    <a:pt x="803936" y="475392"/>
                    <a:pt x="791777" y="471971"/>
                    <a:pt x="782062" y="477347"/>
                  </a:cubicBezTo>
                  <a:lnTo>
                    <a:pt x="704280" y="522245"/>
                  </a:lnTo>
                  <a:lnTo>
                    <a:pt x="626438" y="477347"/>
                  </a:lnTo>
                  <a:cubicBezTo>
                    <a:pt x="616784" y="472093"/>
                    <a:pt x="604747" y="475575"/>
                    <a:pt x="599309" y="484983"/>
                  </a:cubicBezTo>
                  <a:cubicBezTo>
                    <a:pt x="593810" y="494512"/>
                    <a:pt x="596865" y="506668"/>
                    <a:pt x="606152" y="512411"/>
                  </a:cubicBezTo>
                  <a:lnTo>
                    <a:pt x="683934" y="557370"/>
                  </a:lnTo>
                  <a:lnTo>
                    <a:pt x="683934" y="728108"/>
                  </a:lnTo>
                  <a:lnTo>
                    <a:pt x="549451" y="728108"/>
                  </a:lnTo>
                  <a:cubicBezTo>
                    <a:pt x="545296" y="717540"/>
                    <a:pt x="540713" y="706483"/>
                    <a:pt x="536070" y="695121"/>
                  </a:cubicBezTo>
                  <a:cubicBezTo>
                    <a:pt x="511813" y="635867"/>
                    <a:pt x="484317" y="568794"/>
                    <a:pt x="484317" y="516687"/>
                  </a:cubicBezTo>
                  <a:cubicBezTo>
                    <a:pt x="483767" y="455600"/>
                    <a:pt x="507597" y="396896"/>
                    <a:pt x="550551" y="353524"/>
                  </a:cubicBezTo>
                  <a:cubicBezTo>
                    <a:pt x="593505" y="310214"/>
                    <a:pt x="652039" y="285779"/>
                    <a:pt x="713079" y="285779"/>
                  </a:cubicBezTo>
                  <a:cubicBezTo>
                    <a:pt x="774119" y="285779"/>
                    <a:pt x="832592" y="310214"/>
                    <a:pt x="875607" y="353524"/>
                  </a:cubicBezTo>
                  <a:cubicBezTo>
                    <a:pt x="918561" y="396896"/>
                    <a:pt x="942390" y="455600"/>
                    <a:pt x="941841" y="516687"/>
                  </a:cubicBezTo>
                  <a:cubicBezTo>
                    <a:pt x="941841" y="569038"/>
                    <a:pt x="914284" y="636356"/>
                    <a:pt x="890027" y="695854"/>
                  </a:cubicBezTo>
                  <a:lnTo>
                    <a:pt x="890027" y="695854"/>
                  </a:lnTo>
                  <a:close/>
                  <a:moveTo>
                    <a:pt x="1157954" y="466229"/>
                  </a:moveTo>
                  <a:lnTo>
                    <a:pt x="1157954" y="435380"/>
                  </a:lnTo>
                  <a:cubicBezTo>
                    <a:pt x="1158015" y="424201"/>
                    <a:pt x="1149033" y="415100"/>
                    <a:pt x="1137791" y="415038"/>
                  </a:cubicBezTo>
                  <a:lnTo>
                    <a:pt x="962432" y="415038"/>
                  </a:lnTo>
                  <a:cubicBezTo>
                    <a:pt x="952166" y="389932"/>
                    <a:pt x="938235" y="366413"/>
                    <a:pt x="920944" y="345461"/>
                  </a:cubicBezTo>
                  <a:lnTo>
                    <a:pt x="1137730" y="345461"/>
                  </a:lnTo>
                  <a:cubicBezTo>
                    <a:pt x="1148972" y="345461"/>
                    <a:pt x="1158076" y="336359"/>
                    <a:pt x="1158076" y="325119"/>
                  </a:cubicBezTo>
                  <a:lnTo>
                    <a:pt x="1158076" y="294270"/>
                  </a:lnTo>
                  <a:lnTo>
                    <a:pt x="1229442" y="380219"/>
                  </a:lnTo>
                  <a:lnTo>
                    <a:pt x="1157893" y="466168"/>
                  </a:lnTo>
                  <a:close/>
                  <a:moveTo>
                    <a:pt x="973063" y="1050157"/>
                  </a:moveTo>
                  <a:lnTo>
                    <a:pt x="833814" y="1176240"/>
                  </a:lnTo>
                  <a:cubicBezTo>
                    <a:pt x="818845" y="1156936"/>
                    <a:pt x="795809" y="1145452"/>
                    <a:pt x="771308" y="1145391"/>
                  </a:cubicBezTo>
                  <a:lnTo>
                    <a:pt x="565154" y="1145391"/>
                  </a:lnTo>
                  <a:cubicBezTo>
                    <a:pt x="473502" y="1080517"/>
                    <a:pt x="327349" y="1106173"/>
                    <a:pt x="259405" y="1173796"/>
                  </a:cubicBezTo>
                  <a:lnTo>
                    <a:pt x="9625" y="1439768"/>
                  </a:lnTo>
                  <a:cubicBezTo>
                    <a:pt x="1804" y="1444777"/>
                    <a:pt x="-1740" y="1454245"/>
                    <a:pt x="826" y="1463103"/>
                  </a:cubicBezTo>
                  <a:cubicBezTo>
                    <a:pt x="3392" y="1471899"/>
                    <a:pt x="11580" y="1478008"/>
                    <a:pt x="20806" y="1478008"/>
                  </a:cubicBezTo>
                  <a:lnTo>
                    <a:pt x="362910" y="1477458"/>
                  </a:lnTo>
                  <a:lnTo>
                    <a:pt x="362849" y="1477458"/>
                  </a:lnTo>
                  <a:cubicBezTo>
                    <a:pt x="367920" y="1477458"/>
                    <a:pt x="372869" y="1475503"/>
                    <a:pt x="376596" y="1472083"/>
                  </a:cubicBezTo>
                  <a:lnTo>
                    <a:pt x="419550" y="1432498"/>
                  </a:lnTo>
                  <a:lnTo>
                    <a:pt x="419489" y="1432498"/>
                  </a:lnTo>
                  <a:cubicBezTo>
                    <a:pt x="423583" y="1428833"/>
                    <a:pt x="428960" y="1426817"/>
                    <a:pt x="434398" y="1427123"/>
                  </a:cubicBezTo>
                  <a:lnTo>
                    <a:pt x="822022" y="1427123"/>
                  </a:lnTo>
                  <a:cubicBezTo>
                    <a:pt x="827521" y="1427123"/>
                    <a:pt x="832776" y="1424924"/>
                    <a:pt x="836625" y="1420892"/>
                  </a:cubicBezTo>
                  <a:lnTo>
                    <a:pt x="1080478" y="1168360"/>
                  </a:lnTo>
                  <a:cubicBezTo>
                    <a:pt x="1112617" y="1138427"/>
                    <a:pt x="1114695" y="1088275"/>
                    <a:pt x="1085061" y="1055899"/>
                  </a:cubicBezTo>
                  <a:cubicBezTo>
                    <a:pt x="1055244" y="1024317"/>
                    <a:pt x="1005874" y="1021874"/>
                    <a:pt x="973063" y="1050218"/>
                  </a:cubicBezTo>
                  <a:lnTo>
                    <a:pt x="973063" y="1050218"/>
                  </a:lnTo>
                  <a:close/>
                  <a:moveTo>
                    <a:pt x="1051272" y="1140015"/>
                  </a:moveTo>
                  <a:lnTo>
                    <a:pt x="813345" y="1386500"/>
                  </a:lnTo>
                  <a:lnTo>
                    <a:pt x="434520" y="1386500"/>
                  </a:lnTo>
                  <a:cubicBezTo>
                    <a:pt x="418817" y="1386195"/>
                    <a:pt x="403725" y="1391998"/>
                    <a:pt x="392177" y="1402505"/>
                  </a:cubicBezTo>
                  <a:lnTo>
                    <a:pt x="354967" y="1436775"/>
                  </a:lnTo>
                  <a:lnTo>
                    <a:pt x="67671" y="1437263"/>
                  </a:lnTo>
                  <a:lnTo>
                    <a:pt x="288489" y="1202018"/>
                  </a:lnTo>
                  <a:cubicBezTo>
                    <a:pt x="344641" y="1146185"/>
                    <a:pt x="472036" y="1124683"/>
                    <a:pt x="546151" y="1181677"/>
                  </a:cubicBezTo>
                  <a:cubicBezTo>
                    <a:pt x="547862" y="1182593"/>
                    <a:pt x="549573" y="1183448"/>
                    <a:pt x="551284" y="1184425"/>
                  </a:cubicBezTo>
                  <a:cubicBezTo>
                    <a:pt x="553606" y="1185342"/>
                    <a:pt x="556111" y="1185830"/>
                    <a:pt x="558494" y="1185953"/>
                  </a:cubicBezTo>
                  <a:lnTo>
                    <a:pt x="771308" y="1185953"/>
                  </a:lnTo>
                  <a:cubicBezTo>
                    <a:pt x="789088" y="1186014"/>
                    <a:pt x="804608" y="1198109"/>
                    <a:pt x="809068" y="1215274"/>
                  </a:cubicBezTo>
                  <a:cubicBezTo>
                    <a:pt x="809924" y="1218512"/>
                    <a:pt x="810413" y="1221871"/>
                    <a:pt x="810413" y="1225170"/>
                  </a:cubicBezTo>
                  <a:cubicBezTo>
                    <a:pt x="810413" y="1246795"/>
                    <a:pt x="792938" y="1264388"/>
                    <a:pt x="771308" y="1264388"/>
                  </a:cubicBezTo>
                  <a:lnTo>
                    <a:pt x="522627" y="1264388"/>
                  </a:lnTo>
                  <a:cubicBezTo>
                    <a:pt x="511935" y="1265121"/>
                    <a:pt x="503564" y="1273978"/>
                    <a:pt x="503564" y="1284669"/>
                  </a:cubicBezTo>
                  <a:cubicBezTo>
                    <a:pt x="503564" y="1295359"/>
                    <a:pt x="511935" y="1304278"/>
                    <a:pt x="522627" y="1304949"/>
                  </a:cubicBezTo>
                  <a:lnTo>
                    <a:pt x="771308" y="1304949"/>
                  </a:lnTo>
                  <a:cubicBezTo>
                    <a:pt x="815362" y="1304888"/>
                    <a:pt x="850983" y="1269153"/>
                    <a:pt x="850983" y="1225109"/>
                  </a:cubicBezTo>
                  <a:cubicBezTo>
                    <a:pt x="850983" y="1222055"/>
                    <a:pt x="850739" y="1218878"/>
                    <a:pt x="850434" y="1215824"/>
                  </a:cubicBezTo>
                  <a:lnTo>
                    <a:pt x="1000314" y="1080150"/>
                  </a:lnTo>
                  <a:cubicBezTo>
                    <a:pt x="1017117" y="1066406"/>
                    <a:pt x="1041802" y="1068238"/>
                    <a:pt x="1056282" y="1084365"/>
                  </a:cubicBezTo>
                  <a:cubicBezTo>
                    <a:pt x="1069908" y="1101286"/>
                    <a:pt x="1067769" y="1125904"/>
                    <a:pt x="1051272" y="1140076"/>
                  </a:cubicBezTo>
                  <a:lnTo>
                    <a:pt x="1051272" y="1140076"/>
                  </a:lnTo>
                  <a:close/>
                </a:path>
              </a:pathLst>
            </a:custGeom>
            <a:solidFill>
              <a:schemeClr val="accent3"/>
            </a:solidFill>
            <a:ln w="6099" cap="flat">
              <a:noFill/>
              <a:prstDash val="solid"/>
              <a:miter/>
            </a:ln>
          </p:spPr>
          <p:txBody>
            <a:bodyPr rtlCol="0" anchor="ctr"/>
            <a:lstStyle/>
            <a:p>
              <a:pPr defTabSz="1828800">
                <a:buClr>
                  <a:srgbClr val="000000"/>
                </a:buClr>
                <a:defRPr/>
              </a:pPr>
              <a:endParaRPr lang="fr-FR" sz="2800" kern="0">
                <a:solidFill>
                  <a:srgbClr val="000000"/>
                </a:solidFill>
                <a:latin typeface="Arial"/>
                <a:cs typeface="Arial"/>
                <a:sym typeface="Arial"/>
              </a:endParaRPr>
            </a:p>
          </p:txBody>
        </p:sp>
      </p:grpSp>
      <p:grpSp>
        <p:nvGrpSpPr>
          <p:cNvPr id="1031" name="Groupe 1030">
            <a:extLst>
              <a:ext uri="{FF2B5EF4-FFF2-40B4-BE49-F238E27FC236}">
                <a16:creationId xmlns:a16="http://schemas.microsoft.com/office/drawing/2014/main" id="{7BC75667-5368-BC52-EC88-64ECB9BF043B}"/>
              </a:ext>
            </a:extLst>
          </p:cNvPr>
          <p:cNvGrpSpPr/>
          <p:nvPr/>
        </p:nvGrpSpPr>
        <p:grpSpPr>
          <a:xfrm>
            <a:off x="0" y="-521831"/>
            <a:ext cx="18288000" cy="947538"/>
            <a:chOff x="0" y="-256992"/>
            <a:chExt cx="9144000" cy="473769"/>
          </a:xfrm>
        </p:grpSpPr>
        <p:sp>
          <p:nvSpPr>
            <p:cNvPr id="1032" name="Forme libre 1031">
              <a:extLst>
                <a:ext uri="{FF2B5EF4-FFF2-40B4-BE49-F238E27FC236}">
                  <a16:creationId xmlns:a16="http://schemas.microsoft.com/office/drawing/2014/main" id="{041E1DD3-62C2-CF33-BE67-57591C8A48B1}"/>
                </a:ext>
              </a:extLst>
            </p:cNvPr>
            <p:cNvSpPr/>
            <p:nvPr userDrawn="1"/>
          </p:nvSpPr>
          <p:spPr>
            <a:xfrm>
              <a:off x="739775" y="-50782"/>
              <a:ext cx="7664451" cy="101562"/>
            </a:xfrm>
            <a:custGeom>
              <a:avLst/>
              <a:gdLst>
                <a:gd name="connsiteX0" fmla="*/ 3293116 w 7664451"/>
                <a:gd name="connsiteY0" fmla="*/ 50780 h 101562"/>
                <a:gd name="connsiteX1" fmla="*/ 3293116 w 7664451"/>
                <a:gd name="connsiteY1" fmla="*/ 50781 h 101562"/>
                <a:gd name="connsiteX2" fmla="*/ 3293116 w 7664451"/>
                <a:gd name="connsiteY2" fmla="*/ 50781 h 101562"/>
                <a:gd name="connsiteX3" fmla="*/ 2798734 w 7664451"/>
                <a:gd name="connsiteY3" fmla="*/ 50780 h 101562"/>
                <a:gd name="connsiteX4" fmla="*/ 2798734 w 7664451"/>
                <a:gd name="connsiteY4" fmla="*/ 50781 h 101562"/>
                <a:gd name="connsiteX5" fmla="*/ 2798734 w 7664451"/>
                <a:gd name="connsiteY5" fmla="*/ 50781 h 101562"/>
                <a:gd name="connsiteX6" fmla="*/ 0 w 7664451"/>
                <a:gd name="connsiteY6" fmla="*/ 50780 h 101562"/>
                <a:gd name="connsiteX7" fmla="*/ 0 w 7664451"/>
                <a:gd name="connsiteY7" fmla="*/ 50781 h 101562"/>
                <a:gd name="connsiteX8" fmla="*/ 0 w 7664451"/>
                <a:gd name="connsiteY8" fmla="*/ 50781 h 101562"/>
                <a:gd name="connsiteX9" fmla="*/ 7298935 w 7664451"/>
                <a:gd name="connsiteY9" fmla="*/ 0 h 101562"/>
                <a:gd name="connsiteX10" fmla="*/ 7613670 w 7664451"/>
                <a:gd name="connsiteY10" fmla="*/ 0 h 101562"/>
                <a:gd name="connsiteX11" fmla="*/ 7664451 w 7664451"/>
                <a:gd name="connsiteY11" fmla="*/ 50781 h 101562"/>
                <a:gd name="connsiteX12" fmla="*/ 7664450 w 7664451"/>
                <a:gd name="connsiteY12" fmla="*/ 50781 h 101562"/>
                <a:gd name="connsiteX13" fmla="*/ 7613669 w 7664451"/>
                <a:gd name="connsiteY13" fmla="*/ 101562 h 101562"/>
                <a:gd name="connsiteX14" fmla="*/ 7298935 w 7664451"/>
                <a:gd name="connsiteY14" fmla="*/ 101561 h 101562"/>
                <a:gd name="connsiteX15" fmla="*/ 7263028 w 7664451"/>
                <a:gd name="connsiteY15" fmla="*/ 86688 h 101562"/>
                <a:gd name="connsiteX16" fmla="*/ 7248154 w 7664451"/>
                <a:gd name="connsiteY16" fmla="*/ 50781 h 101562"/>
                <a:gd name="connsiteX17" fmla="*/ 7263028 w 7664451"/>
                <a:gd name="connsiteY17" fmla="*/ 14873 h 101562"/>
                <a:gd name="connsiteX18" fmla="*/ 7298935 w 7664451"/>
                <a:gd name="connsiteY18" fmla="*/ 0 h 101562"/>
                <a:gd name="connsiteX19" fmla="*/ 6804558 w 7664451"/>
                <a:gd name="connsiteY19" fmla="*/ 0 h 101562"/>
                <a:gd name="connsiteX20" fmla="*/ 7119293 w 7664451"/>
                <a:gd name="connsiteY20" fmla="*/ 0 h 101562"/>
                <a:gd name="connsiteX21" fmla="*/ 7170074 w 7664451"/>
                <a:gd name="connsiteY21" fmla="*/ 50781 h 101562"/>
                <a:gd name="connsiteX22" fmla="*/ 7170073 w 7664451"/>
                <a:gd name="connsiteY22" fmla="*/ 50781 h 101562"/>
                <a:gd name="connsiteX23" fmla="*/ 7119292 w 7664451"/>
                <a:gd name="connsiteY23" fmla="*/ 101562 h 101562"/>
                <a:gd name="connsiteX24" fmla="*/ 6804558 w 7664451"/>
                <a:gd name="connsiteY24" fmla="*/ 101561 h 101562"/>
                <a:gd name="connsiteX25" fmla="*/ 6768650 w 7664451"/>
                <a:gd name="connsiteY25" fmla="*/ 86688 h 101562"/>
                <a:gd name="connsiteX26" fmla="*/ 6753777 w 7664451"/>
                <a:gd name="connsiteY26" fmla="*/ 50781 h 101562"/>
                <a:gd name="connsiteX27" fmla="*/ 6768650 w 7664451"/>
                <a:gd name="connsiteY27" fmla="*/ 14873 h 101562"/>
                <a:gd name="connsiteX28" fmla="*/ 6804558 w 7664451"/>
                <a:gd name="connsiteY28" fmla="*/ 0 h 101562"/>
                <a:gd name="connsiteX29" fmla="*/ 6310180 w 7664451"/>
                <a:gd name="connsiteY29" fmla="*/ 0 h 101562"/>
                <a:gd name="connsiteX30" fmla="*/ 6624915 w 7664451"/>
                <a:gd name="connsiteY30" fmla="*/ 0 h 101562"/>
                <a:gd name="connsiteX31" fmla="*/ 6675696 w 7664451"/>
                <a:gd name="connsiteY31" fmla="*/ 50781 h 101562"/>
                <a:gd name="connsiteX32" fmla="*/ 6675695 w 7664451"/>
                <a:gd name="connsiteY32" fmla="*/ 50781 h 101562"/>
                <a:gd name="connsiteX33" fmla="*/ 6624914 w 7664451"/>
                <a:gd name="connsiteY33" fmla="*/ 101562 h 101562"/>
                <a:gd name="connsiteX34" fmla="*/ 6310180 w 7664451"/>
                <a:gd name="connsiteY34" fmla="*/ 101561 h 101562"/>
                <a:gd name="connsiteX35" fmla="*/ 6274273 w 7664451"/>
                <a:gd name="connsiteY35" fmla="*/ 86688 h 101562"/>
                <a:gd name="connsiteX36" fmla="*/ 6259399 w 7664451"/>
                <a:gd name="connsiteY36" fmla="*/ 50781 h 101562"/>
                <a:gd name="connsiteX37" fmla="*/ 6274273 w 7664451"/>
                <a:gd name="connsiteY37" fmla="*/ 14873 h 101562"/>
                <a:gd name="connsiteX38" fmla="*/ 6310180 w 7664451"/>
                <a:gd name="connsiteY38" fmla="*/ 0 h 101562"/>
                <a:gd name="connsiteX39" fmla="*/ 5815798 w 7664451"/>
                <a:gd name="connsiteY39" fmla="*/ 0 h 101562"/>
                <a:gd name="connsiteX40" fmla="*/ 6130533 w 7664451"/>
                <a:gd name="connsiteY40" fmla="*/ 0 h 101562"/>
                <a:gd name="connsiteX41" fmla="*/ 6181314 w 7664451"/>
                <a:gd name="connsiteY41" fmla="*/ 50781 h 101562"/>
                <a:gd name="connsiteX42" fmla="*/ 6181313 w 7664451"/>
                <a:gd name="connsiteY42" fmla="*/ 50781 h 101562"/>
                <a:gd name="connsiteX43" fmla="*/ 6130532 w 7664451"/>
                <a:gd name="connsiteY43" fmla="*/ 101562 h 101562"/>
                <a:gd name="connsiteX44" fmla="*/ 5815798 w 7664451"/>
                <a:gd name="connsiteY44" fmla="*/ 101561 h 101562"/>
                <a:gd name="connsiteX45" fmla="*/ 5779891 w 7664451"/>
                <a:gd name="connsiteY45" fmla="*/ 86688 h 101562"/>
                <a:gd name="connsiteX46" fmla="*/ 5765017 w 7664451"/>
                <a:gd name="connsiteY46" fmla="*/ 50781 h 101562"/>
                <a:gd name="connsiteX47" fmla="*/ 5779891 w 7664451"/>
                <a:gd name="connsiteY47" fmla="*/ 14873 h 101562"/>
                <a:gd name="connsiteX48" fmla="*/ 5815798 w 7664451"/>
                <a:gd name="connsiteY48" fmla="*/ 0 h 101562"/>
                <a:gd name="connsiteX49" fmla="*/ 5321419 w 7664451"/>
                <a:gd name="connsiteY49" fmla="*/ 0 h 101562"/>
                <a:gd name="connsiteX50" fmla="*/ 5636154 w 7664451"/>
                <a:gd name="connsiteY50" fmla="*/ 0 h 101562"/>
                <a:gd name="connsiteX51" fmla="*/ 5686935 w 7664451"/>
                <a:gd name="connsiteY51" fmla="*/ 50781 h 101562"/>
                <a:gd name="connsiteX52" fmla="*/ 5686934 w 7664451"/>
                <a:gd name="connsiteY52" fmla="*/ 50781 h 101562"/>
                <a:gd name="connsiteX53" fmla="*/ 5636153 w 7664451"/>
                <a:gd name="connsiteY53" fmla="*/ 101562 h 101562"/>
                <a:gd name="connsiteX54" fmla="*/ 5321419 w 7664451"/>
                <a:gd name="connsiteY54" fmla="*/ 101561 h 101562"/>
                <a:gd name="connsiteX55" fmla="*/ 5285512 w 7664451"/>
                <a:gd name="connsiteY55" fmla="*/ 86688 h 101562"/>
                <a:gd name="connsiteX56" fmla="*/ 5270638 w 7664451"/>
                <a:gd name="connsiteY56" fmla="*/ 50781 h 101562"/>
                <a:gd name="connsiteX57" fmla="*/ 5285512 w 7664451"/>
                <a:gd name="connsiteY57" fmla="*/ 14873 h 101562"/>
                <a:gd name="connsiteX58" fmla="*/ 5321419 w 7664451"/>
                <a:gd name="connsiteY58" fmla="*/ 0 h 101562"/>
                <a:gd name="connsiteX59" fmla="*/ 4827036 w 7664451"/>
                <a:gd name="connsiteY59" fmla="*/ 0 h 101562"/>
                <a:gd name="connsiteX60" fmla="*/ 5141771 w 7664451"/>
                <a:gd name="connsiteY60" fmla="*/ 0 h 101562"/>
                <a:gd name="connsiteX61" fmla="*/ 5192552 w 7664451"/>
                <a:gd name="connsiteY61" fmla="*/ 50781 h 101562"/>
                <a:gd name="connsiteX62" fmla="*/ 5192551 w 7664451"/>
                <a:gd name="connsiteY62" fmla="*/ 50781 h 101562"/>
                <a:gd name="connsiteX63" fmla="*/ 5141770 w 7664451"/>
                <a:gd name="connsiteY63" fmla="*/ 101562 h 101562"/>
                <a:gd name="connsiteX64" fmla="*/ 4827036 w 7664451"/>
                <a:gd name="connsiteY64" fmla="*/ 101561 h 101562"/>
                <a:gd name="connsiteX65" fmla="*/ 4791128 w 7664451"/>
                <a:gd name="connsiteY65" fmla="*/ 86688 h 101562"/>
                <a:gd name="connsiteX66" fmla="*/ 4776255 w 7664451"/>
                <a:gd name="connsiteY66" fmla="*/ 50781 h 101562"/>
                <a:gd name="connsiteX67" fmla="*/ 4791128 w 7664451"/>
                <a:gd name="connsiteY67" fmla="*/ 14873 h 101562"/>
                <a:gd name="connsiteX68" fmla="*/ 4827036 w 7664451"/>
                <a:gd name="connsiteY68" fmla="*/ 0 h 101562"/>
                <a:gd name="connsiteX69" fmla="*/ 4332657 w 7664451"/>
                <a:gd name="connsiteY69" fmla="*/ 0 h 101562"/>
                <a:gd name="connsiteX70" fmla="*/ 4647392 w 7664451"/>
                <a:gd name="connsiteY70" fmla="*/ 0 h 101562"/>
                <a:gd name="connsiteX71" fmla="*/ 4698173 w 7664451"/>
                <a:gd name="connsiteY71" fmla="*/ 50781 h 101562"/>
                <a:gd name="connsiteX72" fmla="*/ 4698172 w 7664451"/>
                <a:gd name="connsiteY72" fmla="*/ 50781 h 101562"/>
                <a:gd name="connsiteX73" fmla="*/ 4647391 w 7664451"/>
                <a:gd name="connsiteY73" fmla="*/ 101562 h 101562"/>
                <a:gd name="connsiteX74" fmla="*/ 4332657 w 7664451"/>
                <a:gd name="connsiteY74" fmla="*/ 101561 h 101562"/>
                <a:gd name="connsiteX75" fmla="*/ 4296749 w 7664451"/>
                <a:gd name="connsiteY75" fmla="*/ 86688 h 101562"/>
                <a:gd name="connsiteX76" fmla="*/ 4281876 w 7664451"/>
                <a:gd name="connsiteY76" fmla="*/ 50781 h 101562"/>
                <a:gd name="connsiteX77" fmla="*/ 4296749 w 7664451"/>
                <a:gd name="connsiteY77" fmla="*/ 14873 h 101562"/>
                <a:gd name="connsiteX78" fmla="*/ 4332657 w 7664451"/>
                <a:gd name="connsiteY78" fmla="*/ 0 h 101562"/>
                <a:gd name="connsiteX79" fmla="*/ 3838276 w 7664451"/>
                <a:gd name="connsiteY79" fmla="*/ 0 h 101562"/>
                <a:gd name="connsiteX80" fmla="*/ 4153011 w 7664451"/>
                <a:gd name="connsiteY80" fmla="*/ 0 h 101562"/>
                <a:gd name="connsiteX81" fmla="*/ 4203792 w 7664451"/>
                <a:gd name="connsiteY81" fmla="*/ 50781 h 101562"/>
                <a:gd name="connsiteX82" fmla="*/ 4203791 w 7664451"/>
                <a:gd name="connsiteY82" fmla="*/ 50781 h 101562"/>
                <a:gd name="connsiteX83" fmla="*/ 4153010 w 7664451"/>
                <a:gd name="connsiteY83" fmla="*/ 101562 h 101562"/>
                <a:gd name="connsiteX84" fmla="*/ 3838276 w 7664451"/>
                <a:gd name="connsiteY84" fmla="*/ 101561 h 101562"/>
                <a:gd name="connsiteX85" fmla="*/ 3802369 w 7664451"/>
                <a:gd name="connsiteY85" fmla="*/ 86688 h 101562"/>
                <a:gd name="connsiteX86" fmla="*/ 3787495 w 7664451"/>
                <a:gd name="connsiteY86" fmla="*/ 50781 h 101562"/>
                <a:gd name="connsiteX87" fmla="*/ 3802369 w 7664451"/>
                <a:gd name="connsiteY87" fmla="*/ 14873 h 101562"/>
                <a:gd name="connsiteX88" fmla="*/ 3838276 w 7664451"/>
                <a:gd name="connsiteY88" fmla="*/ 0 h 101562"/>
                <a:gd name="connsiteX89" fmla="*/ 3343897 w 7664451"/>
                <a:gd name="connsiteY89" fmla="*/ 0 h 101562"/>
                <a:gd name="connsiteX90" fmla="*/ 3658632 w 7664451"/>
                <a:gd name="connsiteY90" fmla="*/ 0 h 101562"/>
                <a:gd name="connsiteX91" fmla="*/ 3709413 w 7664451"/>
                <a:gd name="connsiteY91" fmla="*/ 50781 h 101562"/>
                <a:gd name="connsiteX92" fmla="*/ 3709412 w 7664451"/>
                <a:gd name="connsiteY92" fmla="*/ 50781 h 101562"/>
                <a:gd name="connsiteX93" fmla="*/ 3658631 w 7664451"/>
                <a:gd name="connsiteY93" fmla="*/ 101562 h 101562"/>
                <a:gd name="connsiteX94" fmla="*/ 3343897 w 7664451"/>
                <a:gd name="connsiteY94" fmla="*/ 101561 h 101562"/>
                <a:gd name="connsiteX95" fmla="*/ 3307989 w 7664451"/>
                <a:gd name="connsiteY95" fmla="*/ 86688 h 101562"/>
                <a:gd name="connsiteX96" fmla="*/ 3293116 w 7664451"/>
                <a:gd name="connsiteY96" fmla="*/ 50781 h 101562"/>
                <a:gd name="connsiteX97" fmla="*/ 3307989 w 7664451"/>
                <a:gd name="connsiteY97" fmla="*/ 14873 h 101562"/>
                <a:gd name="connsiteX98" fmla="*/ 3343897 w 7664451"/>
                <a:gd name="connsiteY98" fmla="*/ 0 h 101562"/>
                <a:gd name="connsiteX99" fmla="*/ 2849515 w 7664451"/>
                <a:gd name="connsiteY99" fmla="*/ 0 h 101562"/>
                <a:gd name="connsiteX100" fmla="*/ 3164250 w 7664451"/>
                <a:gd name="connsiteY100" fmla="*/ 0 h 101562"/>
                <a:gd name="connsiteX101" fmla="*/ 3215031 w 7664451"/>
                <a:gd name="connsiteY101" fmla="*/ 50781 h 101562"/>
                <a:gd name="connsiteX102" fmla="*/ 3215030 w 7664451"/>
                <a:gd name="connsiteY102" fmla="*/ 50781 h 101562"/>
                <a:gd name="connsiteX103" fmla="*/ 3164249 w 7664451"/>
                <a:gd name="connsiteY103" fmla="*/ 101562 h 101562"/>
                <a:gd name="connsiteX104" fmla="*/ 2849515 w 7664451"/>
                <a:gd name="connsiteY104" fmla="*/ 101561 h 101562"/>
                <a:gd name="connsiteX105" fmla="*/ 2813607 w 7664451"/>
                <a:gd name="connsiteY105" fmla="*/ 86688 h 101562"/>
                <a:gd name="connsiteX106" fmla="*/ 2798734 w 7664451"/>
                <a:gd name="connsiteY106" fmla="*/ 50781 h 101562"/>
                <a:gd name="connsiteX107" fmla="*/ 2813607 w 7664451"/>
                <a:gd name="connsiteY107" fmla="*/ 14873 h 101562"/>
                <a:gd name="connsiteX108" fmla="*/ 2849515 w 7664451"/>
                <a:gd name="connsiteY108" fmla="*/ 0 h 101562"/>
                <a:gd name="connsiteX109" fmla="*/ 50781 w 7664451"/>
                <a:gd name="connsiteY109" fmla="*/ 0 h 101562"/>
                <a:gd name="connsiteX110" fmla="*/ 2663505 w 7664451"/>
                <a:gd name="connsiteY110" fmla="*/ 0 h 101562"/>
                <a:gd name="connsiteX111" fmla="*/ 2714286 w 7664451"/>
                <a:gd name="connsiteY111" fmla="*/ 50781 h 101562"/>
                <a:gd name="connsiteX112" fmla="*/ 2714285 w 7664451"/>
                <a:gd name="connsiteY112" fmla="*/ 50781 h 101562"/>
                <a:gd name="connsiteX113" fmla="*/ 2663504 w 7664451"/>
                <a:gd name="connsiteY113" fmla="*/ 101562 h 101562"/>
                <a:gd name="connsiteX114" fmla="*/ 50781 w 7664451"/>
                <a:gd name="connsiteY114" fmla="*/ 101561 h 101562"/>
                <a:gd name="connsiteX115" fmla="*/ 14873 w 7664451"/>
                <a:gd name="connsiteY115" fmla="*/ 86688 h 101562"/>
                <a:gd name="connsiteX116" fmla="*/ 0 w 7664451"/>
                <a:gd name="connsiteY116" fmla="*/ 50781 h 101562"/>
                <a:gd name="connsiteX117" fmla="*/ 14873 w 7664451"/>
                <a:gd name="connsiteY117" fmla="*/ 14873 h 101562"/>
                <a:gd name="connsiteX118" fmla="*/ 50781 w 7664451"/>
                <a:gd name="connsiteY118" fmla="*/ 0 h 10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7664451" h="101562">
                  <a:moveTo>
                    <a:pt x="3293116" y="50780"/>
                  </a:moveTo>
                  <a:lnTo>
                    <a:pt x="3293116" y="50781"/>
                  </a:lnTo>
                  <a:lnTo>
                    <a:pt x="3293116" y="50781"/>
                  </a:lnTo>
                  <a:close/>
                  <a:moveTo>
                    <a:pt x="2798734" y="50780"/>
                  </a:moveTo>
                  <a:lnTo>
                    <a:pt x="2798734" y="50781"/>
                  </a:lnTo>
                  <a:lnTo>
                    <a:pt x="2798734" y="50781"/>
                  </a:lnTo>
                  <a:close/>
                  <a:moveTo>
                    <a:pt x="0" y="50780"/>
                  </a:moveTo>
                  <a:lnTo>
                    <a:pt x="0" y="50781"/>
                  </a:lnTo>
                  <a:lnTo>
                    <a:pt x="0" y="50781"/>
                  </a:lnTo>
                  <a:close/>
                  <a:moveTo>
                    <a:pt x="7298935" y="0"/>
                  </a:moveTo>
                  <a:lnTo>
                    <a:pt x="7613670" y="0"/>
                  </a:lnTo>
                  <a:cubicBezTo>
                    <a:pt x="7641716" y="0"/>
                    <a:pt x="7664451" y="22735"/>
                    <a:pt x="7664451" y="50781"/>
                  </a:cubicBezTo>
                  <a:lnTo>
                    <a:pt x="7664450" y="50781"/>
                  </a:lnTo>
                  <a:cubicBezTo>
                    <a:pt x="7664450" y="78827"/>
                    <a:pt x="7641715" y="101562"/>
                    <a:pt x="7613669" y="101562"/>
                  </a:cubicBezTo>
                  <a:lnTo>
                    <a:pt x="7298935" y="101561"/>
                  </a:lnTo>
                  <a:cubicBezTo>
                    <a:pt x="7284912" y="101561"/>
                    <a:pt x="7272217" y="95877"/>
                    <a:pt x="7263028" y="86688"/>
                  </a:cubicBezTo>
                  <a:lnTo>
                    <a:pt x="7248154" y="50781"/>
                  </a:lnTo>
                  <a:lnTo>
                    <a:pt x="7263028" y="14873"/>
                  </a:lnTo>
                  <a:cubicBezTo>
                    <a:pt x="7272217" y="5684"/>
                    <a:pt x="7284912" y="0"/>
                    <a:pt x="7298935" y="0"/>
                  </a:cubicBezTo>
                  <a:close/>
                  <a:moveTo>
                    <a:pt x="6804558" y="0"/>
                  </a:moveTo>
                  <a:lnTo>
                    <a:pt x="7119293" y="0"/>
                  </a:lnTo>
                  <a:cubicBezTo>
                    <a:pt x="7147339" y="0"/>
                    <a:pt x="7170074" y="22735"/>
                    <a:pt x="7170074" y="50781"/>
                  </a:cubicBezTo>
                  <a:lnTo>
                    <a:pt x="7170073" y="50781"/>
                  </a:lnTo>
                  <a:cubicBezTo>
                    <a:pt x="7170073" y="78827"/>
                    <a:pt x="7147338" y="101562"/>
                    <a:pt x="7119292" y="101562"/>
                  </a:cubicBezTo>
                  <a:lnTo>
                    <a:pt x="6804558" y="101561"/>
                  </a:lnTo>
                  <a:cubicBezTo>
                    <a:pt x="6790535" y="101561"/>
                    <a:pt x="6777840" y="95877"/>
                    <a:pt x="6768650" y="86688"/>
                  </a:cubicBezTo>
                  <a:lnTo>
                    <a:pt x="6753777" y="50781"/>
                  </a:lnTo>
                  <a:lnTo>
                    <a:pt x="6768650" y="14873"/>
                  </a:lnTo>
                  <a:cubicBezTo>
                    <a:pt x="6777840" y="5684"/>
                    <a:pt x="6790535" y="0"/>
                    <a:pt x="6804558" y="0"/>
                  </a:cubicBezTo>
                  <a:close/>
                  <a:moveTo>
                    <a:pt x="6310180" y="0"/>
                  </a:moveTo>
                  <a:lnTo>
                    <a:pt x="6624915" y="0"/>
                  </a:lnTo>
                  <a:cubicBezTo>
                    <a:pt x="6652961" y="0"/>
                    <a:pt x="6675696" y="22735"/>
                    <a:pt x="6675696" y="50781"/>
                  </a:cubicBezTo>
                  <a:lnTo>
                    <a:pt x="6675695" y="50781"/>
                  </a:lnTo>
                  <a:cubicBezTo>
                    <a:pt x="6675695" y="78827"/>
                    <a:pt x="6652960" y="101562"/>
                    <a:pt x="6624914" y="101562"/>
                  </a:cubicBezTo>
                  <a:lnTo>
                    <a:pt x="6310180" y="101561"/>
                  </a:lnTo>
                  <a:cubicBezTo>
                    <a:pt x="6296157" y="101561"/>
                    <a:pt x="6283462" y="95877"/>
                    <a:pt x="6274273" y="86688"/>
                  </a:cubicBezTo>
                  <a:lnTo>
                    <a:pt x="6259399" y="50781"/>
                  </a:lnTo>
                  <a:lnTo>
                    <a:pt x="6274273" y="14873"/>
                  </a:lnTo>
                  <a:cubicBezTo>
                    <a:pt x="6283462" y="5684"/>
                    <a:pt x="6296157" y="0"/>
                    <a:pt x="6310180" y="0"/>
                  </a:cubicBezTo>
                  <a:close/>
                  <a:moveTo>
                    <a:pt x="5815798" y="0"/>
                  </a:moveTo>
                  <a:lnTo>
                    <a:pt x="6130533" y="0"/>
                  </a:lnTo>
                  <a:cubicBezTo>
                    <a:pt x="6158579" y="0"/>
                    <a:pt x="6181314" y="22735"/>
                    <a:pt x="6181314" y="50781"/>
                  </a:cubicBezTo>
                  <a:lnTo>
                    <a:pt x="6181313" y="50781"/>
                  </a:lnTo>
                  <a:cubicBezTo>
                    <a:pt x="6181313" y="78827"/>
                    <a:pt x="6158578" y="101562"/>
                    <a:pt x="6130532" y="101562"/>
                  </a:cubicBezTo>
                  <a:lnTo>
                    <a:pt x="5815798" y="101561"/>
                  </a:lnTo>
                  <a:cubicBezTo>
                    <a:pt x="5801775" y="101561"/>
                    <a:pt x="5789080" y="95877"/>
                    <a:pt x="5779891" y="86688"/>
                  </a:cubicBezTo>
                  <a:lnTo>
                    <a:pt x="5765017" y="50781"/>
                  </a:lnTo>
                  <a:lnTo>
                    <a:pt x="5779891" y="14873"/>
                  </a:lnTo>
                  <a:cubicBezTo>
                    <a:pt x="5789080" y="5684"/>
                    <a:pt x="5801775" y="0"/>
                    <a:pt x="5815798" y="0"/>
                  </a:cubicBezTo>
                  <a:close/>
                  <a:moveTo>
                    <a:pt x="5321419" y="0"/>
                  </a:moveTo>
                  <a:lnTo>
                    <a:pt x="5636154" y="0"/>
                  </a:lnTo>
                  <a:cubicBezTo>
                    <a:pt x="5664200" y="0"/>
                    <a:pt x="5686935" y="22735"/>
                    <a:pt x="5686935" y="50781"/>
                  </a:cubicBezTo>
                  <a:lnTo>
                    <a:pt x="5686934" y="50781"/>
                  </a:lnTo>
                  <a:cubicBezTo>
                    <a:pt x="5686934" y="78827"/>
                    <a:pt x="5664199" y="101562"/>
                    <a:pt x="5636153" y="101562"/>
                  </a:cubicBezTo>
                  <a:lnTo>
                    <a:pt x="5321419" y="101561"/>
                  </a:lnTo>
                  <a:cubicBezTo>
                    <a:pt x="5307396" y="101561"/>
                    <a:pt x="5294701" y="95877"/>
                    <a:pt x="5285512" y="86688"/>
                  </a:cubicBezTo>
                  <a:lnTo>
                    <a:pt x="5270638" y="50781"/>
                  </a:lnTo>
                  <a:lnTo>
                    <a:pt x="5285512" y="14873"/>
                  </a:lnTo>
                  <a:cubicBezTo>
                    <a:pt x="5294701" y="5684"/>
                    <a:pt x="5307396" y="0"/>
                    <a:pt x="5321419" y="0"/>
                  </a:cubicBezTo>
                  <a:close/>
                  <a:moveTo>
                    <a:pt x="4827036" y="0"/>
                  </a:moveTo>
                  <a:lnTo>
                    <a:pt x="5141771" y="0"/>
                  </a:lnTo>
                  <a:cubicBezTo>
                    <a:pt x="5169817" y="0"/>
                    <a:pt x="5192552" y="22735"/>
                    <a:pt x="5192552" y="50781"/>
                  </a:cubicBezTo>
                  <a:lnTo>
                    <a:pt x="5192551" y="50781"/>
                  </a:lnTo>
                  <a:cubicBezTo>
                    <a:pt x="5192551" y="78827"/>
                    <a:pt x="5169816" y="101562"/>
                    <a:pt x="5141770" y="101562"/>
                  </a:cubicBezTo>
                  <a:lnTo>
                    <a:pt x="4827036" y="101561"/>
                  </a:lnTo>
                  <a:cubicBezTo>
                    <a:pt x="4813013" y="101561"/>
                    <a:pt x="4800318" y="95877"/>
                    <a:pt x="4791128" y="86688"/>
                  </a:cubicBezTo>
                  <a:lnTo>
                    <a:pt x="4776255" y="50781"/>
                  </a:lnTo>
                  <a:lnTo>
                    <a:pt x="4791128" y="14873"/>
                  </a:lnTo>
                  <a:cubicBezTo>
                    <a:pt x="4800318" y="5684"/>
                    <a:pt x="4813013" y="0"/>
                    <a:pt x="4827036" y="0"/>
                  </a:cubicBezTo>
                  <a:close/>
                  <a:moveTo>
                    <a:pt x="4332657" y="0"/>
                  </a:moveTo>
                  <a:lnTo>
                    <a:pt x="4647392" y="0"/>
                  </a:lnTo>
                  <a:cubicBezTo>
                    <a:pt x="4675438" y="0"/>
                    <a:pt x="4698173" y="22735"/>
                    <a:pt x="4698173" y="50781"/>
                  </a:cubicBezTo>
                  <a:lnTo>
                    <a:pt x="4698172" y="50781"/>
                  </a:lnTo>
                  <a:cubicBezTo>
                    <a:pt x="4698172" y="78827"/>
                    <a:pt x="4675437" y="101562"/>
                    <a:pt x="4647391" y="101562"/>
                  </a:cubicBezTo>
                  <a:lnTo>
                    <a:pt x="4332657" y="101561"/>
                  </a:lnTo>
                  <a:cubicBezTo>
                    <a:pt x="4318634" y="101561"/>
                    <a:pt x="4305939" y="95877"/>
                    <a:pt x="4296749" y="86688"/>
                  </a:cubicBezTo>
                  <a:lnTo>
                    <a:pt x="4281876" y="50781"/>
                  </a:lnTo>
                  <a:lnTo>
                    <a:pt x="4296749" y="14873"/>
                  </a:lnTo>
                  <a:cubicBezTo>
                    <a:pt x="4305939" y="5684"/>
                    <a:pt x="4318634" y="0"/>
                    <a:pt x="4332657" y="0"/>
                  </a:cubicBezTo>
                  <a:close/>
                  <a:moveTo>
                    <a:pt x="3838276" y="0"/>
                  </a:moveTo>
                  <a:lnTo>
                    <a:pt x="4153011" y="0"/>
                  </a:lnTo>
                  <a:cubicBezTo>
                    <a:pt x="4181057" y="0"/>
                    <a:pt x="4203792" y="22735"/>
                    <a:pt x="4203792" y="50781"/>
                  </a:cubicBezTo>
                  <a:lnTo>
                    <a:pt x="4203791" y="50781"/>
                  </a:lnTo>
                  <a:cubicBezTo>
                    <a:pt x="4203791" y="78827"/>
                    <a:pt x="4181056" y="101562"/>
                    <a:pt x="4153010" y="101562"/>
                  </a:cubicBezTo>
                  <a:lnTo>
                    <a:pt x="3838276" y="101561"/>
                  </a:lnTo>
                  <a:cubicBezTo>
                    <a:pt x="3824253" y="101561"/>
                    <a:pt x="3811558" y="95877"/>
                    <a:pt x="3802369" y="86688"/>
                  </a:cubicBezTo>
                  <a:lnTo>
                    <a:pt x="3787495" y="50781"/>
                  </a:lnTo>
                  <a:lnTo>
                    <a:pt x="3802369" y="14873"/>
                  </a:lnTo>
                  <a:cubicBezTo>
                    <a:pt x="3811558" y="5684"/>
                    <a:pt x="3824253" y="0"/>
                    <a:pt x="3838276" y="0"/>
                  </a:cubicBezTo>
                  <a:close/>
                  <a:moveTo>
                    <a:pt x="3343897" y="0"/>
                  </a:moveTo>
                  <a:lnTo>
                    <a:pt x="3658632" y="0"/>
                  </a:lnTo>
                  <a:cubicBezTo>
                    <a:pt x="3686678" y="0"/>
                    <a:pt x="3709413" y="22735"/>
                    <a:pt x="3709413" y="50781"/>
                  </a:cubicBezTo>
                  <a:lnTo>
                    <a:pt x="3709412" y="50781"/>
                  </a:lnTo>
                  <a:cubicBezTo>
                    <a:pt x="3709412" y="78827"/>
                    <a:pt x="3686677" y="101562"/>
                    <a:pt x="3658631" y="101562"/>
                  </a:cubicBezTo>
                  <a:lnTo>
                    <a:pt x="3343897" y="101561"/>
                  </a:lnTo>
                  <a:cubicBezTo>
                    <a:pt x="3329874" y="101561"/>
                    <a:pt x="3317179" y="95877"/>
                    <a:pt x="3307989" y="86688"/>
                  </a:cubicBezTo>
                  <a:lnTo>
                    <a:pt x="3293116" y="50781"/>
                  </a:lnTo>
                  <a:lnTo>
                    <a:pt x="3307989" y="14873"/>
                  </a:lnTo>
                  <a:cubicBezTo>
                    <a:pt x="3317179" y="5684"/>
                    <a:pt x="3329874" y="0"/>
                    <a:pt x="3343897" y="0"/>
                  </a:cubicBezTo>
                  <a:close/>
                  <a:moveTo>
                    <a:pt x="2849515" y="0"/>
                  </a:moveTo>
                  <a:lnTo>
                    <a:pt x="3164250" y="0"/>
                  </a:lnTo>
                  <a:cubicBezTo>
                    <a:pt x="3192296" y="0"/>
                    <a:pt x="3215031" y="22735"/>
                    <a:pt x="3215031" y="50781"/>
                  </a:cubicBezTo>
                  <a:lnTo>
                    <a:pt x="3215030" y="50781"/>
                  </a:lnTo>
                  <a:cubicBezTo>
                    <a:pt x="3215030" y="78827"/>
                    <a:pt x="3192295" y="101562"/>
                    <a:pt x="3164249" y="101562"/>
                  </a:cubicBezTo>
                  <a:lnTo>
                    <a:pt x="2849515" y="101561"/>
                  </a:lnTo>
                  <a:cubicBezTo>
                    <a:pt x="2835492" y="101561"/>
                    <a:pt x="2822797" y="95877"/>
                    <a:pt x="2813607" y="86688"/>
                  </a:cubicBezTo>
                  <a:lnTo>
                    <a:pt x="2798734" y="50781"/>
                  </a:lnTo>
                  <a:lnTo>
                    <a:pt x="2813607" y="14873"/>
                  </a:lnTo>
                  <a:cubicBezTo>
                    <a:pt x="2822797" y="5684"/>
                    <a:pt x="2835492" y="0"/>
                    <a:pt x="2849515" y="0"/>
                  </a:cubicBezTo>
                  <a:close/>
                  <a:moveTo>
                    <a:pt x="50781" y="0"/>
                  </a:moveTo>
                  <a:lnTo>
                    <a:pt x="2663505" y="0"/>
                  </a:lnTo>
                  <a:cubicBezTo>
                    <a:pt x="2691551" y="0"/>
                    <a:pt x="2714286" y="22735"/>
                    <a:pt x="2714286" y="50781"/>
                  </a:cubicBezTo>
                  <a:lnTo>
                    <a:pt x="2714285" y="50781"/>
                  </a:lnTo>
                  <a:cubicBezTo>
                    <a:pt x="2714285" y="78827"/>
                    <a:pt x="2691550" y="101562"/>
                    <a:pt x="2663504" y="101562"/>
                  </a:cubicBezTo>
                  <a:lnTo>
                    <a:pt x="50781" y="101561"/>
                  </a:lnTo>
                  <a:cubicBezTo>
                    <a:pt x="36758" y="101561"/>
                    <a:pt x="24063" y="95877"/>
                    <a:pt x="14873" y="86688"/>
                  </a:cubicBezTo>
                  <a:lnTo>
                    <a:pt x="0" y="50781"/>
                  </a:lnTo>
                  <a:lnTo>
                    <a:pt x="14873" y="14873"/>
                  </a:lnTo>
                  <a:cubicBezTo>
                    <a:pt x="24063" y="5684"/>
                    <a:pt x="36758" y="0"/>
                    <a:pt x="50781" y="0"/>
                  </a:cubicBezTo>
                  <a:close/>
                </a:path>
              </a:pathLst>
            </a:custGeom>
            <a:gradFill>
              <a:gsLst>
                <a:gs pos="56000">
                  <a:schemeClr val="tx2"/>
                </a:gs>
                <a:gs pos="36000">
                  <a:schemeClr val="bg2"/>
                </a:gs>
                <a:gs pos="55000">
                  <a:schemeClr val="accent3"/>
                </a:gs>
                <a:gs pos="54000">
                  <a:schemeClr val="accent3"/>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1828800">
                <a:buClr>
                  <a:srgbClr val="000000"/>
                </a:buClr>
                <a:defRPr/>
              </a:pPr>
              <a:endParaRPr lang="fr-FR" sz="2800" kern="0">
                <a:solidFill>
                  <a:srgbClr val="FFFFFF"/>
                </a:solidFill>
                <a:latin typeface="Arial"/>
                <a:sym typeface="Arial"/>
              </a:endParaRPr>
            </a:p>
          </p:txBody>
        </p:sp>
        <p:sp>
          <p:nvSpPr>
            <p:cNvPr id="1033" name="ZoneTexte 1032">
              <a:extLst>
                <a:ext uri="{FF2B5EF4-FFF2-40B4-BE49-F238E27FC236}">
                  <a16:creationId xmlns:a16="http://schemas.microsoft.com/office/drawing/2014/main" id="{6B9D4A4C-F151-FBFA-D0CD-65835D086392}"/>
                </a:ext>
              </a:extLst>
            </p:cNvPr>
            <p:cNvSpPr txBox="1"/>
            <p:nvPr/>
          </p:nvSpPr>
          <p:spPr>
            <a:xfrm>
              <a:off x="3286164" y="47500"/>
              <a:ext cx="1660526" cy="169277"/>
            </a:xfrm>
            <a:prstGeom prst="rect">
              <a:avLst/>
            </a:prstGeom>
            <a:noFill/>
          </p:spPr>
          <p:txBody>
            <a:bodyPr wrap="square" lIns="0" rIns="0" rtlCol="0">
              <a:spAutoFit/>
            </a:bodyPr>
            <a:lstStyle/>
            <a:p>
              <a:pPr algn="r" defTabSz="1828800">
                <a:buClr>
                  <a:srgbClr val="000000"/>
                </a:buClr>
                <a:defRPr/>
              </a:pPr>
              <a:r>
                <a:rPr lang="fr-FR" sz="1600" kern="0">
                  <a:solidFill>
                    <a:srgbClr val="41BFE0"/>
                  </a:solidFill>
                  <a:latin typeface="Montserrat" pitchFamily="2" charset="77"/>
                  <a:cs typeface="Arial"/>
                  <a:sym typeface="Arial"/>
                </a:rPr>
                <a:t>Technology and platform</a:t>
              </a:r>
            </a:p>
          </p:txBody>
        </p:sp>
        <p:sp>
          <p:nvSpPr>
            <p:cNvPr id="1034" name="Rectangle 1033">
              <a:extLst>
                <a:ext uri="{FF2B5EF4-FFF2-40B4-BE49-F238E27FC236}">
                  <a16:creationId xmlns:a16="http://schemas.microsoft.com/office/drawing/2014/main" id="{9ED531D4-41DE-2242-D3BE-7DD54B7F7065}"/>
                </a:ext>
              </a:extLst>
            </p:cNvPr>
            <p:cNvSpPr/>
            <p:nvPr/>
          </p:nvSpPr>
          <p:spPr>
            <a:xfrm>
              <a:off x="0" y="-256992"/>
              <a:ext cx="9144000" cy="243067"/>
            </a:xfrm>
            <a:prstGeom prst="rect">
              <a:avLst/>
            </a:pr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fr-FR" sz="2800" kern="0">
                <a:solidFill>
                  <a:srgbClr val="FFFFFF"/>
                </a:solidFill>
                <a:latin typeface="Arial"/>
                <a:sym typeface="Arial"/>
              </a:endParaRPr>
            </a:p>
          </p:txBody>
        </p:sp>
      </p:grpSp>
      <p:pic>
        <p:nvPicPr>
          <p:cNvPr id="53" name="Image 52"/>
          <p:cNvPicPr>
            <a:picLocks noChangeAspect="1"/>
          </p:cNvPicPr>
          <p:nvPr/>
        </p:nvPicPr>
        <p:blipFill rotWithShape="1">
          <a:blip r:embed="rId13">
            <a:clrChange>
              <a:clrFrom>
                <a:srgbClr val="FFFFFF"/>
              </a:clrFrom>
              <a:clrTo>
                <a:srgbClr val="FFFFFF">
                  <a:alpha val="0"/>
                </a:srgbClr>
              </a:clrTo>
            </a:clrChange>
          </a:blip>
          <a:srcRect l="47105" t="33197" r="40351" b="54795"/>
          <a:stretch/>
        </p:blipFill>
        <p:spPr>
          <a:xfrm>
            <a:off x="13943488" y="3083060"/>
            <a:ext cx="2335884" cy="1257784"/>
          </a:xfrm>
          <a:prstGeom prst="rect">
            <a:avLst/>
          </a:prstGeom>
        </p:spPr>
      </p:pic>
    </p:spTree>
    <p:extLst>
      <p:ext uri="{BB962C8B-B14F-4D97-AF65-F5344CB8AC3E}">
        <p14:creationId xmlns:p14="http://schemas.microsoft.com/office/powerpoint/2010/main" val="808536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5">
            <a:extLst>
              <a:ext uri="{FF2B5EF4-FFF2-40B4-BE49-F238E27FC236}">
                <a16:creationId xmlns:a16="http://schemas.microsoft.com/office/drawing/2014/main" id="{4DD838F1-E0A3-A5AA-CF8E-4604B3C5C14A}"/>
              </a:ext>
            </a:extLst>
          </p:cNvPr>
          <p:cNvSpPr/>
          <p:nvPr/>
        </p:nvSpPr>
        <p:spPr>
          <a:xfrm rot="10800000">
            <a:off x="3134006" y="6833355"/>
            <a:ext cx="9465920" cy="2868202"/>
          </a:xfrm>
          <a:prstGeom prst="roundRect">
            <a:avLst>
              <a:gd name="adj" fmla="val 7971"/>
            </a:avLst>
          </a:prstGeom>
          <a:gradFill flip="none" rotWithShape="1">
            <a:gsLst>
              <a:gs pos="100000">
                <a:schemeClr val="tx1">
                  <a:alpha val="0"/>
                </a:schemeClr>
              </a:gs>
              <a:gs pos="1000">
                <a:schemeClr val="tx2">
                  <a:alpha val="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fr-FR" sz="2800" kern="0">
              <a:solidFill>
                <a:srgbClr val="FFFFFF"/>
              </a:solidFill>
              <a:latin typeface="Arial"/>
              <a:sym typeface="Arial"/>
            </a:endParaRPr>
          </a:p>
        </p:txBody>
      </p:sp>
      <p:sp>
        <p:nvSpPr>
          <p:cNvPr id="3" name="Rectangle : coins arrondis 22">
            <a:extLst>
              <a:ext uri="{FF2B5EF4-FFF2-40B4-BE49-F238E27FC236}">
                <a16:creationId xmlns:a16="http://schemas.microsoft.com/office/drawing/2014/main" id="{CBB27CE5-439B-64D2-E6F3-893EAE86697A}"/>
              </a:ext>
            </a:extLst>
          </p:cNvPr>
          <p:cNvSpPr/>
          <p:nvPr/>
        </p:nvSpPr>
        <p:spPr>
          <a:xfrm rot="10800000">
            <a:off x="3146026" y="3423158"/>
            <a:ext cx="9465920" cy="2557184"/>
          </a:xfrm>
          <a:prstGeom prst="roundRect">
            <a:avLst>
              <a:gd name="adj" fmla="val 7971"/>
            </a:avLst>
          </a:prstGeom>
          <a:gradFill flip="none" rotWithShape="1">
            <a:gsLst>
              <a:gs pos="100000">
                <a:schemeClr val="tx1">
                  <a:alpha val="0"/>
                </a:schemeClr>
              </a:gs>
              <a:gs pos="1000">
                <a:schemeClr val="tx2">
                  <a:alpha val="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fr-FR" sz="2800" kern="0">
              <a:solidFill>
                <a:srgbClr val="FFFFFF"/>
              </a:solidFill>
              <a:latin typeface="Arial"/>
              <a:sym typeface="Arial"/>
            </a:endParaRPr>
          </a:p>
        </p:txBody>
      </p:sp>
      <p:sp>
        <p:nvSpPr>
          <p:cNvPr id="4" name="Google Shape;122;p3">
            <a:extLst>
              <a:ext uri="{FF2B5EF4-FFF2-40B4-BE49-F238E27FC236}">
                <a16:creationId xmlns:a16="http://schemas.microsoft.com/office/drawing/2014/main" id="{93617D98-232F-7340-E2A9-599E197A092F}"/>
              </a:ext>
            </a:extLst>
          </p:cNvPr>
          <p:cNvSpPr txBox="1">
            <a:spLocks/>
          </p:cNvSpPr>
          <p:nvPr/>
        </p:nvSpPr>
        <p:spPr>
          <a:xfrm flipH="1">
            <a:off x="1096482" y="519840"/>
            <a:ext cx="335048" cy="36933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25400" marR="0" lvl="0"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1pPr>
            <a:lvl2pPr marL="25400" marR="0" lvl="1"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2pPr>
            <a:lvl3pPr marL="25400" marR="0" lvl="2"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3pPr>
            <a:lvl4pPr marL="25400" marR="0" lvl="3"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4pPr>
            <a:lvl5pPr marL="25400" marR="0" lvl="4"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5pPr>
            <a:lvl6pPr marL="25400" marR="0" lvl="5"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6pPr>
            <a:lvl7pPr marL="25400" marR="0" lvl="6"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7pPr>
            <a:lvl8pPr marL="25400" marR="0" lvl="7"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8pPr>
            <a:lvl9pPr marL="25400" marR="0" lvl="8" indent="0" algn="l" rtl="0">
              <a:lnSpc>
                <a:spcPct val="100000"/>
              </a:lnSpc>
              <a:spcBef>
                <a:spcPts val="0"/>
              </a:spcBef>
              <a:spcAft>
                <a:spcPts val="0"/>
              </a:spcAft>
              <a:buClr>
                <a:srgbClr val="000000"/>
              </a:buClr>
              <a:buSzPts val="800"/>
              <a:buFont typeface="Arial"/>
              <a:buNone/>
              <a:defRPr sz="800" b="0" i="0" u="none" strike="noStrike" cap="none">
                <a:solidFill>
                  <a:srgbClr val="03336C"/>
                </a:solidFill>
                <a:latin typeface="Calibri"/>
                <a:ea typeface="Calibri"/>
                <a:cs typeface="Calibri"/>
                <a:sym typeface="Calibri"/>
              </a:defRPr>
            </a:lvl9pPr>
          </a:lstStyle>
          <a:p>
            <a:pPr marL="50800" defTabSz="1828800">
              <a:defRPr/>
            </a:pPr>
            <a:fld id="{00000000-1234-1234-1234-123412341234}" type="slidenum">
              <a:rPr lang="fr" sz="2400" b="1" kern="0">
                <a:solidFill>
                  <a:srgbClr val="FF935B"/>
                </a:solidFill>
                <a:latin typeface="Calibri" panose="020F0502020204030204" pitchFamily="34" charset="0"/>
                <a:cs typeface="Calibri" panose="020F0502020204030204" pitchFamily="34" charset="0"/>
              </a:rPr>
              <a:pPr marL="50800" defTabSz="1828800">
                <a:defRPr/>
              </a:pPr>
              <a:t>9</a:t>
            </a:fld>
            <a:endParaRPr lang="fr" sz="2400" b="1" kern="0">
              <a:solidFill>
                <a:srgbClr val="FF935B"/>
              </a:solidFill>
              <a:latin typeface="Calibri" panose="020F0502020204030204" pitchFamily="34" charset="0"/>
              <a:cs typeface="Calibri" panose="020F0502020204030204" pitchFamily="34" charset="0"/>
            </a:endParaRPr>
          </a:p>
        </p:txBody>
      </p:sp>
      <p:sp>
        <p:nvSpPr>
          <p:cNvPr id="5" name="Forme en L 4">
            <a:extLst>
              <a:ext uri="{FF2B5EF4-FFF2-40B4-BE49-F238E27FC236}">
                <a16:creationId xmlns:a16="http://schemas.microsoft.com/office/drawing/2014/main" id="{4446C40D-C3C7-4D6E-C946-9B3A03B8AA56}"/>
              </a:ext>
            </a:extLst>
          </p:cNvPr>
          <p:cNvSpPr/>
          <p:nvPr/>
        </p:nvSpPr>
        <p:spPr>
          <a:xfrm rot="5400000">
            <a:off x="1519435" y="607103"/>
            <a:ext cx="616450" cy="616450"/>
          </a:xfrm>
          <a:prstGeom prst="corner">
            <a:avLst>
              <a:gd name="adj1" fmla="val 20505"/>
              <a:gd name="adj2" fmla="val 18445"/>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fr-FR" sz="2800" kern="0">
              <a:solidFill>
                <a:srgbClr val="FFFFFF"/>
              </a:solidFill>
              <a:latin typeface="Arial"/>
              <a:sym typeface="Arial"/>
            </a:endParaRPr>
          </a:p>
        </p:txBody>
      </p:sp>
      <p:sp>
        <p:nvSpPr>
          <p:cNvPr id="6" name="Google Shape;174;g2fe79a45527_0_1">
            <a:extLst>
              <a:ext uri="{FF2B5EF4-FFF2-40B4-BE49-F238E27FC236}">
                <a16:creationId xmlns:a16="http://schemas.microsoft.com/office/drawing/2014/main" id="{B9A95383-0EA3-31DE-3650-B95D6BB8DF83}"/>
              </a:ext>
            </a:extLst>
          </p:cNvPr>
          <p:cNvSpPr txBox="1"/>
          <p:nvPr/>
        </p:nvSpPr>
        <p:spPr>
          <a:xfrm>
            <a:off x="2280865" y="1099119"/>
            <a:ext cx="15434258" cy="1549142"/>
          </a:xfrm>
          <a:prstGeom prst="rect">
            <a:avLst/>
          </a:prstGeom>
          <a:noFill/>
          <a:ln>
            <a:noFill/>
          </a:ln>
        </p:spPr>
        <p:txBody>
          <a:bodyPr spcFirstLastPara="1" wrap="square" lIns="0" tIns="0" rIns="0" bIns="0" anchor="t" anchorCtr="0">
            <a:spAutoFit/>
          </a:bodyPr>
          <a:lstStyle/>
          <a:p>
            <a:pPr defTabSz="1828800">
              <a:lnSpc>
                <a:spcPts val="4600"/>
              </a:lnSpc>
              <a:buClr>
                <a:srgbClr val="000000"/>
              </a:buClr>
              <a:buSzPts val="1200"/>
              <a:defRPr/>
            </a:pPr>
            <a:r>
              <a:rPr lang="fr" sz="4000" kern="0" dirty="0">
                <a:solidFill>
                  <a:srgbClr val="404040"/>
                </a:solidFill>
                <a:latin typeface="Montserrat" pitchFamily="2" charset="77"/>
                <a:cs typeface="Arial"/>
                <a:sym typeface="Montserrat"/>
              </a:rPr>
              <a:t>SeaBeLife develops its proprietary pipeline in liver and ocular diseases, </a:t>
            </a:r>
            <a:r>
              <a:rPr lang="fr" sz="2800" kern="0" dirty="0">
                <a:solidFill>
                  <a:srgbClr val="404040"/>
                </a:solidFill>
                <a:latin typeface="Montserrat" pitchFamily="2" charset="77"/>
                <a:cs typeface="Arial"/>
                <a:sym typeface="Montserrat"/>
              </a:rPr>
              <a:t>large market indications with high unmet medical needs </a:t>
            </a:r>
            <a:endParaRPr sz="2800" kern="0" dirty="0">
              <a:solidFill>
                <a:srgbClr val="404040"/>
              </a:solidFill>
              <a:latin typeface="Montserrat" pitchFamily="2" charset="77"/>
              <a:cs typeface="Arial"/>
              <a:sym typeface="Arial"/>
            </a:endParaRPr>
          </a:p>
          <a:p>
            <a:pPr defTabSz="1828800">
              <a:buClr>
                <a:srgbClr val="000000"/>
              </a:buClr>
              <a:buSzPts val="1200"/>
              <a:defRPr/>
            </a:pPr>
            <a:endParaRPr sz="2400" b="1" kern="0" dirty="0">
              <a:solidFill>
                <a:srgbClr val="000000"/>
              </a:solidFill>
              <a:latin typeface="Montserrat"/>
              <a:ea typeface="Montserrat"/>
              <a:cs typeface="Montserrat"/>
              <a:sym typeface="Montserrat"/>
            </a:endParaRPr>
          </a:p>
        </p:txBody>
      </p:sp>
      <p:sp>
        <p:nvSpPr>
          <p:cNvPr id="7" name="Google Shape;186;g2fe79a45527_0_1">
            <a:extLst>
              <a:ext uri="{FF2B5EF4-FFF2-40B4-BE49-F238E27FC236}">
                <a16:creationId xmlns:a16="http://schemas.microsoft.com/office/drawing/2014/main" id="{27EDDF29-7803-E595-D16E-5CA58313A7FD}"/>
              </a:ext>
            </a:extLst>
          </p:cNvPr>
          <p:cNvSpPr/>
          <p:nvPr/>
        </p:nvSpPr>
        <p:spPr>
          <a:xfrm>
            <a:off x="3779286" y="2951328"/>
            <a:ext cx="6611460" cy="369332"/>
          </a:xfrm>
          <a:prstGeom prst="rect">
            <a:avLst/>
          </a:prstGeom>
          <a:noFill/>
          <a:ln>
            <a:noFill/>
          </a:ln>
          <a:effectLst/>
        </p:spPr>
        <p:txBody>
          <a:bodyPr spcFirstLastPara="1" wrap="square" lIns="0" tIns="0" rIns="0" bIns="0" anchor="ctr" anchorCtr="0">
            <a:spAutoFit/>
          </a:bodyPr>
          <a:lstStyle/>
          <a:p>
            <a:pPr defTabSz="1828800">
              <a:buClr>
                <a:srgbClr val="000000"/>
              </a:buClr>
              <a:buSzPts val="1100"/>
              <a:defRPr/>
            </a:pPr>
            <a:r>
              <a:rPr lang="fr" sz="2400" b="1" kern="0" dirty="0">
                <a:solidFill>
                  <a:srgbClr val="03336D"/>
                </a:solidFill>
                <a:latin typeface="Calibri" panose="020F0502020204030204" pitchFamily="34" charset="0"/>
                <a:ea typeface="Lato"/>
                <a:cs typeface="Calibri" panose="020F0502020204030204" pitchFamily="34" charset="0"/>
                <a:sym typeface="Lato"/>
              </a:rPr>
              <a:t>Acute and Acute-on-chronic Liver Failure</a:t>
            </a:r>
            <a:r>
              <a:rPr lang="fr" sz="2000" kern="0" dirty="0">
                <a:solidFill>
                  <a:srgbClr val="03336D"/>
                </a:solidFill>
                <a:latin typeface="Calibri Light" panose="020F0302020204030204" pitchFamily="34" charset="0"/>
                <a:ea typeface="Lato"/>
                <a:cs typeface="Calibri Light" panose="020F0302020204030204" pitchFamily="34" charset="0"/>
                <a:sym typeface="Lato"/>
              </a:rPr>
              <a:t> (ALF /ACLF)</a:t>
            </a:r>
            <a:endParaRPr sz="2000" kern="0" dirty="0">
              <a:solidFill>
                <a:srgbClr val="03336D"/>
              </a:solidFill>
              <a:latin typeface="Calibri Light" panose="020F0302020204030204" pitchFamily="34" charset="0"/>
              <a:ea typeface="Lato"/>
              <a:cs typeface="Calibri Light" panose="020F0302020204030204" pitchFamily="34" charset="0"/>
              <a:sym typeface="Lato"/>
            </a:endParaRPr>
          </a:p>
        </p:txBody>
      </p:sp>
      <p:sp>
        <p:nvSpPr>
          <p:cNvPr id="8" name="Google Shape;189;g2fe79a45527_0_1">
            <a:extLst>
              <a:ext uri="{FF2B5EF4-FFF2-40B4-BE49-F238E27FC236}">
                <a16:creationId xmlns:a16="http://schemas.microsoft.com/office/drawing/2014/main" id="{C82047AB-3FF4-13CB-1313-FDB8311F9494}"/>
              </a:ext>
            </a:extLst>
          </p:cNvPr>
          <p:cNvSpPr/>
          <p:nvPr/>
        </p:nvSpPr>
        <p:spPr>
          <a:xfrm>
            <a:off x="3799856" y="6376702"/>
            <a:ext cx="7457880" cy="369332"/>
          </a:xfrm>
          <a:prstGeom prst="rect">
            <a:avLst/>
          </a:prstGeom>
          <a:noFill/>
          <a:ln>
            <a:noFill/>
          </a:ln>
          <a:effectLst/>
        </p:spPr>
        <p:txBody>
          <a:bodyPr spcFirstLastPara="1" wrap="square" lIns="0" tIns="0" rIns="0" bIns="0" anchor="ctr" anchorCtr="0">
            <a:spAutoFit/>
          </a:bodyPr>
          <a:lstStyle/>
          <a:p>
            <a:pPr defTabSz="1828800">
              <a:buClr>
                <a:srgbClr val="000000"/>
              </a:buClr>
              <a:buSzPts val="1100"/>
              <a:defRPr/>
            </a:pPr>
            <a:r>
              <a:rPr lang="fr" sz="2400" b="1" kern="0" dirty="0">
                <a:solidFill>
                  <a:srgbClr val="03336D"/>
                </a:solidFill>
                <a:latin typeface="Calibri" panose="020F0502020204030204" pitchFamily="34" charset="0"/>
                <a:cs typeface="Calibri" panose="020F0502020204030204" pitchFamily="34" charset="0"/>
                <a:sym typeface="Lato"/>
              </a:rPr>
              <a:t>Non-invasive ophthalmic gel for Geographic atrophy </a:t>
            </a:r>
            <a:r>
              <a:rPr lang="fr" sz="2000" kern="0" dirty="0">
                <a:solidFill>
                  <a:srgbClr val="03336D"/>
                </a:solidFill>
                <a:latin typeface="Calibri Light" panose="020F0302020204030204" pitchFamily="34" charset="0"/>
                <a:cs typeface="Calibri Light" panose="020F0302020204030204" pitchFamily="34" charset="0"/>
                <a:sym typeface="Lato"/>
              </a:rPr>
              <a:t>(GA)</a:t>
            </a:r>
            <a:endParaRPr sz="2000" kern="0" dirty="0">
              <a:solidFill>
                <a:srgbClr val="03336D"/>
              </a:solidFill>
              <a:latin typeface="Calibri Light" panose="020F0302020204030204" pitchFamily="34" charset="0"/>
              <a:cs typeface="Calibri Light" panose="020F0302020204030204" pitchFamily="34" charset="0"/>
              <a:sym typeface="Lato"/>
            </a:endParaRPr>
          </a:p>
        </p:txBody>
      </p:sp>
      <p:sp>
        <p:nvSpPr>
          <p:cNvPr id="9" name="Google Shape;211;g2fe79a45527_0_1">
            <a:extLst>
              <a:ext uri="{FF2B5EF4-FFF2-40B4-BE49-F238E27FC236}">
                <a16:creationId xmlns:a16="http://schemas.microsoft.com/office/drawing/2014/main" id="{8AEB53B2-FCE3-0F1E-DF77-3DB5A517D712}"/>
              </a:ext>
            </a:extLst>
          </p:cNvPr>
          <p:cNvSpPr/>
          <p:nvPr/>
        </p:nvSpPr>
        <p:spPr>
          <a:xfrm>
            <a:off x="14363774" y="3625801"/>
            <a:ext cx="2114480" cy="1826894"/>
          </a:xfrm>
          <a:prstGeom prst="ellipse">
            <a:avLst/>
          </a:prstGeom>
          <a:solidFill>
            <a:schemeClr val="bg2"/>
          </a:solidFill>
          <a:ln>
            <a:noFill/>
          </a:ln>
          <a:effectLst/>
        </p:spPr>
        <p:txBody>
          <a:bodyPr spcFirstLastPara="1" wrap="square" lIns="0" tIns="0" rIns="0" bIns="0" anchor="ctr" anchorCtr="0">
            <a:noAutofit/>
          </a:bodyPr>
          <a:lstStyle/>
          <a:p>
            <a:pPr algn="ctr" defTabSz="1828800">
              <a:buClr>
                <a:srgbClr val="000000"/>
              </a:buClr>
              <a:buSzPts val="1800"/>
              <a:defRPr/>
            </a:pPr>
            <a:r>
              <a:rPr lang="fr-FR" sz="4000" b="1" kern="0" dirty="0">
                <a:solidFill>
                  <a:srgbClr val="FFFFFF">
                    <a:alpha val="0"/>
                  </a:srgbClr>
                </a:solidFill>
                <a:latin typeface="Montserrat" pitchFamily="2" charset="77"/>
                <a:cs typeface="Arial"/>
                <a:sym typeface="Lato"/>
              </a:rPr>
              <a:t>€</a:t>
            </a:r>
            <a:r>
              <a:rPr lang="fr-FR" sz="1200" b="1" kern="0" dirty="0">
                <a:solidFill>
                  <a:srgbClr val="FFFFFF"/>
                </a:solidFill>
                <a:latin typeface="Montserrat" pitchFamily="2" charset="77"/>
                <a:cs typeface="Arial"/>
                <a:sym typeface="Lato"/>
              </a:rPr>
              <a:t> </a:t>
            </a:r>
            <a:r>
              <a:rPr lang="fr-FR" sz="4000" b="1" kern="0" dirty="0">
                <a:solidFill>
                  <a:srgbClr val="FFFFFF"/>
                </a:solidFill>
                <a:latin typeface="Montserrat" pitchFamily="2" charset="77"/>
                <a:cs typeface="Arial"/>
                <a:sym typeface="Lato"/>
              </a:rPr>
              <a:t>&gt;5</a:t>
            </a:r>
            <a:r>
              <a:rPr lang="fr-FR" sz="800" b="1" kern="0" dirty="0">
                <a:solidFill>
                  <a:srgbClr val="FFFFFF"/>
                </a:solidFill>
                <a:latin typeface="Montserrat" pitchFamily="2" charset="77"/>
                <a:cs typeface="Arial"/>
                <a:sym typeface="Lato"/>
              </a:rPr>
              <a:t> </a:t>
            </a:r>
            <a:r>
              <a:rPr lang="fr-FR" sz="3200" b="1" kern="0" dirty="0">
                <a:solidFill>
                  <a:srgbClr val="FFFFFF"/>
                </a:solidFill>
                <a:latin typeface="Montserrat" pitchFamily="2" charset="77"/>
                <a:cs typeface="Arial"/>
                <a:sym typeface="Lato"/>
              </a:rPr>
              <a:t>B</a:t>
            </a:r>
          </a:p>
        </p:txBody>
      </p:sp>
      <p:grpSp>
        <p:nvGrpSpPr>
          <p:cNvPr id="11" name="Groupe 10">
            <a:extLst>
              <a:ext uri="{FF2B5EF4-FFF2-40B4-BE49-F238E27FC236}">
                <a16:creationId xmlns:a16="http://schemas.microsoft.com/office/drawing/2014/main" id="{52BB6E22-B161-82BE-BADC-792BC3F246FA}"/>
              </a:ext>
            </a:extLst>
          </p:cNvPr>
          <p:cNvGrpSpPr/>
          <p:nvPr/>
        </p:nvGrpSpPr>
        <p:grpSpPr>
          <a:xfrm>
            <a:off x="765177" y="3310160"/>
            <a:ext cx="2233198" cy="2545918"/>
            <a:chOff x="569817" y="1575246"/>
            <a:chExt cx="1116599" cy="1272959"/>
          </a:xfrm>
        </p:grpSpPr>
        <p:sp>
          <p:nvSpPr>
            <p:cNvPr id="12" name="Ellipse 11">
              <a:extLst>
                <a:ext uri="{FF2B5EF4-FFF2-40B4-BE49-F238E27FC236}">
                  <a16:creationId xmlns:a16="http://schemas.microsoft.com/office/drawing/2014/main" id="{D6B99782-2DF9-5F78-AAE2-16510EB1236A}"/>
                </a:ext>
              </a:extLst>
            </p:cNvPr>
            <p:cNvSpPr/>
            <p:nvPr/>
          </p:nvSpPr>
          <p:spPr>
            <a:xfrm>
              <a:off x="828351" y="2153031"/>
              <a:ext cx="736043" cy="695174"/>
            </a:xfrm>
            <a:prstGeom prst="ellipse">
              <a:avLst/>
            </a:prstGeom>
            <a:solidFill>
              <a:schemeClr val="tx2">
                <a:lumMod val="75000"/>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fr-FR" sz="2800" kern="0">
                <a:solidFill>
                  <a:srgbClr val="FFFFFF"/>
                </a:solidFill>
                <a:latin typeface="Arial"/>
                <a:sym typeface="Arial"/>
              </a:endParaRPr>
            </a:p>
          </p:txBody>
        </p:sp>
        <p:sp>
          <p:nvSpPr>
            <p:cNvPr id="13" name="Google Shape;198;g2fe79a45527_0_1">
              <a:extLst>
                <a:ext uri="{FF2B5EF4-FFF2-40B4-BE49-F238E27FC236}">
                  <a16:creationId xmlns:a16="http://schemas.microsoft.com/office/drawing/2014/main" id="{33A692F8-BA04-1691-81C3-CDD6EBB54E69}"/>
                </a:ext>
              </a:extLst>
            </p:cNvPr>
            <p:cNvSpPr txBox="1"/>
            <p:nvPr/>
          </p:nvSpPr>
          <p:spPr>
            <a:xfrm>
              <a:off x="569817" y="1575246"/>
              <a:ext cx="1116599" cy="592440"/>
            </a:xfrm>
            <a:prstGeom prst="rect">
              <a:avLst/>
            </a:prstGeom>
            <a:noFill/>
            <a:ln>
              <a:noFill/>
            </a:ln>
          </p:spPr>
          <p:txBody>
            <a:bodyPr spcFirstLastPara="1" wrap="square" lIns="137150" tIns="68550" rIns="162000" bIns="68550" anchor="t" anchorCtr="0">
              <a:spAutoFit/>
            </a:bodyPr>
            <a:lstStyle/>
            <a:p>
              <a:pPr algn="r" defTabSz="1828800">
                <a:buClr>
                  <a:srgbClr val="000000"/>
                </a:buClr>
                <a:buSzPts val="1500"/>
                <a:defRPr/>
              </a:pPr>
              <a:r>
                <a:rPr lang="fr" sz="2800" b="1" kern="0">
                  <a:solidFill>
                    <a:srgbClr val="41BFE0"/>
                  </a:solidFill>
                  <a:latin typeface="Montserrat" pitchFamily="2" charset="77"/>
                  <a:cs typeface="Arial"/>
                  <a:sym typeface="Montserrat"/>
                </a:rPr>
                <a:t>SBL01</a:t>
              </a:r>
              <a:endParaRPr sz="2800" b="1" kern="0">
                <a:solidFill>
                  <a:srgbClr val="41BFE0"/>
                </a:solidFill>
                <a:latin typeface="Montserrat" pitchFamily="2" charset="77"/>
                <a:cs typeface="Arial"/>
                <a:sym typeface="Arial"/>
              </a:endParaRPr>
            </a:p>
            <a:p>
              <a:pPr algn="r" defTabSz="1828800">
                <a:buClr>
                  <a:srgbClr val="000000"/>
                </a:buClr>
                <a:buSzPts val="900"/>
                <a:defRPr/>
              </a:pPr>
              <a:r>
                <a:rPr lang="fr" sz="2000" kern="0">
                  <a:solidFill>
                    <a:srgbClr val="41BFE0"/>
                  </a:solidFill>
                  <a:latin typeface="Montserrat Medium" pitchFamily="2" charset="77"/>
                  <a:cs typeface="Arial"/>
                  <a:sym typeface="Montserrat"/>
                </a:rPr>
                <a:t>Liver injuries</a:t>
              </a:r>
            </a:p>
            <a:p>
              <a:pPr algn="r" defTabSz="1828800">
                <a:buClr>
                  <a:srgbClr val="000000"/>
                </a:buClr>
                <a:buSzPts val="900"/>
                <a:defRPr/>
              </a:pPr>
              <a:r>
                <a:rPr lang="fr" sz="2000" kern="0">
                  <a:solidFill>
                    <a:srgbClr val="404040"/>
                  </a:solidFill>
                  <a:latin typeface="Calibri Light" panose="020F0302020204030204" pitchFamily="34" charset="0"/>
                  <a:cs typeface="Calibri Light" panose="020F0302020204030204" pitchFamily="34" charset="0"/>
                  <a:sym typeface="Montserrat"/>
                </a:rPr>
                <a:t>(Orphan diseases)</a:t>
              </a:r>
              <a:endParaRPr sz="2000" kern="0">
                <a:solidFill>
                  <a:srgbClr val="404040"/>
                </a:solidFill>
                <a:latin typeface="Calibri Light" panose="020F0302020204030204" pitchFamily="34" charset="0"/>
                <a:cs typeface="Calibri Light" panose="020F0302020204030204" pitchFamily="34" charset="0"/>
                <a:sym typeface="Arial"/>
              </a:endParaRPr>
            </a:p>
          </p:txBody>
        </p:sp>
        <p:grpSp>
          <p:nvGrpSpPr>
            <p:cNvPr id="14" name="Groupe 13">
              <a:extLst>
                <a:ext uri="{FF2B5EF4-FFF2-40B4-BE49-F238E27FC236}">
                  <a16:creationId xmlns:a16="http://schemas.microsoft.com/office/drawing/2014/main" id="{9C4B0576-0054-2262-9BD7-6EACC2124BBE}"/>
                </a:ext>
              </a:extLst>
            </p:cNvPr>
            <p:cNvGrpSpPr/>
            <p:nvPr/>
          </p:nvGrpSpPr>
          <p:grpSpPr>
            <a:xfrm>
              <a:off x="857771" y="2283129"/>
              <a:ext cx="702411" cy="465651"/>
              <a:chOff x="7800455" y="985776"/>
              <a:chExt cx="560070" cy="371287"/>
            </a:xfrm>
          </p:grpSpPr>
          <p:sp>
            <p:nvSpPr>
              <p:cNvPr id="15" name="Google Shape;112;p3">
                <a:extLst>
                  <a:ext uri="{FF2B5EF4-FFF2-40B4-BE49-F238E27FC236}">
                    <a16:creationId xmlns:a16="http://schemas.microsoft.com/office/drawing/2014/main" id="{0BFE053D-BD13-29AD-0D49-76B4017FF0E6}"/>
                  </a:ext>
                </a:extLst>
              </p:cNvPr>
              <p:cNvSpPr/>
              <p:nvPr/>
            </p:nvSpPr>
            <p:spPr>
              <a:xfrm>
                <a:off x="7800455" y="985776"/>
                <a:ext cx="387609" cy="371287"/>
              </a:xfrm>
              <a:custGeom>
                <a:avLst/>
                <a:gdLst/>
                <a:ahLst/>
                <a:cxnLst/>
                <a:rect l="l" t="t" r="r" b="b"/>
                <a:pathLst>
                  <a:path w="650875" h="730250" extrusionOk="0">
                    <a:moveTo>
                      <a:pt x="0" y="684529"/>
                    </a:moveTo>
                    <a:lnTo>
                      <a:pt x="0" y="317499"/>
                    </a:lnTo>
                    <a:lnTo>
                      <a:pt x="3442" y="270579"/>
                    </a:lnTo>
                    <a:lnTo>
                      <a:pt x="13442" y="225797"/>
                    </a:lnTo>
                    <a:lnTo>
                      <a:pt x="29509" y="183645"/>
                    </a:lnTo>
                    <a:lnTo>
                      <a:pt x="51151" y="144612"/>
                    </a:lnTo>
                    <a:lnTo>
                      <a:pt x="77877" y="109192"/>
                    </a:lnTo>
                    <a:lnTo>
                      <a:pt x="109197" y="77873"/>
                    </a:lnTo>
                    <a:lnTo>
                      <a:pt x="144618" y="51148"/>
                    </a:lnTo>
                    <a:lnTo>
                      <a:pt x="183650" y="29507"/>
                    </a:lnTo>
                    <a:lnTo>
                      <a:pt x="225802" y="13441"/>
                    </a:lnTo>
                    <a:lnTo>
                      <a:pt x="270582" y="3442"/>
                    </a:lnTo>
                    <a:lnTo>
                      <a:pt x="317500" y="0"/>
                    </a:lnTo>
                    <a:lnTo>
                      <a:pt x="650875" y="0"/>
                    </a:lnTo>
                    <a:lnTo>
                      <a:pt x="618282" y="6523"/>
                    </a:lnTo>
                    <a:lnTo>
                      <a:pt x="590524" y="17974"/>
                    </a:lnTo>
                    <a:lnTo>
                      <a:pt x="547665" y="53822"/>
                    </a:lnTo>
                    <a:lnTo>
                      <a:pt x="518611" y="103869"/>
                    </a:lnTo>
                    <a:lnTo>
                      <a:pt x="499674" y="164441"/>
                    </a:lnTo>
                    <a:lnTo>
                      <a:pt x="487166" y="231863"/>
                    </a:lnTo>
                    <a:lnTo>
                      <a:pt x="477400" y="302461"/>
                    </a:lnTo>
                    <a:lnTo>
                      <a:pt x="472393" y="337803"/>
                    </a:lnTo>
                    <a:lnTo>
                      <a:pt x="459826" y="406278"/>
                    </a:lnTo>
                    <a:lnTo>
                      <a:pt x="440781" y="468743"/>
                    </a:lnTo>
                    <a:lnTo>
                      <a:pt x="411571" y="521525"/>
                    </a:lnTo>
                    <a:lnTo>
                      <a:pt x="368508" y="560950"/>
                    </a:lnTo>
                    <a:lnTo>
                      <a:pt x="307906" y="583344"/>
                    </a:lnTo>
                    <a:lnTo>
                      <a:pt x="269875" y="587006"/>
                    </a:lnTo>
                    <a:lnTo>
                      <a:pt x="214064" y="587358"/>
                    </a:lnTo>
                    <a:lnTo>
                      <a:pt x="190500" y="587362"/>
                    </a:lnTo>
                    <a:lnTo>
                      <a:pt x="161853" y="596385"/>
                    </a:lnTo>
                    <a:lnTo>
                      <a:pt x="144111" y="619798"/>
                    </a:lnTo>
                    <a:lnTo>
                      <a:pt x="130930" y="652116"/>
                    </a:lnTo>
                    <a:lnTo>
                      <a:pt x="115963" y="687857"/>
                    </a:lnTo>
                    <a:lnTo>
                      <a:pt x="103530" y="705582"/>
                    </a:lnTo>
                    <a:lnTo>
                      <a:pt x="86909" y="718921"/>
                    </a:lnTo>
                    <a:lnTo>
                      <a:pt x="67254" y="727326"/>
                    </a:lnTo>
                    <a:lnTo>
                      <a:pt x="45720" y="730249"/>
                    </a:lnTo>
                    <a:lnTo>
                      <a:pt x="27924" y="726656"/>
                    </a:lnTo>
                    <a:lnTo>
                      <a:pt x="13392" y="716857"/>
                    </a:lnTo>
                    <a:lnTo>
                      <a:pt x="3593" y="702325"/>
                    </a:lnTo>
                    <a:lnTo>
                      <a:pt x="0" y="684529"/>
                    </a:lnTo>
                    <a:close/>
                  </a:path>
                  <a:path w="650875" h="730250" extrusionOk="0">
                    <a:moveTo>
                      <a:pt x="539750" y="730249"/>
                    </a:moveTo>
                    <a:lnTo>
                      <a:pt x="539750" y="650874"/>
                    </a:lnTo>
                    <a:lnTo>
                      <a:pt x="540494" y="623341"/>
                    </a:lnTo>
                    <a:lnTo>
                      <a:pt x="545703" y="609203"/>
                    </a:lnTo>
                    <a:lnTo>
                      <a:pt x="559841" y="603994"/>
                    </a:lnTo>
                    <a:lnTo>
                      <a:pt x="587375" y="603249"/>
                    </a:lnTo>
                  </a:path>
                  <a:path w="650875" h="730250" extrusionOk="0">
                    <a:moveTo>
                      <a:pt x="174625" y="603249"/>
                    </a:moveTo>
                    <a:lnTo>
                      <a:pt x="182438" y="642441"/>
                    </a:lnTo>
                    <a:lnTo>
                      <a:pt x="201414" y="666749"/>
                    </a:lnTo>
                    <a:lnTo>
                      <a:pt x="224854" y="679152"/>
                    </a:lnTo>
                    <a:lnTo>
                      <a:pt x="246062" y="682624"/>
                    </a:lnTo>
                    <a:lnTo>
                      <a:pt x="288602" y="675183"/>
                    </a:lnTo>
                    <a:lnTo>
                      <a:pt x="318492" y="658812"/>
                    </a:lnTo>
                    <a:lnTo>
                      <a:pt x="349870" y="642441"/>
                    </a:lnTo>
                    <a:lnTo>
                      <a:pt x="396875" y="634999"/>
                    </a:lnTo>
                    <a:lnTo>
                      <a:pt x="411420" y="635744"/>
                    </a:lnTo>
                    <a:lnTo>
                      <a:pt x="427002" y="640953"/>
                    </a:lnTo>
                    <a:lnTo>
                      <a:pt x="439426" y="655091"/>
                    </a:lnTo>
                    <a:lnTo>
                      <a:pt x="444500" y="682624"/>
                    </a:lnTo>
                    <a:lnTo>
                      <a:pt x="444500" y="730249"/>
                    </a:lnTo>
                  </a:path>
                </a:pathLst>
              </a:custGeom>
              <a:noFill/>
              <a:ln w="12700" cap="flat" cmpd="sng">
                <a:solidFill>
                  <a:schemeClr val="bg2"/>
                </a:solidFill>
                <a:prstDash val="solid"/>
                <a:round/>
                <a:headEnd type="none" w="sm" len="sm"/>
                <a:tailEnd type="none" w="sm" len="sm"/>
              </a:ln>
            </p:spPr>
            <p:txBody>
              <a:bodyPr spcFirstLastPara="1" wrap="square" lIns="0" tIns="0" rIns="0" bIns="0" anchor="t" anchorCtr="0">
                <a:noAutofit/>
              </a:bodyPr>
              <a:lstStyle/>
              <a:p>
                <a:pPr defTabSz="1828800">
                  <a:buClr>
                    <a:srgbClr val="000000"/>
                  </a:buClr>
                  <a:buSzPts val="1400"/>
                  <a:defRPr/>
                </a:pPr>
                <a:endParaRPr sz="2800" kern="0">
                  <a:solidFill>
                    <a:srgbClr val="000000"/>
                  </a:solidFill>
                  <a:latin typeface="Calibri"/>
                  <a:ea typeface="Calibri"/>
                  <a:cs typeface="Calibri"/>
                  <a:sym typeface="Calibri"/>
                </a:endParaRPr>
              </a:p>
            </p:txBody>
          </p:sp>
          <p:sp>
            <p:nvSpPr>
              <p:cNvPr id="16" name="Google Shape;113;p3">
                <a:extLst>
                  <a:ext uri="{FF2B5EF4-FFF2-40B4-BE49-F238E27FC236}">
                    <a16:creationId xmlns:a16="http://schemas.microsoft.com/office/drawing/2014/main" id="{543252F1-4C5D-B8DA-94E0-99E6E4A0274A}"/>
                  </a:ext>
                </a:extLst>
              </p:cNvPr>
              <p:cNvSpPr/>
              <p:nvPr/>
            </p:nvSpPr>
            <p:spPr>
              <a:xfrm>
                <a:off x="8076909" y="1001823"/>
                <a:ext cx="283616" cy="242143"/>
              </a:xfrm>
              <a:custGeom>
                <a:avLst/>
                <a:gdLst/>
                <a:ahLst/>
                <a:cxnLst/>
                <a:rect l="l" t="t" r="r" b="b"/>
                <a:pathLst>
                  <a:path w="476250" h="476250" extrusionOk="0">
                    <a:moveTo>
                      <a:pt x="190500" y="0"/>
                    </a:moveTo>
                    <a:lnTo>
                      <a:pt x="428561" y="0"/>
                    </a:lnTo>
                    <a:lnTo>
                      <a:pt x="452818" y="6566"/>
                    </a:lnTo>
                    <a:lnTo>
                      <a:pt x="469557" y="23391"/>
                    </a:lnTo>
                    <a:lnTo>
                      <a:pt x="476228" y="46168"/>
                    </a:lnTo>
                    <a:lnTo>
                      <a:pt x="470281" y="70586"/>
                    </a:lnTo>
                    <a:lnTo>
                      <a:pt x="328752" y="311848"/>
                    </a:lnTo>
                    <a:lnTo>
                      <a:pt x="301844" y="352885"/>
                    </a:lnTo>
                    <a:lnTo>
                      <a:pt x="269447" y="388789"/>
                    </a:lnTo>
                    <a:lnTo>
                      <a:pt x="232290" y="419128"/>
                    </a:lnTo>
                    <a:lnTo>
                      <a:pt x="191099" y="443474"/>
                    </a:lnTo>
                    <a:lnTo>
                      <a:pt x="146601" y="461396"/>
                    </a:lnTo>
                    <a:lnTo>
                      <a:pt x="99525" y="472464"/>
                    </a:lnTo>
                    <a:lnTo>
                      <a:pt x="50596" y="476249"/>
                    </a:lnTo>
                    <a:lnTo>
                      <a:pt x="0" y="476249"/>
                    </a:lnTo>
                  </a:path>
                </a:pathLst>
              </a:custGeom>
              <a:noFill/>
              <a:ln w="12700" cap="flat" cmpd="sng">
                <a:solidFill>
                  <a:schemeClr val="accent3"/>
                </a:solidFill>
                <a:prstDash val="solid"/>
                <a:round/>
                <a:headEnd type="none" w="sm" len="sm"/>
                <a:tailEnd type="none" w="sm" len="sm"/>
              </a:ln>
            </p:spPr>
            <p:txBody>
              <a:bodyPr spcFirstLastPara="1" wrap="square" lIns="0" tIns="0" rIns="0" bIns="0" anchor="t" anchorCtr="0">
                <a:noAutofit/>
              </a:bodyPr>
              <a:lstStyle/>
              <a:p>
                <a:pPr defTabSz="1828800">
                  <a:buClr>
                    <a:srgbClr val="000000"/>
                  </a:buClr>
                  <a:buSzPts val="1400"/>
                  <a:defRPr/>
                </a:pPr>
                <a:endParaRPr sz="2800" kern="0">
                  <a:solidFill>
                    <a:srgbClr val="000000"/>
                  </a:solidFill>
                  <a:latin typeface="Calibri"/>
                  <a:ea typeface="Calibri"/>
                  <a:cs typeface="Calibri"/>
                  <a:sym typeface="Calibri"/>
                </a:endParaRPr>
              </a:p>
            </p:txBody>
          </p:sp>
        </p:grpSp>
      </p:grpSp>
      <p:grpSp>
        <p:nvGrpSpPr>
          <p:cNvPr id="17" name="Groupe 16">
            <a:extLst>
              <a:ext uri="{FF2B5EF4-FFF2-40B4-BE49-F238E27FC236}">
                <a16:creationId xmlns:a16="http://schemas.microsoft.com/office/drawing/2014/main" id="{E4F8E40C-682B-7888-407A-89DD776EAE9F}"/>
              </a:ext>
            </a:extLst>
          </p:cNvPr>
          <p:cNvGrpSpPr/>
          <p:nvPr/>
        </p:nvGrpSpPr>
        <p:grpSpPr>
          <a:xfrm>
            <a:off x="184131" y="6892993"/>
            <a:ext cx="2844022" cy="2261474"/>
            <a:chOff x="264405" y="3179852"/>
            <a:chExt cx="1422011" cy="1130737"/>
          </a:xfrm>
        </p:grpSpPr>
        <p:sp>
          <p:nvSpPr>
            <p:cNvPr id="18" name="Google Shape;199;g2fe79a45527_0_1">
              <a:extLst>
                <a:ext uri="{FF2B5EF4-FFF2-40B4-BE49-F238E27FC236}">
                  <a16:creationId xmlns:a16="http://schemas.microsoft.com/office/drawing/2014/main" id="{A1E84562-282A-2A78-1C6E-E1A0A4BDDF6D}"/>
                </a:ext>
              </a:extLst>
            </p:cNvPr>
            <p:cNvSpPr txBox="1"/>
            <p:nvPr/>
          </p:nvSpPr>
          <p:spPr>
            <a:xfrm>
              <a:off x="264405" y="3179852"/>
              <a:ext cx="1422011" cy="453940"/>
            </a:xfrm>
            <a:prstGeom prst="rect">
              <a:avLst/>
            </a:prstGeom>
            <a:noFill/>
            <a:ln>
              <a:noFill/>
            </a:ln>
          </p:spPr>
          <p:txBody>
            <a:bodyPr spcFirstLastPara="1" wrap="square" lIns="137150" tIns="68550" rIns="216000" bIns="68550" anchor="t" anchorCtr="0">
              <a:spAutoFit/>
            </a:bodyPr>
            <a:lstStyle/>
            <a:p>
              <a:pPr algn="r" defTabSz="1828800">
                <a:buClr>
                  <a:srgbClr val="000000"/>
                </a:buClr>
                <a:buSzPts val="1500"/>
                <a:defRPr/>
              </a:pPr>
              <a:r>
                <a:rPr lang="fr" sz="3000" b="1" kern="0">
                  <a:solidFill>
                    <a:srgbClr val="41BDE0"/>
                  </a:solidFill>
                  <a:latin typeface="Montserrat"/>
                  <a:ea typeface="Montserrat"/>
                  <a:cs typeface="Montserrat"/>
                  <a:sym typeface="Montserrat"/>
                </a:rPr>
                <a:t>SBL03</a:t>
              </a:r>
              <a:endParaRPr sz="2200" kern="0">
                <a:solidFill>
                  <a:srgbClr val="000000"/>
                </a:solidFill>
                <a:latin typeface="Arial"/>
                <a:ea typeface="Arial"/>
                <a:cs typeface="Arial"/>
                <a:sym typeface="Arial"/>
              </a:endParaRPr>
            </a:p>
            <a:p>
              <a:pPr algn="r" defTabSz="1828800">
                <a:buClr>
                  <a:srgbClr val="000000"/>
                </a:buClr>
                <a:buSzPts val="900"/>
                <a:defRPr/>
              </a:pPr>
              <a:r>
                <a:rPr lang="fr" sz="2000" kern="0">
                  <a:solidFill>
                    <a:srgbClr val="41BFE0"/>
                  </a:solidFill>
                  <a:latin typeface="Montserrat Medium" pitchFamily="2" charset="77"/>
                  <a:cs typeface="Arial"/>
                  <a:sym typeface="Montserrat"/>
                </a:rPr>
                <a:t>Ocular pathologies</a:t>
              </a:r>
              <a:endParaRPr sz="2000" kern="0">
                <a:solidFill>
                  <a:srgbClr val="41BFE0"/>
                </a:solidFill>
                <a:latin typeface="Montserrat Medium" pitchFamily="2" charset="77"/>
                <a:cs typeface="Arial"/>
                <a:sym typeface="Arial"/>
              </a:endParaRPr>
            </a:p>
          </p:txBody>
        </p:sp>
        <p:grpSp>
          <p:nvGrpSpPr>
            <p:cNvPr id="19" name="Groupe 18">
              <a:extLst>
                <a:ext uri="{FF2B5EF4-FFF2-40B4-BE49-F238E27FC236}">
                  <a16:creationId xmlns:a16="http://schemas.microsoft.com/office/drawing/2014/main" id="{A841135A-A596-CF39-DC2B-318CEDB21CC0}"/>
                </a:ext>
              </a:extLst>
            </p:cNvPr>
            <p:cNvGrpSpPr/>
            <p:nvPr/>
          </p:nvGrpSpPr>
          <p:grpSpPr>
            <a:xfrm>
              <a:off x="807174" y="3733155"/>
              <a:ext cx="785903" cy="439891"/>
              <a:chOff x="3934289" y="1342135"/>
              <a:chExt cx="1636830" cy="916178"/>
            </a:xfrm>
          </p:grpSpPr>
          <p:sp>
            <p:nvSpPr>
              <p:cNvPr id="21" name="Forme libre 20">
                <a:extLst>
                  <a:ext uri="{FF2B5EF4-FFF2-40B4-BE49-F238E27FC236}">
                    <a16:creationId xmlns:a16="http://schemas.microsoft.com/office/drawing/2014/main" id="{6285507D-1214-2F6F-8B55-673E5E1C6860}"/>
                  </a:ext>
                </a:extLst>
              </p:cNvPr>
              <p:cNvSpPr/>
              <p:nvPr/>
            </p:nvSpPr>
            <p:spPr>
              <a:xfrm>
                <a:off x="3934289" y="1342135"/>
                <a:ext cx="1636830" cy="916178"/>
              </a:xfrm>
              <a:custGeom>
                <a:avLst/>
                <a:gdLst>
                  <a:gd name="connsiteX0" fmla="*/ 1618501 w 1636830"/>
                  <a:gd name="connsiteY0" fmla="*/ 437870 h 916178"/>
                  <a:gd name="connsiteX1" fmla="*/ 1385706 w 1636830"/>
                  <a:gd name="connsiteY1" fmla="*/ 219851 h 916178"/>
                  <a:gd name="connsiteX2" fmla="*/ 819363 w 1636830"/>
                  <a:gd name="connsiteY2" fmla="*/ 0 h 916178"/>
                  <a:gd name="connsiteX3" fmla="*/ 251124 w 1636830"/>
                  <a:gd name="connsiteY3" fmla="*/ 218018 h 916178"/>
                  <a:gd name="connsiteX4" fmla="*/ 18330 w 1636830"/>
                  <a:gd name="connsiteY4" fmla="*/ 436037 h 916178"/>
                  <a:gd name="connsiteX5" fmla="*/ 0 w 1636830"/>
                  <a:gd name="connsiteY5" fmla="*/ 458028 h 916178"/>
                  <a:gd name="connsiteX6" fmla="*/ 18330 w 1636830"/>
                  <a:gd name="connsiteY6" fmla="*/ 480019 h 916178"/>
                  <a:gd name="connsiteX7" fmla="*/ 249230 w 1636830"/>
                  <a:gd name="connsiteY7" fmla="*/ 698160 h 916178"/>
                  <a:gd name="connsiteX8" fmla="*/ 817468 w 1636830"/>
                  <a:gd name="connsiteY8" fmla="*/ 916178 h 916178"/>
                  <a:gd name="connsiteX9" fmla="*/ 817468 w 1636830"/>
                  <a:gd name="connsiteY9" fmla="*/ 916178 h 916178"/>
                  <a:gd name="connsiteX10" fmla="*/ 1385706 w 1636830"/>
                  <a:gd name="connsiteY10" fmla="*/ 699870 h 916178"/>
                  <a:gd name="connsiteX11" fmla="*/ 1618501 w 1636830"/>
                  <a:gd name="connsiteY11" fmla="*/ 481852 h 916178"/>
                  <a:gd name="connsiteX12" fmla="*/ 1636831 w 1636830"/>
                  <a:gd name="connsiteY12" fmla="*/ 459861 h 916178"/>
                  <a:gd name="connsiteX13" fmla="*/ 1618501 w 1636830"/>
                  <a:gd name="connsiteY13" fmla="*/ 437870 h 9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6830" h="916178">
                    <a:moveTo>
                      <a:pt x="1618501" y="437870"/>
                    </a:moveTo>
                    <a:cubicBezTo>
                      <a:pt x="1614835" y="432433"/>
                      <a:pt x="1526849" y="326142"/>
                      <a:pt x="1385706" y="219851"/>
                    </a:cubicBezTo>
                    <a:cubicBezTo>
                      <a:pt x="1195133" y="75137"/>
                      <a:pt x="1002665" y="-61"/>
                      <a:pt x="819363" y="0"/>
                    </a:cubicBezTo>
                    <a:cubicBezTo>
                      <a:pt x="636060" y="0"/>
                      <a:pt x="439926" y="75076"/>
                      <a:pt x="251124" y="218018"/>
                    </a:cubicBezTo>
                    <a:cubicBezTo>
                      <a:pt x="109982" y="326081"/>
                      <a:pt x="21996" y="432433"/>
                      <a:pt x="18330" y="436037"/>
                    </a:cubicBezTo>
                    <a:lnTo>
                      <a:pt x="0" y="458028"/>
                    </a:lnTo>
                    <a:lnTo>
                      <a:pt x="18330" y="480019"/>
                    </a:lnTo>
                    <a:cubicBezTo>
                      <a:pt x="21996" y="483685"/>
                      <a:pt x="108149" y="589975"/>
                      <a:pt x="249230" y="698160"/>
                    </a:cubicBezTo>
                    <a:cubicBezTo>
                      <a:pt x="439804" y="841042"/>
                      <a:pt x="635999" y="916178"/>
                      <a:pt x="817468" y="916178"/>
                    </a:cubicBezTo>
                    <a:lnTo>
                      <a:pt x="817468" y="916178"/>
                    </a:lnTo>
                    <a:cubicBezTo>
                      <a:pt x="998999" y="916178"/>
                      <a:pt x="1195133" y="841042"/>
                      <a:pt x="1385706" y="699870"/>
                    </a:cubicBezTo>
                    <a:cubicBezTo>
                      <a:pt x="1526849" y="591808"/>
                      <a:pt x="1614835" y="485456"/>
                      <a:pt x="1618501" y="481852"/>
                    </a:cubicBezTo>
                    <a:lnTo>
                      <a:pt x="1636831" y="459861"/>
                    </a:lnTo>
                    <a:lnTo>
                      <a:pt x="1618501" y="437870"/>
                    </a:lnTo>
                    <a:close/>
                  </a:path>
                </a:pathLst>
              </a:custGeom>
              <a:noFill/>
              <a:ln w="12700" cap="flat">
                <a:solidFill>
                  <a:schemeClr val="bg2"/>
                </a:solidFill>
                <a:prstDash val="solid"/>
                <a:miter/>
              </a:ln>
            </p:spPr>
            <p:txBody>
              <a:bodyPr rtlCol="0" anchor="ctr"/>
              <a:lstStyle/>
              <a:p>
                <a:pPr defTabSz="1828800">
                  <a:buClr>
                    <a:srgbClr val="000000"/>
                  </a:buClr>
                  <a:defRPr/>
                </a:pPr>
                <a:endParaRPr lang="fr-FR" sz="2800" kern="0">
                  <a:solidFill>
                    <a:srgbClr val="000000"/>
                  </a:solidFill>
                  <a:latin typeface="Arial"/>
                  <a:cs typeface="Arial"/>
                  <a:sym typeface="Arial"/>
                </a:endParaRPr>
              </a:p>
            </p:txBody>
          </p:sp>
          <p:sp>
            <p:nvSpPr>
              <p:cNvPr id="22" name="Forme libre 21">
                <a:extLst>
                  <a:ext uri="{FF2B5EF4-FFF2-40B4-BE49-F238E27FC236}">
                    <a16:creationId xmlns:a16="http://schemas.microsoft.com/office/drawing/2014/main" id="{B169EB61-4090-64AC-6D0C-AFD5BBAEADC3}"/>
                  </a:ext>
                </a:extLst>
              </p:cNvPr>
              <p:cNvSpPr/>
              <p:nvPr/>
            </p:nvSpPr>
            <p:spPr>
              <a:xfrm>
                <a:off x="4434705" y="1483123"/>
                <a:ext cx="634226" cy="634141"/>
              </a:xfrm>
              <a:custGeom>
                <a:avLst/>
                <a:gdLst>
                  <a:gd name="connsiteX0" fmla="*/ 317113 w 634226"/>
                  <a:gd name="connsiteY0" fmla="*/ 634080 h 634141"/>
                  <a:gd name="connsiteX1" fmla="*/ 317113 w 634226"/>
                  <a:gd name="connsiteY1" fmla="*/ 634080 h 634141"/>
                  <a:gd name="connsiteX2" fmla="*/ 0 w 634226"/>
                  <a:gd name="connsiteY2" fmla="*/ 317040 h 634141"/>
                  <a:gd name="connsiteX3" fmla="*/ 317113 w 634226"/>
                  <a:gd name="connsiteY3" fmla="*/ 0 h 634141"/>
                  <a:gd name="connsiteX4" fmla="*/ 441759 w 634226"/>
                  <a:gd name="connsiteY4" fmla="*/ 25656 h 634141"/>
                  <a:gd name="connsiteX5" fmla="*/ 493084 w 634226"/>
                  <a:gd name="connsiteY5" fmla="*/ 47648 h 634141"/>
                  <a:gd name="connsiteX6" fmla="*/ 450924 w 634226"/>
                  <a:gd name="connsiteY6" fmla="*/ 84300 h 634141"/>
                  <a:gd name="connsiteX7" fmla="*/ 419763 w 634226"/>
                  <a:gd name="connsiteY7" fmla="*/ 150273 h 634141"/>
                  <a:gd name="connsiteX8" fmla="*/ 507748 w 634226"/>
                  <a:gd name="connsiteY8" fmla="*/ 238238 h 634141"/>
                  <a:gd name="connsiteX9" fmla="*/ 566405 w 634226"/>
                  <a:gd name="connsiteY9" fmla="*/ 214414 h 634141"/>
                  <a:gd name="connsiteX10" fmla="*/ 606731 w 634226"/>
                  <a:gd name="connsiteY10" fmla="*/ 177762 h 634141"/>
                  <a:gd name="connsiteX11" fmla="*/ 621396 w 634226"/>
                  <a:gd name="connsiteY11" fmla="*/ 230908 h 634141"/>
                  <a:gd name="connsiteX12" fmla="*/ 634227 w 634226"/>
                  <a:gd name="connsiteY12" fmla="*/ 317040 h 634141"/>
                  <a:gd name="connsiteX13" fmla="*/ 317113 w 634226"/>
                  <a:gd name="connsiteY13" fmla="*/ 634141 h 63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4226" h="634141">
                    <a:moveTo>
                      <a:pt x="317113" y="634080"/>
                    </a:moveTo>
                    <a:lnTo>
                      <a:pt x="317113" y="634080"/>
                    </a:lnTo>
                    <a:cubicBezTo>
                      <a:pt x="142976" y="634080"/>
                      <a:pt x="0" y="492970"/>
                      <a:pt x="0" y="317040"/>
                    </a:cubicBezTo>
                    <a:cubicBezTo>
                      <a:pt x="0" y="141110"/>
                      <a:pt x="141143" y="0"/>
                      <a:pt x="317113" y="0"/>
                    </a:cubicBezTo>
                    <a:cubicBezTo>
                      <a:pt x="361106" y="0"/>
                      <a:pt x="401433" y="9163"/>
                      <a:pt x="441759" y="25656"/>
                    </a:cubicBezTo>
                    <a:lnTo>
                      <a:pt x="493084" y="47648"/>
                    </a:lnTo>
                    <a:lnTo>
                      <a:pt x="450924" y="84300"/>
                    </a:lnTo>
                    <a:cubicBezTo>
                      <a:pt x="430761" y="100793"/>
                      <a:pt x="419763" y="124617"/>
                      <a:pt x="419763" y="150273"/>
                    </a:cubicBezTo>
                    <a:cubicBezTo>
                      <a:pt x="419763" y="197921"/>
                      <a:pt x="458256" y="238238"/>
                      <a:pt x="507748" y="238238"/>
                    </a:cubicBezTo>
                    <a:cubicBezTo>
                      <a:pt x="529745" y="238238"/>
                      <a:pt x="549908" y="230908"/>
                      <a:pt x="566405" y="214414"/>
                    </a:cubicBezTo>
                    <a:lnTo>
                      <a:pt x="606731" y="177762"/>
                    </a:lnTo>
                    <a:lnTo>
                      <a:pt x="621396" y="230908"/>
                    </a:lnTo>
                    <a:cubicBezTo>
                      <a:pt x="628728" y="260229"/>
                      <a:pt x="634227" y="287718"/>
                      <a:pt x="634227" y="317040"/>
                    </a:cubicBezTo>
                    <a:cubicBezTo>
                      <a:pt x="634227" y="491198"/>
                      <a:pt x="491251" y="634141"/>
                      <a:pt x="317113" y="634141"/>
                    </a:cubicBezTo>
                    <a:close/>
                  </a:path>
                </a:pathLst>
              </a:custGeom>
              <a:noFill/>
              <a:ln w="12700" cap="flat">
                <a:gradFill flip="none" rotWithShape="1">
                  <a:gsLst>
                    <a:gs pos="0">
                      <a:schemeClr val="bg2"/>
                    </a:gs>
                    <a:gs pos="47000">
                      <a:schemeClr val="accent3"/>
                    </a:gs>
                  </a:gsLst>
                  <a:lin ang="18900000" scaled="1"/>
                  <a:tileRect/>
                </a:gradFill>
                <a:prstDash val="solid"/>
                <a:miter/>
              </a:ln>
            </p:spPr>
            <p:txBody>
              <a:bodyPr rtlCol="0" anchor="ctr"/>
              <a:lstStyle/>
              <a:p>
                <a:pPr defTabSz="1828800">
                  <a:buClr>
                    <a:srgbClr val="000000"/>
                  </a:buClr>
                  <a:defRPr/>
                </a:pPr>
                <a:endParaRPr lang="fr-FR" sz="2800" kern="0">
                  <a:solidFill>
                    <a:srgbClr val="000000"/>
                  </a:solidFill>
                  <a:latin typeface="Arial"/>
                  <a:cs typeface="Arial"/>
                  <a:sym typeface="Arial"/>
                </a:endParaRPr>
              </a:p>
            </p:txBody>
          </p:sp>
          <p:sp>
            <p:nvSpPr>
              <p:cNvPr id="23" name="Forme libre 22">
                <a:extLst>
                  <a:ext uri="{FF2B5EF4-FFF2-40B4-BE49-F238E27FC236}">
                    <a16:creationId xmlns:a16="http://schemas.microsoft.com/office/drawing/2014/main" id="{88930DE3-4384-3FED-A044-009A275B64C4}"/>
                  </a:ext>
                </a:extLst>
              </p:cNvPr>
              <p:cNvSpPr/>
              <p:nvPr/>
            </p:nvSpPr>
            <p:spPr>
              <a:xfrm>
                <a:off x="4258229" y="1848911"/>
                <a:ext cx="171527" cy="336954"/>
              </a:xfrm>
              <a:custGeom>
                <a:avLst/>
                <a:gdLst>
                  <a:gd name="connsiteX0" fmla="*/ 567 w 171527"/>
                  <a:gd name="connsiteY0" fmla="*/ 0 h 336954"/>
                  <a:gd name="connsiteX1" fmla="*/ 171527 w 171527"/>
                  <a:gd name="connsiteY1" fmla="*/ 336954 h 336954"/>
                </a:gdLst>
                <a:ahLst/>
                <a:cxnLst>
                  <a:cxn ang="0">
                    <a:pos x="connsiteX0" y="connsiteY0"/>
                  </a:cxn>
                  <a:cxn ang="0">
                    <a:pos x="connsiteX1" y="connsiteY1"/>
                  </a:cxn>
                </a:cxnLst>
                <a:rect l="l" t="t" r="r" b="b"/>
                <a:pathLst>
                  <a:path w="171527" h="336954">
                    <a:moveTo>
                      <a:pt x="567" y="0"/>
                    </a:moveTo>
                    <a:cubicBezTo>
                      <a:pt x="567" y="0"/>
                      <a:pt x="-18985" y="209955"/>
                      <a:pt x="171527" y="336954"/>
                    </a:cubicBezTo>
                  </a:path>
                </a:pathLst>
              </a:custGeom>
              <a:noFill/>
              <a:ln w="12700" cap="flat">
                <a:solidFill>
                  <a:schemeClr val="bg2"/>
                </a:solidFill>
                <a:prstDash val="solid"/>
                <a:miter/>
              </a:ln>
            </p:spPr>
            <p:txBody>
              <a:bodyPr rtlCol="0" anchor="ctr"/>
              <a:lstStyle/>
              <a:p>
                <a:pPr defTabSz="1828800">
                  <a:buClr>
                    <a:srgbClr val="000000"/>
                  </a:buClr>
                  <a:defRPr/>
                </a:pPr>
                <a:endParaRPr lang="fr-FR" sz="2800" kern="0">
                  <a:solidFill>
                    <a:srgbClr val="000000"/>
                  </a:solidFill>
                  <a:latin typeface="Arial"/>
                  <a:cs typeface="Arial"/>
                  <a:sym typeface="Arial"/>
                </a:endParaRPr>
              </a:p>
            </p:txBody>
          </p:sp>
          <p:sp>
            <p:nvSpPr>
              <p:cNvPr id="24" name="Forme libre 23">
                <a:extLst>
                  <a:ext uri="{FF2B5EF4-FFF2-40B4-BE49-F238E27FC236}">
                    <a16:creationId xmlns:a16="http://schemas.microsoft.com/office/drawing/2014/main" id="{12791EE6-05A2-6DCF-0454-032BBD194E6D}"/>
                  </a:ext>
                </a:extLst>
              </p:cNvPr>
              <p:cNvSpPr/>
              <p:nvPr/>
            </p:nvSpPr>
            <p:spPr>
              <a:xfrm>
                <a:off x="5066366" y="1411041"/>
                <a:ext cx="171527" cy="336954"/>
              </a:xfrm>
              <a:custGeom>
                <a:avLst/>
                <a:gdLst>
                  <a:gd name="connsiteX0" fmla="*/ 170960 w 171527"/>
                  <a:gd name="connsiteY0" fmla="*/ 336954 h 336954"/>
                  <a:gd name="connsiteX1" fmla="*/ 0 w 171527"/>
                  <a:gd name="connsiteY1" fmla="*/ 0 h 336954"/>
                </a:gdLst>
                <a:ahLst/>
                <a:cxnLst>
                  <a:cxn ang="0">
                    <a:pos x="connsiteX0" y="connsiteY0"/>
                  </a:cxn>
                  <a:cxn ang="0">
                    <a:pos x="connsiteX1" y="connsiteY1"/>
                  </a:cxn>
                </a:cxnLst>
                <a:rect l="l" t="t" r="r" b="b"/>
                <a:pathLst>
                  <a:path w="171527" h="336954">
                    <a:moveTo>
                      <a:pt x="170960" y="336954"/>
                    </a:moveTo>
                    <a:cubicBezTo>
                      <a:pt x="170960" y="336954"/>
                      <a:pt x="190512" y="126999"/>
                      <a:pt x="0" y="0"/>
                    </a:cubicBezTo>
                  </a:path>
                </a:pathLst>
              </a:custGeom>
              <a:noFill/>
              <a:ln w="12700" cap="flat">
                <a:solidFill>
                  <a:schemeClr val="bg2"/>
                </a:solidFill>
                <a:prstDash val="solid"/>
                <a:miter/>
              </a:ln>
            </p:spPr>
            <p:txBody>
              <a:bodyPr rtlCol="0" anchor="ctr"/>
              <a:lstStyle/>
              <a:p>
                <a:pPr defTabSz="1828800">
                  <a:buClr>
                    <a:srgbClr val="000000"/>
                  </a:buClr>
                  <a:defRPr/>
                </a:pPr>
                <a:endParaRPr lang="fr-FR" sz="2800" kern="0">
                  <a:solidFill>
                    <a:srgbClr val="000000"/>
                  </a:solidFill>
                  <a:latin typeface="Arial"/>
                  <a:cs typeface="Arial"/>
                  <a:sym typeface="Arial"/>
                </a:endParaRPr>
              </a:p>
            </p:txBody>
          </p:sp>
        </p:grpSp>
        <p:sp>
          <p:nvSpPr>
            <p:cNvPr id="20" name="Ellipse 19">
              <a:extLst>
                <a:ext uri="{FF2B5EF4-FFF2-40B4-BE49-F238E27FC236}">
                  <a16:creationId xmlns:a16="http://schemas.microsoft.com/office/drawing/2014/main" id="{73796B95-97D1-1B5C-A0D1-420512418AFF}"/>
                </a:ext>
              </a:extLst>
            </p:cNvPr>
            <p:cNvSpPr/>
            <p:nvPr/>
          </p:nvSpPr>
          <p:spPr>
            <a:xfrm>
              <a:off x="828351" y="3615415"/>
              <a:ext cx="736043" cy="695174"/>
            </a:xfrm>
            <a:prstGeom prst="ellipse">
              <a:avLst/>
            </a:prstGeom>
            <a:solidFill>
              <a:schemeClr val="tx2">
                <a:lumMod val="75000"/>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fr-FR" sz="2800" kern="0">
                <a:solidFill>
                  <a:srgbClr val="FFFFFF"/>
                </a:solidFill>
                <a:latin typeface="Arial"/>
                <a:sym typeface="Arial"/>
              </a:endParaRPr>
            </a:p>
          </p:txBody>
        </p:sp>
      </p:grpSp>
      <p:sp>
        <p:nvSpPr>
          <p:cNvPr id="25" name="Google Shape;202;g2fe79a45527_0_1">
            <a:extLst>
              <a:ext uri="{FF2B5EF4-FFF2-40B4-BE49-F238E27FC236}">
                <a16:creationId xmlns:a16="http://schemas.microsoft.com/office/drawing/2014/main" id="{3EA59E32-3131-40A4-175F-268BFEFBA5FB}"/>
              </a:ext>
            </a:extLst>
          </p:cNvPr>
          <p:cNvSpPr/>
          <p:nvPr/>
        </p:nvSpPr>
        <p:spPr>
          <a:xfrm>
            <a:off x="11928697" y="7765222"/>
            <a:ext cx="1933666" cy="756000"/>
          </a:xfrm>
          <a:prstGeom prst="rect">
            <a:avLst/>
          </a:prstGeom>
          <a:noFill/>
          <a:ln>
            <a:noFill/>
          </a:ln>
          <a:effectLst/>
        </p:spPr>
        <p:txBody>
          <a:bodyPr spcFirstLastPara="1" wrap="square" lIns="0" tIns="0" rIns="0" bIns="54000" anchor="ctr" anchorCtr="0">
            <a:noAutofit/>
          </a:bodyPr>
          <a:lstStyle/>
          <a:p>
            <a:pPr algn="ctr" defTabSz="1828800">
              <a:buClr>
                <a:srgbClr val="000000"/>
              </a:buClr>
              <a:buSzPts val="1800"/>
              <a:defRPr/>
            </a:pPr>
            <a:r>
              <a:rPr lang="fr" sz="2800" b="1" kern="0" dirty="0">
                <a:solidFill>
                  <a:srgbClr val="03336D"/>
                </a:solidFill>
                <a:latin typeface="Montserrat"/>
                <a:ea typeface="Montserrat"/>
                <a:cs typeface="Montserrat"/>
                <a:sym typeface="Lato"/>
              </a:rPr>
              <a:t>2 000 000</a:t>
            </a:r>
          </a:p>
          <a:p>
            <a:pPr algn="ctr" defTabSz="1828800">
              <a:buClr>
                <a:srgbClr val="000000"/>
              </a:buClr>
              <a:buSzPts val="1800"/>
              <a:defRPr/>
            </a:pPr>
            <a:r>
              <a:rPr lang="fr-FR" sz="1400" kern="0" dirty="0">
                <a:solidFill>
                  <a:srgbClr val="404040"/>
                </a:solidFill>
                <a:latin typeface="Calibri" panose="020F0502020204030204" pitchFamily="34" charset="0"/>
                <a:ea typeface="Montserrat"/>
                <a:cs typeface="Calibri" panose="020F0502020204030204" pitchFamily="34" charset="0"/>
                <a:sym typeface="Montserrat"/>
              </a:rPr>
              <a:t>Patients per </a:t>
            </a:r>
            <a:r>
              <a:rPr lang="fr-FR" sz="1400" kern="0" dirty="0" err="1">
                <a:solidFill>
                  <a:srgbClr val="404040"/>
                </a:solidFill>
                <a:latin typeface="Calibri" panose="020F0502020204030204" pitchFamily="34" charset="0"/>
                <a:ea typeface="Montserrat"/>
                <a:cs typeface="Calibri" panose="020F0502020204030204" pitchFamily="34" charset="0"/>
                <a:sym typeface="Montserrat"/>
              </a:rPr>
              <a:t>year</a:t>
            </a:r>
            <a:endParaRPr lang="fr-FR" sz="2800" kern="0" dirty="0">
              <a:solidFill>
                <a:srgbClr val="03336D"/>
              </a:solidFill>
              <a:latin typeface="Arial"/>
              <a:ea typeface="Arial"/>
              <a:cs typeface="Arial"/>
              <a:sym typeface="Arial"/>
            </a:endParaRPr>
          </a:p>
        </p:txBody>
      </p:sp>
      <p:grpSp>
        <p:nvGrpSpPr>
          <p:cNvPr id="26" name="Groupe 25">
            <a:extLst>
              <a:ext uri="{FF2B5EF4-FFF2-40B4-BE49-F238E27FC236}">
                <a16:creationId xmlns:a16="http://schemas.microsoft.com/office/drawing/2014/main" id="{31BEF503-6601-68EE-86F0-68B166743A9D}"/>
              </a:ext>
            </a:extLst>
          </p:cNvPr>
          <p:cNvGrpSpPr/>
          <p:nvPr/>
        </p:nvGrpSpPr>
        <p:grpSpPr>
          <a:xfrm>
            <a:off x="14090597" y="3674851"/>
            <a:ext cx="941014" cy="1091326"/>
            <a:chOff x="6533659" y="2027602"/>
            <a:chExt cx="605271" cy="828689"/>
          </a:xfrm>
          <a:effectLst>
            <a:outerShdw blurRad="50800" dist="38100" dir="2700000" algn="tl" rotWithShape="0">
              <a:prstClr val="black">
                <a:alpha val="40000"/>
              </a:prstClr>
            </a:outerShdw>
          </a:effectLst>
        </p:grpSpPr>
        <p:sp>
          <p:nvSpPr>
            <p:cNvPr id="27" name="Ellipse 26">
              <a:extLst>
                <a:ext uri="{FF2B5EF4-FFF2-40B4-BE49-F238E27FC236}">
                  <a16:creationId xmlns:a16="http://schemas.microsoft.com/office/drawing/2014/main" id="{DE8CC1FF-EC99-21A2-A715-6BBC88AB4FC1}"/>
                </a:ext>
              </a:extLst>
            </p:cNvPr>
            <p:cNvSpPr/>
            <p:nvPr/>
          </p:nvSpPr>
          <p:spPr>
            <a:xfrm>
              <a:off x="6711043" y="2340429"/>
              <a:ext cx="250371" cy="35922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fr-FR" sz="2800" kern="0">
                <a:solidFill>
                  <a:srgbClr val="FFFFFF"/>
                </a:solidFill>
                <a:latin typeface="Arial"/>
                <a:sym typeface="Arial"/>
              </a:endParaRPr>
            </a:p>
          </p:txBody>
        </p:sp>
        <p:sp>
          <p:nvSpPr>
            <p:cNvPr id="28" name="Forme libre 27">
              <a:extLst>
                <a:ext uri="{FF2B5EF4-FFF2-40B4-BE49-F238E27FC236}">
                  <a16:creationId xmlns:a16="http://schemas.microsoft.com/office/drawing/2014/main" id="{ADD244AC-E7F4-DB08-D673-CA51D725FBE4}"/>
                </a:ext>
              </a:extLst>
            </p:cNvPr>
            <p:cNvSpPr/>
            <p:nvPr/>
          </p:nvSpPr>
          <p:spPr>
            <a:xfrm>
              <a:off x="6533659" y="2027602"/>
              <a:ext cx="605271" cy="828689"/>
            </a:xfrm>
            <a:custGeom>
              <a:avLst/>
              <a:gdLst>
                <a:gd name="connsiteX0" fmla="*/ 667773 w 1185434"/>
                <a:gd name="connsiteY0" fmla="*/ 726525 h 1623004"/>
                <a:gd name="connsiteX1" fmla="*/ 493636 w 1185434"/>
                <a:gd name="connsiteY1" fmla="*/ 796164 h 1623004"/>
                <a:gd name="connsiteX2" fmla="*/ 434979 w 1185434"/>
                <a:gd name="connsiteY2" fmla="*/ 911618 h 1623004"/>
                <a:gd name="connsiteX3" fmla="*/ 392820 w 1185434"/>
                <a:gd name="connsiteY3" fmla="*/ 911618 h 1623004"/>
                <a:gd name="connsiteX4" fmla="*/ 381821 w 1185434"/>
                <a:gd name="connsiteY4" fmla="*/ 966596 h 1623004"/>
                <a:gd name="connsiteX5" fmla="*/ 427647 w 1185434"/>
                <a:gd name="connsiteY5" fmla="*/ 966596 h 1623004"/>
                <a:gd name="connsiteX6" fmla="*/ 427647 w 1185434"/>
                <a:gd name="connsiteY6" fmla="*/ 1012411 h 1623004"/>
                <a:gd name="connsiteX7" fmla="*/ 392820 w 1185434"/>
                <a:gd name="connsiteY7" fmla="*/ 1012411 h 1623004"/>
                <a:gd name="connsiteX8" fmla="*/ 381821 w 1185434"/>
                <a:gd name="connsiteY8" fmla="*/ 1067389 h 1623004"/>
                <a:gd name="connsiteX9" fmla="*/ 433146 w 1185434"/>
                <a:gd name="connsiteY9" fmla="*/ 1067389 h 1623004"/>
                <a:gd name="connsiteX10" fmla="*/ 491803 w 1185434"/>
                <a:gd name="connsiteY10" fmla="*/ 1186508 h 1623004"/>
                <a:gd name="connsiteX11" fmla="*/ 658608 w 1185434"/>
                <a:gd name="connsiteY11" fmla="*/ 1256146 h 1623004"/>
                <a:gd name="connsiteX12" fmla="*/ 764924 w 1185434"/>
                <a:gd name="connsiteY12" fmla="*/ 1234155 h 1623004"/>
                <a:gd name="connsiteX13" fmla="*/ 764924 w 1185434"/>
                <a:gd name="connsiteY13" fmla="*/ 1127864 h 1623004"/>
                <a:gd name="connsiteX14" fmla="*/ 658608 w 1185434"/>
                <a:gd name="connsiteY14" fmla="*/ 1168182 h 1623004"/>
                <a:gd name="connsiteX15" fmla="*/ 566957 w 1185434"/>
                <a:gd name="connsiteY15" fmla="*/ 1127864 h 1623004"/>
                <a:gd name="connsiteX16" fmla="*/ 539462 w 1185434"/>
                <a:gd name="connsiteY16" fmla="*/ 1069221 h 1623004"/>
                <a:gd name="connsiteX17" fmla="*/ 698935 w 1185434"/>
                <a:gd name="connsiteY17" fmla="*/ 1069221 h 1623004"/>
                <a:gd name="connsiteX18" fmla="*/ 709933 w 1185434"/>
                <a:gd name="connsiteY18" fmla="*/ 1014243 h 1623004"/>
                <a:gd name="connsiteX19" fmla="*/ 532130 w 1185434"/>
                <a:gd name="connsiteY19" fmla="*/ 1014243 h 1623004"/>
                <a:gd name="connsiteX20" fmla="*/ 532130 w 1185434"/>
                <a:gd name="connsiteY20" fmla="*/ 968428 h 1623004"/>
                <a:gd name="connsiteX21" fmla="*/ 720931 w 1185434"/>
                <a:gd name="connsiteY21" fmla="*/ 968428 h 1623004"/>
                <a:gd name="connsiteX22" fmla="*/ 731929 w 1185434"/>
                <a:gd name="connsiteY22" fmla="*/ 913450 h 1623004"/>
                <a:gd name="connsiteX23" fmla="*/ 544961 w 1185434"/>
                <a:gd name="connsiteY23" fmla="*/ 913450 h 1623004"/>
                <a:gd name="connsiteX24" fmla="*/ 572456 w 1185434"/>
                <a:gd name="connsiteY24" fmla="*/ 856639 h 1623004"/>
                <a:gd name="connsiteX25" fmla="*/ 664107 w 1185434"/>
                <a:gd name="connsiteY25" fmla="*/ 816322 h 1623004"/>
                <a:gd name="connsiteX26" fmla="*/ 750260 w 1185434"/>
                <a:gd name="connsiteY26" fmla="*/ 845644 h 1623004"/>
                <a:gd name="connsiteX27" fmla="*/ 770423 w 1185434"/>
                <a:gd name="connsiteY27" fmla="*/ 748516 h 1623004"/>
                <a:gd name="connsiteX28" fmla="*/ 667773 w 1185434"/>
                <a:gd name="connsiteY28" fmla="*/ 726525 h 1623004"/>
                <a:gd name="connsiteX29" fmla="*/ 917065 w 1185434"/>
                <a:gd name="connsiteY29" fmla="*/ 394824 h 1623004"/>
                <a:gd name="connsiteX30" fmla="*/ 904234 w 1185434"/>
                <a:gd name="connsiteY30" fmla="*/ 473626 h 1623004"/>
                <a:gd name="connsiteX31" fmla="*/ 862074 w 1185434"/>
                <a:gd name="connsiteY31" fmla="*/ 506613 h 1623004"/>
                <a:gd name="connsiteX32" fmla="*/ 878571 w 1185434"/>
                <a:gd name="connsiteY32" fmla="*/ 656886 h 1623004"/>
                <a:gd name="connsiteX33" fmla="*/ 1028880 w 1185434"/>
                <a:gd name="connsiteY33" fmla="*/ 640392 h 1623004"/>
                <a:gd name="connsiteX34" fmla="*/ 1041711 w 1185434"/>
                <a:gd name="connsiteY34" fmla="*/ 528604 h 1623004"/>
                <a:gd name="connsiteX35" fmla="*/ 1063707 w 1185434"/>
                <a:gd name="connsiteY35" fmla="*/ 409485 h 1623004"/>
                <a:gd name="connsiteX36" fmla="*/ 1074705 w 1185434"/>
                <a:gd name="connsiteY36" fmla="*/ 416815 h 1623004"/>
                <a:gd name="connsiteX37" fmla="*/ 1120531 w 1185434"/>
                <a:gd name="connsiteY37" fmla="*/ 497450 h 1623004"/>
                <a:gd name="connsiteX38" fmla="*/ 1173689 w 1185434"/>
                <a:gd name="connsiteY38" fmla="*/ 812657 h 1623004"/>
                <a:gd name="connsiteX39" fmla="*/ 1162690 w 1185434"/>
                <a:gd name="connsiteY39" fmla="*/ 984922 h 1623004"/>
                <a:gd name="connsiteX40" fmla="*/ 687937 w 1185434"/>
                <a:gd name="connsiteY40" fmla="*/ 1580517 h 1623004"/>
                <a:gd name="connsiteX41" fmla="*/ 543128 w 1185434"/>
                <a:gd name="connsiteY41" fmla="*/ 1602508 h 1623004"/>
                <a:gd name="connsiteX42" fmla="*/ 35379 w 1185434"/>
                <a:gd name="connsiteY42" fmla="*/ 1199336 h 1623004"/>
                <a:gd name="connsiteX43" fmla="*/ 24381 w 1185434"/>
                <a:gd name="connsiteY43" fmla="*/ 1054560 h 1623004"/>
                <a:gd name="connsiteX44" fmla="*/ 499135 w 1185434"/>
                <a:gd name="connsiteY44" fmla="*/ 457132 h 1623004"/>
                <a:gd name="connsiteX45" fmla="*/ 665940 w 1185434"/>
                <a:gd name="connsiteY45" fmla="*/ 407652 h 1623004"/>
                <a:gd name="connsiteX46" fmla="*/ 935167 w 1185434"/>
                <a:gd name="connsiteY46" fmla="*/ 1502 h 1623004"/>
                <a:gd name="connsiteX47" fmla="*/ 962891 w 1185434"/>
                <a:gd name="connsiteY47" fmla="*/ 22806 h 1623004"/>
                <a:gd name="connsiteX48" fmla="*/ 1038045 w 1185434"/>
                <a:gd name="connsiteY48" fmla="*/ 394824 h 1623004"/>
                <a:gd name="connsiteX49" fmla="*/ 1021548 w 1185434"/>
                <a:gd name="connsiteY49" fmla="*/ 497449 h 1623004"/>
                <a:gd name="connsiteX50" fmla="*/ 988553 w 1185434"/>
                <a:gd name="connsiteY50" fmla="*/ 592745 h 1623004"/>
                <a:gd name="connsiteX51" fmla="*/ 948227 w 1185434"/>
                <a:gd name="connsiteY51" fmla="*/ 618401 h 1623004"/>
                <a:gd name="connsiteX52" fmla="*/ 928063 w 1185434"/>
                <a:gd name="connsiteY52" fmla="*/ 612903 h 1623004"/>
                <a:gd name="connsiteX53" fmla="*/ 907900 w 1185434"/>
                <a:gd name="connsiteY53" fmla="*/ 552427 h 1623004"/>
                <a:gd name="connsiteX54" fmla="*/ 935395 w 1185434"/>
                <a:gd name="connsiteY54" fmla="*/ 466295 h 1623004"/>
                <a:gd name="connsiteX55" fmla="*/ 946394 w 1185434"/>
                <a:gd name="connsiteY55" fmla="*/ 392991 h 1623004"/>
                <a:gd name="connsiteX56" fmla="*/ 884071 w 1185434"/>
                <a:gd name="connsiteY56" fmla="*/ 68621 h 1623004"/>
                <a:gd name="connsiteX57" fmla="*/ 900568 w 1185434"/>
                <a:gd name="connsiteY57" fmla="*/ 6312 h 1623004"/>
                <a:gd name="connsiteX58" fmla="*/ 935167 w 1185434"/>
                <a:gd name="connsiteY58" fmla="*/ 1502 h 162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85434" h="1623004">
                  <a:moveTo>
                    <a:pt x="667773" y="726525"/>
                  </a:moveTo>
                  <a:cubicBezTo>
                    <a:pt x="596285" y="726525"/>
                    <a:pt x="537629" y="748516"/>
                    <a:pt x="493636" y="796164"/>
                  </a:cubicBezTo>
                  <a:cubicBezTo>
                    <a:pt x="464308" y="827318"/>
                    <a:pt x="444144" y="865802"/>
                    <a:pt x="434979" y="911618"/>
                  </a:cubicBezTo>
                  <a:lnTo>
                    <a:pt x="392820" y="911618"/>
                  </a:lnTo>
                  <a:lnTo>
                    <a:pt x="381821" y="966596"/>
                  </a:lnTo>
                  <a:lnTo>
                    <a:pt x="427647" y="966596"/>
                  </a:lnTo>
                  <a:lnTo>
                    <a:pt x="427647" y="1012411"/>
                  </a:lnTo>
                  <a:lnTo>
                    <a:pt x="392820" y="1012411"/>
                  </a:lnTo>
                  <a:lnTo>
                    <a:pt x="381821" y="1067389"/>
                  </a:lnTo>
                  <a:lnTo>
                    <a:pt x="433146" y="1067389"/>
                  </a:lnTo>
                  <a:cubicBezTo>
                    <a:pt x="442311" y="1115036"/>
                    <a:pt x="462475" y="1155353"/>
                    <a:pt x="491803" y="1186508"/>
                  </a:cubicBezTo>
                  <a:cubicBezTo>
                    <a:pt x="533963" y="1232323"/>
                    <a:pt x="590786" y="1256146"/>
                    <a:pt x="658608" y="1256146"/>
                  </a:cubicBezTo>
                  <a:cubicBezTo>
                    <a:pt x="698935" y="1256146"/>
                    <a:pt x="733762" y="1248816"/>
                    <a:pt x="764924" y="1234155"/>
                  </a:cubicBezTo>
                  <a:lnTo>
                    <a:pt x="764924" y="1127864"/>
                  </a:lnTo>
                  <a:cubicBezTo>
                    <a:pt x="739261" y="1155353"/>
                    <a:pt x="702601" y="1168182"/>
                    <a:pt x="658608" y="1168182"/>
                  </a:cubicBezTo>
                  <a:cubicBezTo>
                    <a:pt x="620115" y="1168182"/>
                    <a:pt x="590786" y="1155353"/>
                    <a:pt x="566957" y="1127864"/>
                  </a:cubicBezTo>
                  <a:cubicBezTo>
                    <a:pt x="554126" y="1113204"/>
                    <a:pt x="544961" y="1094878"/>
                    <a:pt x="539462" y="1069221"/>
                  </a:cubicBezTo>
                  <a:lnTo>
                    <a:pt x="698935" y="1069221"/>
                  </a:lnTo>
                  <a:lnTo>
                    <a:pt x="709933" y="1014243"/>
                  </a:lnTo>
                  <a:lnTo>
                    <a:pt x="532130" y="1014243"/>
                  </a:lnTo>
                  <a:lnTo>
                    <a:pt x="532130" y="968428"/>
                  </a:lnTo>
                  <a:lnTo>
                    <a:pt x="720931" y="968428"/>
                  </a:lnTo>
                  <a:lnTo>
                    <a:pt x="731929" y="913450"/>
                  </a:lnTo>
                  <a:cubicBezTo>
                    <a:pt x="731929" y="913450"/>
                    <a:pt x="544961" y="913450"/>
                    <a:pt x="544961" y="913450"/>
                  </a:cubicBezTo>
                  <a:cubicBezTo>
                    <a:pt x="550460" y="891459"/>
                    <a:pt x="559625" y="871300"/>
                    <a:pt x="572456" y="856639"/>
                  </a:cubicBezTo>
                  <a:cubicBezTo>
                    <a:pt x="596285" y="829150"/>
                    <a:pt x="627447" y="816322"/>
                    <a:pt x="664107" y="816322"/>
                  </a:cubicBezTo>
                  <a:cubicBezTo>
                    <a:pt x="700768" y="816322"/>
                    <a:pt x="730096" y="825485"/>
                    <a:pt x="750260" y="845644"/>
                  </a:cubicBezTo>
                  <a:lnTo>
                    <a:pt x="770423" y="748516"/>
                  </a:lnTo>
                  <a:cubicBezTo>
                    <a:pt x="741095" y="733855"/>
                    <a:pt x="706267" y="726525"/>
                    <a:pt x="667773" y="726525"/>
                  </a:cubicBezTo>
                  <a:close/>
                  <a:moveTo>
                    <a:pt x="917065" y="394824"/>
                  </a:moveTo>
                  <a:cubicBezTo>
                    <a:pt x="915232" y="424146"/>
                    <a:pt x="909733" y="449802"/>
                    <a:pt x="904234" y="473626"/>
                  </a:cubicBezTo>
                  <a:cubicBezTo>
                    <a:pt x="887737" y="480956"/>
                    <a:pt x="873072" y="491952"/>
                    <a:pt x="862074" y="506613"/>
                  </a:cubicBezTo>
                  <a:cubicBezTo>
                    <a:pt x="825414" y="552428"/>
                    <a:pt x="832746" y="620234"/>
                    <a:pt x="878571" y="656886"/>
                  </a:cubicBezTo>
                  <a:cubicBezTo>
                    <a:pt x="924397" y="693538"/>
                    <a:pt x="992219" y="686207"/>
                    <a:pt x="1028880" y="640392"/>
                  </a:cubicBezTo>
                  <a:cubicBezTo>
                    <a:pt x="1054542" y="607406"/>
                    <a:pt x="1058208" y="563423"/>
                    <a:pt x="1041711" y="528604"/>
                  </a:cubicBezTo>
                  <a:cubicBezTo>
                    <a:pt x="1050876" y="495617"/>
                    <a:pt x="1060041" y="453467"/>
                    <a:pt x="1063707" y="409485"/>
                  </a:cubicBezTo>
                  <a:cubicBezTo>
                    <a:pt x="1067373" y="411317"/>
                    <a:pt x="1071039" y="413150"/>
                    <a:pt x="1074705" y="416815"/>
                  </a:cubicBezTo>
                  <a:cubicBezTo>
                    <a:pt x="1115032" y="447969"/>
                    <a:pt x="1120531" y="497450"/>
                    <a:pt x="1120531" y="497450"/>
                  </a:cubicBezTo>
                  <a:lnTo>
                    <a:pt x="1173689" y="812657"/>
                  </a:lnTo>
                  <a:cubicBezTo>
                    <a:pt x="1182854" y="865802"/>
                    <a:pt x="1199351" y="939107"/>
                    <a:pt x="1162690" y="984922"/>
                  </a:cubicBezTo>
                  <a:lnTo>
                    <a:pt x="687937" y="1580517"/>
                  </a:lnTo>
                  <a:cubicBezTo>
                    <a:pt x="651276" y="1626332"/>
                    <a:pt x="585287" y="1637328"/>
                    <a:pt x="543128" y="1602508"/>
                  </a:cubicBezTo>
                  <a:lnTo>
                    <a:pt x="35379" y="1199336"/>
                  </a:lnTo>
                  <a:cubicBezTo>
                    <a:pt x="-6780" y="1166349"/>
                    <a:pt x="-12279" y="1100375"/>
                    <a:pt x="24381" y="1054560"/>
                  </a:cubicBezTo>
                  <a:lnTo>
                    <a:pt x="499135" y="457132"/>
                  </a:lnTo>
                  <a:cubicBezTo>
                    <a:pt x="535796" y="411317"/>
                    <a:pt x="614616" y="409485"/>
                    <a:pt x="665940" y="407652"/>
                  </a:cubicBezTo>
                  <a:close/>
                  <a:moveTo>
                    <a:pt x="935167" y="1502"/>
                  </a:moveTo>
                  <a:cubicBezTo>
                    <a:pt x="946394" y="4480"/>
                    <a:pt x="956476" y="11811"/>
                    <a:pt x="962891" y="22806"/>
                  </a:cubicBezTo>
                  <a:cubicBezTo>
                    <a:pt x="1032546" y="145590"/>
                    <a:pt x="1047210" y="283035"/>
                    <a:pt x="1038045" y="394824"/>
                  </a:cubicBezTo>
                  <a:cubicBezTo>
                    <a:pt x="1034379" y="433308"/>
                    <a:pt x="1028880" y="466295"/>
                    <a:pt x="1021548" y="497449"/>
                  </a:cubicBezTo>
                  <a:cubicBezTo>
                    <a:pt x="1010550" y="537767"/>
                    <a:pt x="999551" y="570753"/>
                    <a:pt x="988553" y="592745"/>
                  </a:cubicBezTo>
                  <a:cubicBezTo>
                    <a:pt x="981221" y="609238"/>
                    <a:pt x="964724" y="618401"/>
                    <a:pt x="948227" y="618401"/>
                  </a:cubicBezTo>
                  <a:cubicBezTo>
                    <a:pt x="940894" y="618401"/>
                    <a:pt x="935395" y="616568"/>
                    <a:pt x="928063" y="612903"/>
                  </a:cubicBezTo>
                  <a:cubicBezTo>
                    <a:pt x="906067" y="601908"/>
                    <a:pt x="896902" y="574419"/>
                    <a:pt x="907900" y="552427"/>
                  </a:cubicBezTo>
                  <a:cubicBezTo>
                    <a:pt x="917065" y="532269"/>
                    <a:pt x="928063" y="502947"/>
                    <a:pt x="935395" y="466295"/>
                  </a:cubicBezTo>
                  <a:cubicBezTo>
                    <a:pt x="940894" y="444304"/>
                    <a:pt x="944561" y="418648"/>
                    <a:pt x="946394" y="392991"/>
                  </a:cubicBezTo>
                  <a:cubicBezTo>
                    <a:pt x="955559" y="295863"/>
                    <a:pt x="946394" y="174912"/>
                    <a:pt x="884071" y="68621"/>
                  </a:cubicBezTo>
                  <a:cubicBezTo>
                    <a:pt x="871240" y="46630"/>
                    <a:pt x="878572" y="19141"/>
                    <a:pt x="900568" y="6312"/>
                  </a:cubicBezTo>
                  <a:cubicBezTo>
                    <a:pt x="911566" y="-102"/>
                    <a:pt x="923939" y="-1476"/>
                    <a:pt x="935167" y="1502"/>
                  </a:cubicBezTo>
                  <a:close/>
                </a:path>
              </a:pathLst>
            </a:custGeom>
            <a:gradFill flip="none" rotWithShape="1">
              <a:gsLst>
                <a:gs pos="100000">
                  <a:schemeClr val="bg2"/>
                </a:gs>
                <a:gs pos="0">
                  <a:schemeClr val="accent3"/>
                </a:gs>
              </a:gsLst>
              <a:lin ang="10800000" scaled="1"/>
              <a:tileRect/>
            </a:gradFill>
            <a:ln w="0" cap="flat">
              <a:noFill/>
              <a:prstDash val="solid"/>
              <a:miter/>
            </a:ln>
          </p:spPr>
          <p:txBody>
            <a:bodyPr rtlCol="0" anchor="ctr"/>
            <a:lstStyle/>
            <a:p>
              <a:pPr defTabSz="1828800">
                <a:buClr>
                  <a:srgbClr val="000000"/>
                </a:buClr>
                <a:defRPr/>
              </a:pPr>
              <a:endParaRPr lang="fr-FR" sz="2800" kern="0">
                <a:solidFill>
                  <a:srgbClr val="000000"/>
                </a:solidFill>
                <a:latin typeface="Arial"/>
                <a:cs typeface="Arial"/>
                <a:sym typeface="Arial"/>
              </a:endParaRPr>
            </a:p>
          </p:txBody>
        </p:sp>
      </p:grpSp>
      <p:grpSp>
        <p:nvGrpSpPr>
          <p:cNvPr id="32" name="Groupe 31">
            <a:extLst>
              <a:ext uri="{FF2B5EF4-FFF2-40B4-BE49-F238E27FC236}">
                <a16:creationId xmlns:a16="http://schemas.microsoft.com/office/drawing/2014/main" id="{8710036D-21EE-BF46-68DA-BE79D1898457}"/>
              </a:ext>
            </a:extLst>
          </p:cNvPr>
          <p:cNvGrpSpPr/>
          <p:nvPr/>
        </p:nvGrpSpPr>
        <p:grpSpPr>
          <a:xfrm>
            <a:off x="0" y="-513984"/>
            <a:ext cx="18288000" cy="947538"/>
            <a:chOff x="0" y="-256992"/>
            <a:chExt cx="9144000" cy="473769"/>
          </a:xfrm>
        </p:grpSpPr>
        <p:sp>
          <p:nvSpPr>
            <p:cNvPr id="33" name="Forme libre 32">
              <a:extLst>
                <a:ext uri="{FF2B5EF4-FFF2-40B4-BE49-F238E27FC236}">
                  <a16:creationId xmlns:a16="http://schemas.microsoft.com/office/drawing/2014/main" id="{453E4201-D719-456F-829F-49176ABC7615}"/>
                </a:ext>
              </a:extLst>
            </p:cNvPr>
            <p:cNvSpPr/>
            <p:nvPr userDrawn="1"/>
          </p:nvSpPr>
          <p:spPr>
            <a:xfrm>
              <a:off x="739775" y="-50782"/>
              <a:ext cx="7664451" cy="101562"/>
            </a:xfrm>
            <a:custGeom>
              <a:avLst/>
              <a:gdLst>
                <a:gd name="connsiteX0" fmla="*/ 3293116 w 7664451"/>
                <a:gd name="connsiteY0" fmla="*/ 50780 h 101562"/>
                <a:gd name="connsiteX1" fmla="*/ 3293116 w 7664451"/>
                <a:gd name="connsiteY1" fmla="*/ 50781 h 101562"/>
                <a:gd name="connsiteX2" fmla="*/ 3293116 w 7664451"/>
                <a:gd name="connsiteY2" fmla="*/ 50781 h 101562"/>
                <a:gd name="connsiteX3" fmla="*/ 2798734 w 7664451"/>
                <a:gd name="connsiteY3" fmla="*/ 50780 h 101562"/>
                <a:gd name="connsiteX4" fmla="*/ 2798734 w 7664451"/>
                <a:gd name="connsiteY4" fmla="*/ 50781 h 101562"/>
                <a:gd name="connsiteX5" fmla="*/ 2798734 w 7664451"/>
                <a:gd name="connsiteY5" fmla="*/ 50781 h 101562"/>
                <a:gd name="connsiteX6" fmla="*/ 0 w 7664451"/>
                <a:gd name="connsiteY6" fmla="*/ 50780 h 101562"/>
                <a:gd name="connsiteX7" fmla="*/ 0 w 7664451"/>
                <a:gd name="connsiteY7" fmla="*/ 50781 h 101562"/>
                <a:gd name="connsiteX8" fmla="*/ 0 w 7664451"/>
                <a:gd name="connsiteY8" fmla="*/ 50781 h 101562"/>
                <a:gd name="connsiteX9" fmla="*/ 7298935 w 7664451"/>
                <a:gd name="connsiteY9" fmla="*/ 0 h 101562"/>
                <a:gd name="connsiteX10" fmla="*/ 7613670 w 7664451"/>
                <a:gd name="connsiteY10" fmla="*/ 0 h 101562"/>
                <a:gd name="connsiteX11" fmla="*/ 7664451 w 7664451"/>
                <a:gd name="connsiteY11" fmla="*/ 50781 h 101562"/>
                <a:gd name="connsiteX12" fmla="*/ 7664450 w 7664451"/>
                <a:gd name="connsiteY12" fmla="*/ 50781 h 101562"/>
                <a:gd name="connsiteX13" fmla="*/ 7613669 w 7664451"/>
                <a:gd name="connsiteY13" fmla="*/ 101562 h 101562"/>
                <a:gd name="connsiteX14" fmla="*/ 7298935 w 7664451"/>
                <a:gd name="connsiteY14" fmla="*/ 101561 h 101562"/>
                <a:gd name="connsiteX15" fmla="*/ 7263028 w 7664451"/>
                <a:gd name="connsiteY15" fmla="*/ 86688 h 101562"/>
                <a:gd name="connsiteX16" fmla="*/ 7248154 w 7664451"/>
                <a:gd name="connsiteY16" fmla="*/ 50781 h 101562"/>
                <a:gd name="connsiteX17" fmla="*/ 7263028 w 7664451"/>
                <a:gd name="connsiteY17" fmla="*/ 14873 h 101562"/>
                <a:gd name="connsiteX18" fmla="*/ 7298935 w 7664451"/>
                <a:gd name="connsiteY18" fmla="*/ 0 h 101562"/>
                <a:gd name="connsiteX19" fmla="*/ 6804558 w 7664451"/>
                <a:gd name="connsiteY19" fmla="*/ 0 h 101562"/>
                <a:gd name="connsiteX20" fmla="*/ 7119293 w 7664451"/>
                <a:gd name="connsiteY20" fmla="*/ 0 h 101562"/>
                <a:gd name="connsiteX21" fmla="*/ 7170074 w 7664451"/>
                <a:gd name="connsiteY21" fmla="*/ 50781 h 101562"/>
                <a:gd name="connsiteX22" fmla="*/ 7170073 w 7664451"/>
                <a:gd name="connsiteY22" fmla="*/ 50781 h 101562"/>
                <a:gd name="connsiteX23" fmla="*/ 7119292 w 7664451"/>
                <a:gd name="connsiteY23" fmla="*/ 101562 h 101562"/>
                <a:gd name="connsiteX24" fmla="*/ 6804558 w 7664451"/>
                <a:gd name="connsiteY24" fmla="*/ 101561 h 101562"/>
                <a:gd name="connsiteX25" fmla="*/ 6768650 w 7664451"/>
                <a:gd name="connsiteY25" fmla="*/ 86688 h 101562"/>
                <a:gd name="connsiteX26" fmla="*/ 6753777 w 7664451"/>
                <a:gd name="connsiteY26" fmla="*/ 50781 h 101562"/>
                <a:gd name="connsiteX27" fmla="*/ 6768650 w 7664451"/>
                <a:gd name="connsiteY27" fmla="*/ 14873 h 101562"/>
                <a:gd name="connsiteX28" fmla="*/ 6804558 w 7664451"/>
                <a:gd name="connsiteY28" fmla="*/ 0 h 101562"/>
                <a:gd name="connsiteX29" fmla="*/ 6310180 w 7664451"/>
                <a:gd name="connsiteY29" fmla="*/ 0 h 101562"/>
                <a:gd name="connsiteX30" fmla="*/ 6624915 w 7664451"/>
                <a:gd name="connsiteY30" fmla="*/ 0 h 101562"/>
                <a:gd name="connsiteX31" fmla="*/ 6675696 w 7664451"/>
                <a:gd name="connsiteY31" fmla="*/ 50781 h 101562"/>
                <a:gd name="connsiteX32" fmla="*/ 6675695 w 7664451"/>
                <a:gd name="connsiteY32" fmla="*/ 50781 h 101562"/>
                <a:gd name="connsiteX33" fmla="*/ 6624914 w 7664451"/>
                <a:gd name="connsiteY33" fmla="*/ 101562 h 101562"/>
                <a:gd name="connsiteX34" fmla="*/ 6310180 w 7664451"/>
                <a:gd name="connsiteY34" fmla="*/ 101561 h 101562"/>
                <a:gd name="connsiteX35" fmla="*/ 6274273 w 7664451"/>
                <a:gd name="connsiteY35" fmla="*/ 86688 h 101562"/>
                <a:gd name="connsiteX36" fmla="*/ 6259399 w 7664451"/>
                <a:gd name="connsiteY36" fmla="*/ 50781 h 101562"/>
                <a:gd name="connsiteX37" fmla="*/ 6274273 w 7664451"/>
                <a:gd name="connsiteY37" fmla="*/ 14873 h 101562"/>
                <a:gd name="connsiteX38" fmla="*/ 6310180 w 7664451"/>
                <a:gd name="connsiteY38" fmla="*/ 0 h 101562"/>
                <a:gd name="connsiteX39" fmla="*/ 5815798 w 7664451"/>
                <a:gd name="connsiteY39" fmla="*/ 0 h 101562"/>
                <a:gd name="connsiteX40" fmla="*/ 6130533 w 7664451"/>
                <a:gd name="connsiteY40" fmla="*/ 0 h 101562"/>
                <a:gd name="connsiteX41" fmla="*/ 6181314 w 7664451"/>
                <a:gd name="connsiteY41" fmla="*/ 50781 h 101562"/>
                <a:gd name="connsiteX42" fmla="*/ 6181313 w 7664451"/>
                <a:gd name="connsiteY42" fmla="*/ 50781 h 101562"/>
                <a:gd name="connsiteX43" fmla="*/ 6130532 w 7664451"/>
                <a:gd name="connsiteY43" fmla="*/ 101562 h 101562"/>
                <a:gd name="connsiteX44" fmla="*/ 5815798 w 7664451"/>
                <a:gd name="connsiteY44" fmla="*/ 101561 h 101562"/>
                <a:gd name="connsiteX45" fmla="*/ 5779891 w 7664451"/>
                <a:gd name="connsiteY45" fmla="*/ 86688 h 101562"/>
                <a:gd name="connsiteX46" fmla="*/ 5765017 w 7664451"/>
                <a:gd name="connsiteY46" fmla="*/ 50781 h 101562"/>
                <a:gd name="connsiteX47" fmla="*/ 5779891 w 7664451"/>
                <a:gd name="connsiteY47" fmla="*/ 14873 h 101562"/>
                <a:gd name="connsiteX48" fmla="*/ 5815798 w 7664451"/>
                <a:gd name="connsiteY48" fmla="*/ 0 h 101562"/>
                <a:gd name="connsiteX49" fmla="*/ 5321419 w 7664451"/>
                <a:gd name="connsiteY49" fmla="*/ 0 h 101562"/>
                <a:gd name="connsiteX50" fmla="*/ 5636154 w 7664451"/>
                <a:gd name="connsiteY50" fmla="*/ 0 h 101562"/>
                <a:gd name="connsiteX51" fmla="*/ 5686935 w 7664451"/>
                <a:gd name="connsiteY51" fmla="*/ 50781 h 101562"/>
                <a:gd name="connsiteX52" fmla="*/ 5686934 w 7664451"/>
                <a:gd name="connsiteY52" fmla="*/ 50781 h 101562"/>
                <a:gd name="connsiteX53" fmla="*/ 5636153 w 7664451"/>
                <a:gd name="connsiteY53" fmla="*/ 101562 h 101562"/>
                <a:gd name="connsiteX54" fmla="*/ 5321419 w 7664451"/>
                <a:gd name="connsiteY54" fmla="*/ 101561 h 101562"/>
                <a:gd name="connsiteX55" fmla="*/ 5285512 w 7664451"/>
                <a:gd name="connsiteY55" fmla="*/ 86688 h 101562"/>
                <a:gd name="connsiteX56" fmla="*/ 5270638 w 7664451"/>
                <a:gd name="connsiteY56" fmla="*/ 50781 h 101562"/>
                <a:gd name="connsiteX57" fmla="*/ 5285512 w 7664451"/>
                <a:gd name="connsiteY57" fmla="*/ 14873 h 101562"/>
                <a:gd name="connsiteX58" fmla="*/ 5321419 w 7664451"/>
                <a:gd name="connsiteY58" fmla="*/ 0 h 101562"/>
                <a:gd name="connsiteX59" fmla="*/ 4827036 w 7664451"/>
                <a:gd name="connsiteY59" fmla="*/ 0 h 101562"/>
                <a:gd name="connsiteX60" fmla="*/ 5141771 w 7664451"/>
                <a:gd name="connsiteY60" fmla="*/ 0 h 101562"/>
                <a:gd name="connsiteX61" fmla="*/ 5192552 w 7664451"/>
                <a:gd name="connsiteY61" fmla="*/ 50781 h 101562"/>
                <a:gd name="connsiteX62" fmla="*/ 5192551 w 7664451"/>
                <a:gd name="connsiteY62" fmla="*/ 50781 h 101562"/>
                <a:gd name="connsiteX63" fmla="*/ 5141770 w 7664451"/>
                <a:gd name="connsiteY63" fmla="*/ 101562 h 101562"/>
                <a:gd name="connsiteX64" fmla="*/ 4827036 w 7664451"/>
                <a:gd name="connsiteY64" fmla="*/ 101561 h 101562"/>
                <a:gd name="connsiteX65" fmla="*/ 4791128 w 7664451"/>
                <a:gd name="connsiteY65" fmla="*/ 86688 h 101562"/>
                <a:gd name="connsiteX66" fmla="*/ 4776255 w 7664451"/>
                <a:gd name="connsiteY66" fmla="*/ 50781 h 101562"/>
                <a:gd name="connsiteX67" fmla="*/ 4791128 w 7664451"/>
                <a:gd name="connsiteY67" fmla="*/ 14873 h 101562"/>
                <a:gd name="connsiteX68" fmla="*/ 4827036 w 7664451"/>
                <a:gd name="connsiteY68" fmla="*/ 0 h 101562"/>
                <a:gd name="connsiteX69" fmla="*/ 4332657 w 7664451"/>
                <a:gd name="connsiteY69" fmla="*/ 0 h 101562"/>
                <a:gd name="connsiteX70" fmla="*/ 4647392 w 7664451"/>
                <a:gd name="connsiteY70" fmla="*/ 0 h 101562"/>
                <a:gd name="connsiteX71" fmla="*/ 4698173 w 7664451"/>
                <a:gd name="connsiteY71" fmla="*/ 50781 h 101562"/>
                <a:gd name="connsiteX72" fmla="*/ 4698172 w 7664451"/>
                <a:gd name="connsiteY72" fmla="*/ 50781 h 101562"/>
                <a:gd name="connsiteX73" fmla="*/ 4647391 w 7664451"/>
                <a:gd name="connsiteY73" fmla="*/ 101562 h 101562"/>
                <a:gd name="connsiteX74" fmla="*/ 4332657 w 7664451"/>
                <a:gd name="connsiteY74" fmla="*/ 101561 h 101562"/>
                <a:gd name="connsiteX75" fmla="*/ 4296749 w 7664451"/>
                <a:gd name="connsiteY75" fmla="*/ 86688 h 101562"/>
                <a:gd name="connsiteX76" fmla="*/ 4281876 w 7664451"/>
                <a:gd name="connsiteY76" fmla="*/ 50781 h 101562"/>
                <a:gd name="connsiteX77" fmla="*/ 4296749 w 7664451"/>
                <a:gd name="connsiteY77" fmla="*/ 14873 h 101562"/>
                <a:gd name="connsiteX78" fmla="*/ 4332657 w 7664451"/>
                <a:gd name="connsiteY78" fmla="*/ 0 h 101562"/>
                <a:gd name="connsiteX79" fmla="*/ 3838276 w 7664451"/>
                <a:gd name="connsiteY79" fmla="*/ 0 h 101562"/>
                <a:gd name="connsiteX80" fmla="*/ 4153011 w 7664451"/>
                <a:gd name="connsiteY80" fmla="*/ 0 h 101562"/>
                <a:gd name="connsiteX81" fmla="*/ 4203792 w 7664451"/>
                <a:gd name="connsiteY81" fmla="*/ 50781 h 101562"/>
                <a:gd name="connsiteX82" fmla="*/ 4203791 w 7664451"/>
                <a:gd name="connsiteY82" fmla="*/ 50781 h 101562"/>
                <a:gd name="connsiteX83" fmla="*/ 4153010 w 7664451"/>
                <a:gd name="connsiteY83" fmla="*/ 101562 h 101562"/>
                <a:gd name="connsiteX84" fmla="*/ 3838276 w 7664451"/>
                <a:gd name="connsiteY84" fmla="*/ 101561 h 101562"/>
                <a:gd name="connsiteX85" fmla="*/ 3802369 w 7664451"/>
                <a:gd name="connsiteY85" fmla="*/ 86688 h 101562"/>
                <a:gd name="connsiteX86" fmla="*/ 3787495 w 7664451"/>
                <a:gd name="connsiteY86" fmla="*/ 50781 h 101562"/>
                <a:gd name="connsiteX87" fmla="*/ 3802369 w 7664451"/>
                <a:gd name="connsiteY87" fmla="*/ 14873 h 101562"/>
                <a:gd name="connsiteX88" fmla="*/ 3838276 w 7664451"/>
                <a:gd name="connsiteY88" fmla="*/ 0 h 101562"/>
                <a:gd name="connsiteX89" fmla="*/ 3343897 w 7664451"/>
                <a:gd name="connsiteY89" fmla="*/ 0 h 101562"/>
                <a:gd name="connsiteX90" fmla="*/ 3658632 w 7664451"/>
                <a:gd name="connsiteY90" fmla="*/ 0 h 101562"/>
                <a:gd name="connsiteX91" fmla="*/ 3709413 w 7664451"/>
                <a:gd name="connsiteY91" fmla="*/ 50781 h 101562"/>
                <a:gd name="connsiteX92" fmla="*/ 3709412 w 7664451"/>
                <a:gd name="connsiteY92" fmla="*/ 50781 h 101562"/>
                <a:gd name="connsiteX93" fmla="*/ 3658631 w 7664451"/>
                <a:gd name="connsiteY93" fmla="*/ 101562 h 101562"/>
                <a:gd name="connsiteX94" fmla="*/ 3343897 w 7664451"/>
                <a:gd name="connsiteY94" fmla="*/ 101561 h 101562"/>
                <a:gd name="connsiteX95" fmla="*/ 3307989 w 7664451"/>
                <a:gd name="connsiteY95" fmla="*/ 86688 h 101562"/>
                <a:gd name="connsiteX96" fmla="*/ 3293116 w 7664451"/>
                <a:gd name="connsiteY96" fmla="*/ 50781 h 101562"/>
                <a:gd name="connsiteX97" fmla="*/ 3307989 w 7664451"/>
                <a:gd name="connsiteY97" fmla="*/ 14873 h 101562"/>
                <a:gd name="connsiteX98" fmla="*/ 3343897 w 7664451"/>
                <a:gd name="connsiteY98" fmla="*/ 0 h 101562"/>
                <a:gd name="connsiteX99" fmla="*/ 2849515 w 7664451"/>
                <a:gd name="connsiteY99" fmla="*/ 0 h 101562"/>
                <a:gd name="connsiteX100" fmla="*/ 3164250 w 7664451"/>
                <a:gd name="connsiteY100" fmla="*/ 0 h 101562"/>
                <a:gd name="connsiteX101" fmla="*/ 3215031 w 7664451"/>
                <a:gd name="connsiteY101" fmla="*/ 50781 h 101562"/>
                <a:gd name="connsiteX102" fmla="*/ 3215030 w 7664451"/>
                <a:gd name="connsiteY102" fmla="*/ 50781 h 101562"/>
                <a:gd name="connsiteX103" fmla="*/ 3164249 w 7664451"/>
                <a:gd name="connsiteY103" fmla="*/ 101562 h 101562"/>
                <a:gd name="connsiteX104" fmla="*/ 2849515 w 7664451"/>
                <a:gd name="connsiteY104" fmla="*/ 101561 h 101562"/>
                <a:gd name="connsiteX105" fmla="*/ 2813607 w 7664451"/>
                <a:gd name="connsiteY105" fmla="*/ 86688 h 101562"/>
                <a:gd name="connsiteX106" fmla="*/ 2798734 w 7664451"/>
                <a:gd name="connsiteY106" fmla="*/ 50781 h 101562"/>
                <a:gd name="connsiteX107" fmla="*/ 2813607 w 7664451"/>
                <a:gd name="connsiteY107" fmla="*/ 14873 h 101562"/>
                <a:gd name="connsiteX108" fmla="*/ 2849515 w 7664451"/>
                <a:gd name="connsiteY108" fmla="*/ 0 h 101562"/>
                <a:gd name="connsiteX109" fmla="*/ 50781 w 7664451"/>
                <a:gd name="connsiteY109" fmla="*/ 0 h 101562"/>
                <a:gd name="connsiteX110" fmla="*/ 2663505 w 7664451"/>
                <a:gd name="connsiteY110" fmla="*/ 0 h 101562"/>
                <a:gd name="connsiteX111" fmla="*/ 2714286 w 7664451"/>
                <a:gd name="connsiteY111" fmla="*/ 50781 h 101562"/>
                <a:gd name="connsiteX112" fmla="*/ 2714285 w 7664451"/>
                <a:gd name="connsiteY112" fmla="*/ 50781 h 101562"/>
                <a:gd name="connsiteX113" fmla="*/ 2663504 w 7664451"/>
                <a:gd name="connsiteY113" fmla="*/ 101562 h 101562"/>
                <a:gd name="connsiteX114" fmla="*/ 50781 w 7664451"/>
                <a:gd name="connsiteY114" fmla="*/ 101561 h 101562"/>
                <a:gd name="connsiteX115" fmla="*/ 14873 w 7664451"/>
                <a:gd name="connsiteY115" fmla="*/ 86688 h 101562"/>
                <a:gd name="connsiteX116" fmla="*/ 0 w 7664451"/>
                <a:gd name="connsiteY116" fmla="*/ 50781 h 101562"/>
                <a:gd name="connsiteX117" fmla="*/ 14873 w 7664451"/>
                <a:gd name="connsiteY117" fmla="*/ 14873 h 101562"/>
                <a:gd name="connsiteX118" fmla="*/ 50781 w 7664451"/>
                <a:gd name="connsiteY118" fmla="*/ 0 h 10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7664451" h="101562">
                  <a:moveTo>
                    <a:pt x="3293116" y="50780"/>
                  </a:moveTo>
                  <a:lnTo>
                    <a:pt x="3293116" y="50781"/>
                  </a:lnTo>
                  <a:lnTo>
                    <a:pt x="3293116" y="50781"/>
                  </a:lnTo>
                  <a:close/>
                  <a:moveTo>
                    <a:pt x="2798734" y="50780"/>
                  </a:moveTo>
                  <a:lnTo>
                    <a:pt x="2798734" y="50781"/>
                  </a:lnTo>
                  <a:lnTo>
                    <a:pt x="2798734" y="50781"/>
                  </a:lnTo>
                  <a:close/>
                  <a:moveTo>
                    <a:pt x="0" y="50780"/>
                  </a:moveTo>
                  <a:lnTo>
                    <a:pt x="0" y="50781"/>
                  </a:lnTo>
                  <a:lnTo>
                    <a:pt x="0" y="50781"/>
                  </a:lnTo>
                  <a:close/>
                  <a:moveTo>
                    <a:pt x="7298935" y="0"/>
                  </a:moveTo>
                  <a:lnTo>
                    <a:pt x="7613670" y="0"/>
                  </a:lnTo>
                  <a:cubicBezTo>
                    <a:pt x="7641716" y="0"/>
                    <a:pt x="7664451" y="22735"/>
                    <a:pt x="7664451" y="50781"/>
                  </a:cubicBezTo>
                  <a:lnTo>
                    <a:pt x="7664450" y="50781"/>
                  </a:lnTo>
                  <a:cubicBezTo>
                    <a:pt x="7664450" y="78827"/>
                    <a:pt x="7641715" y="101562"/>
                    <a:pt x="7613669" y="101562"/>
                  </a:cubicBezTo>
                  <a:lnTo>
                    <a:pt x="7298935" y="101561"/>
                  </a:lnTo>
                  <a:cubicBezTo>
                    <a:pt x="7284912" y="101561"/>
                    <a:pt x="7272217" y="95877"/>
                    <a:pt x="7263028" y="86688"/>
                  </a:cubicBezTo>
                  <a:lnTo>
                    <a:pt x="7248154" y="50781"/>
                  </a:lnTo>
                  <a:lnTo>
                    <a:pt x="7263028" y="14873"/>
                  </a:lnTo>
                  <a:cubicBezTo>
                    <a:pt x="7272217" y="5684"/>
                    <a:pt x="7284912" y="0"/>
                    <a:pt x="7298935" y="0"/>
                  </a:cubicBezTo>
                  <a:close/>
                  <a:moveTo>
                    <a:pt x="6804558" y="0"/>
                  </a:moveTo>
                  <a:lnTo>
                    <a:pt x="7119293" y="0"/>
                  </a:lnTo>
                  <a:cubicBezTo>
                    <a:pt x="7147339" y="0"/>
                    <a:pt x="7170074" y="22735"/>
                    <a:pt x="7170074" y="50781"/>
                  </a:cubicBezTo>
                  <a:lnTo>
                    <a:pt x="7170073" y="50781"/>
                  </a:lnTo>
                  <a:cubicBezTo>
                    <a:pt x="7170073" y="78827"/>
                    <a:pt x="7147338" y="101562"/>
                    <a:pt x="7119292" y="101562"/>
                  </a:cubicBezTo>
                  <a:lnTo>
                    <a:pt x="6804558" y="101561"/>
                  </a:lnTo>
                  <a:cubicBezTo>
                    <a:pt x="6790535" y="101561"/>
                    <a:pt x="6777840" y="95877"/>
                    <a:pt x="6768650" y="86688"/>
                  </a:cubicBezTo>
                  <a:lnTo>
                    <a:pt x="6753777" y="50781"/>
                  </a:lnTo>
                  <a:lnTo>
                    <a:pt x="6768650" y="14873"/>
                  </a:lnTo>
                  <a:cubicBezTo>
                    <a:pt x="6777840" y="5684"/>
                    <a:pt x="6790535" y="0"/>
                    <a:pt x="6804558" y="0"/>
                  </a:cubicBezTo>
                  <a:close/>
                  <a:moveTo>
                    <a:pt x="6310180" y="0"/>
                  </a:moveTo>
                  <a:lnTo>
                    <a:pt x="6624915" y="0"/>
                  </a:lnTo>
                  <a:cubicBezTo>
                    <a:pt x="6652961" y="0"/>
                    <a:pt x="6675696" y="22735"/>
                    <a:pt x="6675696" y="50781"/>
                  </a:cubicBezTo>
                  <a:lnTo>
                    <a:pt x="6675695" y="50781"/>
                  </a:lnTo>
                  <a:cubicBezTo>
                    <a:pt x="6675695" y="78827"/>
                    <a:pt x="6652960" y="101562"/>
                    <a:pt x="6624914" y="101562"/>
                  </a:cubicBezTo>
                  <a:lnTo>
                    <a:pt x="6310180" y="101561"/>
                  </a:lnTo>
                  <a:cubicBezTo>
                    <a:pt x="6296157" y="101561"/>
                    <a:pt x="6283462" y="95877"/>
                    <a:pt x="6274273" y="86688"/>
                  </a:cubicBezTo>
                  <a:lnTo>
                    <a:pt x="6259399" y="50781"/>
                  </a:lnTo>
                  <a:lnTo>
                    <a:pt x="6274273" y="14873"/>
                  </a:lnTo>
                  <a:cubicBezTo>
                    <a:pt x="6283462" y="5684"/>
                    <a:pt x="6296157" y="0"/>
                    <a:pt x="6310180" y="0"/>
                  </a:cubicBezTo>
                  <a:close/>
                  <a:moveTo>
                    <a:pt x="5815798" y="0"/>
                  </a:moveTo>
                  <a:lnTo>
                    <a:pt x="6130533" y="0"/>
                  </a:lnTo>
                  <a:cubicBezTo>
                    <a:pt x="6158579" y="0"/>
                    <a:pt x="6181314" y="22735"/>
                    <a:pt x="6181314" y="50781"/>
                  </a:cubicBezTo>
                  <a:lnTo>
                    <a:pt x="6181313" y="50781"/>
                  </a:lnTo>
                  <a:cubicBezTo>
                    <a:pt x="6181313" y="78827"/>
                    <a:pt x="6158578" y="101562"/>
                    <a:pt x="6130532" y="101562"/>
                  </a:cubicBezTo>
                  <a:lnTo>
                    <a:pt x="5815798" y="101561"/>
                  </a:lnTo>
                  <a:cubicBezTo>
                    <a:pt x="5801775" y="101561"/>
                    <a:pt x="5789080" y="95877"/>
                    <a:pt x="5779891" y="86688"/>
                  </a:cubicBezTo>
                  <a:lnTo>
                    <a:pt x="5765017" y="50781"/>
                  </a:lnTo>
                  <a:lnTo>
                    <a:pt x="5779891" y="14873"/>
                  </a:lnTo>
                  <a:cubicBezTo>
                    <a:pt x="5789080" y="5684"/>
                    <a:pt x="5801775" y="0"/>
                    <a:pt x="5815798" y="0"/>
                  </a:cubicBezTo>
                  <a:close/>
                  <a:moveTo>
                    <a:pt x="5321419" y="0"/>
                  </a:moveTo>
                  <a:lnTo>
                    <a:pt x="5636154" y="0"/>
                  </a:lnTo>
                  <a:cubicBezTo>
                    <a:pt x="5664200" y="0"/>
                    <a:pt x="5686935" y="22735"/>
                    <a:pt x="5686935" y="50781"/>
                  </a:cubicBezTo>
                  <a:lnTo>
                    <a:pt x="5686934" y="50781"/>
                  </a:lnTo>
                  <a:cubicBezTo>
                    <a:pt x="5686934" y="78827"/>
                    <a:pt x="5664199" y="101562"/>
                    <a:pt x="5636153" y="101562"/>
                  </a:cubicBezTo>
                  <a:lnTo>
                    <a:pt x="5321419" y="101561"/>
                  </a:lnTo>
                  <a:cubicBezTo>
                    <a:pt x="5307396" y="101561"/>
                    <a:pt x="5294701" y="95877"/>
                    <a:pt x="5285512" y="86688"/>
                  </a:cubicBezTo>
                  <a:lnTo>
                    <a:pt x="5270638" y="50781"/>
                  </a:lnTo>
                  <a:lnTo>
                    <a:pt x="5285512" y="14873"/>
                  </a:lnTo>
                  <a:cubicBezTo>
                    <a:pt x="5294701" y="5684"/>
                    <a:pt x="5307396" y="0"/>
                    <a:pt x="5321419" y="0"/>
                  </a:cubicBezTo>
                  <a:close/>
                  <a:moveTo>
                    <a:pt x="4827036" y="0"/>
                  </a:moveTo>
                  <a:lnTo>
                    <a:pt x="5141771" y="0"/>
                  </a:lnTo>
                  <a:cubicBezTo>
                    <a:pt x="5169817" y="0"/>
                    <a:pt x="5192552" y="22735"/>
                    <a:pt x="5192552" y="50781"/>
                  </a:cubicBezTo>
                  <a:lnTo>
                    <a:pt x="5192551" y="50781"/>
                  </a:lnTo>
                  <a:cubicBezTo>
                    <a:pt x="5192551" y="78827"/>
                    <a:pt x="5169816" y="101562"/>
                    <a:pt x="5141770" y="101562"/>
                  </a:cubicBezTo>
                  <a:lnTo>
                    <a:pt x="4827036" y="101561"/>
                  </a:lnTo>
                  <a:cubicBezTo>
                    <a:pt x="4813013" y="101561"/>
                    <a:pt x="4800318" y="95877"/>
                    <a:pt x="4791128" y="86688"/>
                  </a:cubicBezTo>
                  <a:lnTo>
                    <a:pt x="4776255" y="50781"/>
                  </a:lnTo>
                  <a:lnTo>
                    <a:pt x="4791128" y="14873"/>
                  </a:lnTo>
                  <a:cubicBezTo>
                    <a:pt x="4800318" y="5684"/>
                    <a:pt x="4813013" y="0"/>
                    <a:pt x="4827036" y="0"/>
                  </a:cubicBezTo>
                  <a:close/>
                  <a:moveTo>
                    <a:pt x="4332657" y="0"/>
                  </a:moveTo>
                  <a:lnTo>
                    <a:pt x="4647392" y="0"/>
                  </a:lnTo>
                  <a:cubicBezTo>
                    <a:pt x="4675438" y="0"/>
                    <a:pt x="4698173" y="22735"/>
                    <a:pt x="4698173" y="50781"/>
                  </a:cubicBezTo>
                  <a:lnTo>
                    <a:pt x="4698172" y="50781"/>
                  </a:lnTo>
                  <a:cubicBezTo>
                    <a:pt x="4698172" y="78827"/>
                    <a:pt x="4675437" y="101562"/>
                    <a:pt x="4647391" y="101562"/>
                  </a:cubicBezTo>
                  <a:lnTo>
                    <a:pt x="4332657" y="101561"/>
                  </a:lnTo>
                  <a:cubicBezTo>
                    <a:pt x="4318634" y="101561"/>
                    <a:pt x="4305939" y="95877"/>
                    <a:pt x="4296749" y="86688"/>
                  </a:cubicBezTo>
                  <a:lnTo>
                    <a:pt x="4281876" y="50781"/>
                  </a:lnTo>
                  <a:lnTo>
                    <a:pt x="4296749" y="14873"/>
                  </a:lnTo>
                  <a:cubicBezTo>
                    <a:pt x="4305939" y="5684"/>
                    <a:pt x="4318634" y="0"/>
                    <a:pt x="4332657" y="0"/>
                  </a:cubicBezTo>
                  <a:close/>
                  <a:moveTo>
                    <a:pt x="3838276" y="0"/>
                  </a:moveTo>
                  <a:lnTo>
                    <a:pt x="4153011" y="0"/>
                  </a:lnTo>
                  <a:cubicBezTo>
                    <a:pt x="4181057" y="0"/>
                    <a:pt x="4203792" y="22735"/>
                    <a:pt x="4203792" y="50781"/>
                  </a:cubicBezTo>
                  <a:lnTo>
                    <a:pt x="4203791" y="50781"/>
                  </a:lnTo>
                  <a:cubicBezTo>
                    <a:pt x="4203791" y="78827"/>
                    <a:pt x="4181056" y="101562"/>
                    <a:pt x="4153010" y="101562"/>
                  </a:cubicBezTo>
                  <a:lnTo>
                    <a:pt x="3838276" y="101561"/>
                  </a:lnTo>
                  <a:cubicBezTo>
                    <a:pt x="3824253" y="101561"/>
                    <a:pt x="3811558" y="95877"/>
                    <a:pt x="3802369" y="86688"/>
                  </a:cubicBezTo>
                  <a:lnTo>
                    <a:pt x="3787495" y="50781"/>
                  </a:lnTo>
                  <a:lnTo>
                    <a:pt x="3802369" y="14873"/>
                  </a:lnTo>
                  <a:cubicBezTo>
                    <a:pt x="3811558" y="5684"/>
                    <a:pt x="3824253" y="0"/>
                    <a:pt x="3838276" y="0"/>
                  </a:cubicBezTo>
                  <a:close/>
                  <a:moveTo>
                    <a:pt x="3343897" y="0"/>
                  </a:moveTo>
                  <a:lnTo>
                    <a:pt x="3658632" y="0"/>
                  </a:lnTo>
                  <a:cubicBezTo>
                    <a:pt x="3686678" y="0"/>
                    <a:pt x="3709413" y="22735"/>
                    <a:pt x="3709413" y="50781"/>
                  </a:cubicBezTo>
                  <a:lnTo>
                    <a:pt x="3709412" y="50781"/>
                  </a:lnTo>
                  <a:cubicBezTo>
                    <a:pt x="3709412" y="78827"/>
                    <a:pt x="3686677" y="101562"/>
                    <a:pt x="3658631" y="101562"/>
                  </a:cubicBezTo>
                  <a:lnTo>
                    <a:pt x="3343897" y="101561"/>
                  </a:lnTo>
                  <a:cubicBezTo>
                    <a:pt x="3329874" y="101561"/>
                    <a:pt x="3317179" y="95877"/>
                    <a:pt x="3307989" y="86688"/>
                  </a:cubicBezTo>
                  <a:lnTo>
                    <a:pt x="3293116" y="50781"/>
                  </a:lnTo>
                  <a:lnTo>
                    <a:pt x="3307989" y="14873"/>
                  </a:lnTo>
                  <a:cubicBezTo>
                    <a:pt x="3317179" y="5684"/>
                    <a:pt x="3329874" y="0"/>
                    <a:pt x="3343897" y="0"/>
                  </a:cubicBezTo>
                  <a:close/>
                  <a:moveTo>
                    <a:pt x="2849515" y="0"/>
                  </a:moveTo>
                  <a:lnTo>
                    <a:pt x="3164250" y="0"/>
                  </a:lnTo>
                  <a:cubicBezTo>
                    <a:pt x="3192296" y="0"/>
                    <a:pt x="3215031" y="22735"/>
                    <a:pt x="3215031" y="50781"/>
                  </a:cubicBezTo>
                  <a:lnTo>
                    <a:pt x="3215030" y="50781"/>
                  </a:lnTo>
                  <a:cubicBezTo>
                    <a:pt x="3215030" y="78827"/>
                    <a:pt x="3192295" y="101562"/>
                    <a:pt x="3164249" y="101562"/>
                  </a:cubicBezTo>
                  <a:lnTo>
                    <a:pt x="2849515" y="101561"/>
                  </a:lnTo>
                  <a:cubicBezTo>
                    <a:pt x="2835492" y="101561"/>
                    <a:pt x="2822797" y="95877"/>
                    <a:pt x="2813607" y="86688"/>
                  </a:cubicBezTo>
                  <a:lnTo>
                    <a:pt x="2798734" y="50781"/>
                  </a:lnTo>
                  <a:lnTo>
                    <a:pt x="2813607" y="14873"/>
                  </a:lnTo>
                  <a:cubicBezTo>
                    <a:pt x="2822797" y="5684"/>
                    <a:pt x="2835492" y="0"/>
                    <a:pt x="2849515" y="0"/>
                  </a:cubicBezTo>
                  <a:close/>
                  <a:moveTo>
                    <a:pt x="50781" y="0"/>
                  </a:moveTo>
                  <a:lnTo>
                    <a:pt x="2663505" y="0"/>
                  </a:lnTo>
                  <a:cubicBezTo>
                    <a:pt x="2691551" y="0"/>
                    <a:pt x="2714286" y="22735"/>
                    <a:pt x="2714286" y="50781"/>
                  </a:cubicBezTo>
                  <a:lnTo>
                    <a:pt x="2714285" y="50781"/>
                  </a:lnTo>
                  <a:cubicBezTo>
                    <a:pt x="2714285" y="78827"/>
                    <a:pt x="2691550" y="101562"/>
                    <a:pt x="2663504" y="101562"/>
                  </a:cubicBezTo>
                  <a:lnTo>
                    <a:pt x="50781" y="101561"/>
                  </a:lnTo>
                  <a:cubicBezTo>
                    <a:pt x="36758" y="101561"/>
                    <a:pt x="24063" y="95877"/>
                    <a:pt x="14873" y="86688"/>
                  </a:cubicBezTo>
                  <a:lnTo>
                    <a:pt x="0" y="50781"/>
                  </a:lnTo>
                  <a:lnTo>
                    <a:pt x="14873" y="14873"/>
                  </a:lnTo>
                  <a:cubicBezTo>
                    <a:pt x="24063" y="5684"/>
                    <a:pt x="36758" y="0"/>
                    <a:pt x="50781" y="0"/>
                  </a:cubicBezTo>
                  <a:close/>
                </a:path>
              </a:pathLst>
            </a:custGeom>
            <a:gradFill>
              <a:gsLst>
                <a:gs pos="56000">
                  <a:schemeClr val="tx2"/>
                </a:gs>
                <a:gs pos="37000">
                  <a:schemeClr val="bg2"/>
                </a:gs>
                <a:gs pos="55000">
                  <a:schemeClr val="accent3"/>
                </a:gs>
                <a:gs pos="53000">
                  <a:schemeClr val="accent3"/>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1828800">
                <a:buClr>
                  <a:srgbClr val="000000"/>
                </a:buClr>
                <a:defRPr/>
              </a:pPr>
              <a:endParaRPr lang="fr-FR" sz="2800" kern="0">
                <a:solidFill>
                  <a:srgbClr val="FFFFFF"/>
                </a:solidFill>
                <a:latin typeface="Arial"/>
                <a:sym typeface="Arial"/>
              </a:endParaRPr>
            </a:p>
          </p:txBody>
        </p:sp>
        <p:sp>
          <p:nvSpPr>
            <p:cNvPr id="34" name="ZoneTexte 33">
              <a:extLst>
                <a:ext uri="{FF2B5EF4-FFF2-40B4-BE49-F238E27FC236}">
                  <a16:creationId xmlns:a16="http://schemas.microsoft.com/office/drawing/2014/main" id="{DC7C515C-1EBA-5CDA-178B-EE386BD62C42}"/>
                </a:ext>
              </a:extLst>
            </p:cNvPr>
            <p:cNvSpPr txBox="1"/>
            <p:nvPr/>
          </p:nvSpPr>
          <p:spPr>
            <a:xfrm>
              <a:off x="3292764" y="47500"/>
              <a:ext cx="1660526" cy="169277"/>
            </a:xfrm>
            <a:prstGeom prst="rect">
              <a:avLst/>
            </a:prstGeom>
            <a:noFill/>
          </p:spPr>
          <p:txBody>
            <a:bodyPr wrap="square" lIns="0" rIns="0" rtlCol="0">
              <a:spAutoFit/>
            </a:bodyPr>
            <a:lstStyle/>
            <a:p>
              <a:pPr algn="r" defTabSz="1828800">
                <a:buClr>
                  <a:srgbClr val="000000"/>
                </a:buClr>
                <a:defRPr/>
              </a:pPr>
              <a:r>
                <a:rPr lang="fr-FR" sz="1600" kern="0">
                  <a:solidFill>
                    <a:srgbClr val="41BFE0"/>
                  </a:solidFill>
                  <a:latin typeface="Montserrat" pitchFamily="2" charset="77"/>
                  <a:cs typeface="Arial"/>
                  <a:sym typeface="Arial"/>
                </a:rPr>
                <a:t>Pipeline</a:t>
              </a:r>
            </a:p>
          </p:txBody>
        </p:sp>
        <p:sp>
          <p:nvSpPr>
            <p:cNvPr id="35" name="Rectangle 34">
              <a:extLst>
                <a:ext uri="{FF2B5EF4-FFF2-40B4-BE49-F238E27FC236}">
                  <a16:creationId xmlns:a16="http://schemas.microsoft.com/office/drawing/2014/main" id="{39445A26-3DC5-6712-C43B-FF4EA43A3C4F}"/>
                </a:ext>
              </a:extLst>
            </p:cNvPr>
            <p:cNvSpPr/>
            <p:nvPr/>
          </p:nvSpPr>
          <p:spPr>
            <a:xfrm>
              <a:off x="0" y="-256992"/>
              <a:ext cx="9144000" cy="243067"/>
            </a:xfrm>
            <a:prstGeom prst="rect">
              <a:avLst/>
            </a:pr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fr-FR" sz="2800" kern="0">
                <a:solidFill>
                  <a:srgbClr val="FFFFFF"/>
                </a:solidFill>
                <a:latin typeface="Arial"/>
                <a:sym typeface="Arial"/>
              </a:endParaRPr>
            </a:p>
          </p:txBody>
        </p:sp>
      </p:grpSp>
      <p:sp>
        <p:nvSpPr>
          <p:cNvPr id="36" name="Espace réservé du numéro de diapositive 4">
            <a:extLst>
              <a:ext uri="{FF2B5EF4-FFF2-40B4-BE49-F238E27FC236}">
                <a16:creationId xmlns:a16="http://schemas.microsoft.com/office/drawing/2014/main" id="{B55C06B8-7BEE-AA77-8B06-D212C8550E90}"/>
              </a:ext>
            </a:extLst>
          </p:cNvPr>
          <p:cNvSpPr>
            <a:spLocks noGrp="1"/>
          </p:cNvSpPr>
          <p:nvPr>
            <p:ph type="sldNum" sz="quarter" idx="4"/>
          </p:nvPr>
        </p:nvSpPr>
        <p:spPr>
          <a:xfrm>
            <a:off x="17245364" y="9680207"/>
            <a:ext cx="886728" cy="329321"/>
          </a:xfrm>
        </p:spPr>
        <p:txBody>
          <a:bodyPr/>
          <a:lstStyle/>
          <a:p>
            <a:pPr defTabSz="1828800">
              <a:defRPr/>
            </a:pPr>
            <a:fld id="{57B9237A-31CA-7F41-944F-20ECD28CAEC9}" type="slidenum">
              <a:rPr lang="fr-FR" kern="0">
                <a:solidFill>
                  <a:srgbClr val="FFFFFF">
                    <a:lumMod val="75000"/>
                  </a:srgbClr>
                </a:solidFill>
              </a:rPr>
              <a:pPr defTabSz="1828800">
                <a:defRPr/>
              </a:pPr>
              <a:t>9</a:t>
            </a:fld>
            <a:endParaRPr lang="fr-FR" kern="0">
              <a:solidFill>
                <a:srgbClr val="FFFFFF">
                  <a:lumMod val="75000"/>
                </a:srgbClr>
              </a:solidFill>
            </a:endParaRPr>
          </a:p>
        </p:txBody>
      </p:sp>
      <p:sp>
        <p:nvSpPr>
          <p:cNvPr id="37" name="Google Shape;276;p15">
            <a:extLst>
              <a:ext uri="{FF2B5EF4-FFF2-40B4-BE49-F238E27FC236}">
                <a16:creationId xmlns:a16="http://schemas.microsoft.com/office/drawing/2014/main" id="{E98ECE62-0DF2-25F3-9510-FCAAF38432D2}"/>
              </a:ext>
            </a:extLst>
          </p:cNvPr>
          <p:cNvSpPr/>
          <p:nvPr/>
        </p:nvSpPr>
        <p:spPr>
          <a:xfrm>
            <a:off x="4185250" y="3634290"/>
            <a:ext cx="2742316" cy="369271"/>
          </a:xfrm>
          <a:prstGeom prst="rect">
            <a:avLst/>
          </a:prstGeom>
          <a:noFill/>
          <a:ln>
            <a:noFill/>
          </a:ln>
        </p:spPr>
        <p:txBody>
          <a:bodyPr spcFirstLastPara="1" wrap="square" lIns="137150" tIns="68550" rIns="137150" bIns="68550" anchor="t" anchorCtr="0">
            <a:spAutoFit/>
          </a:bodyPr>
          <a:lstStyle/>
          <a:p>
            <a:pPr defTabSz="1828800">
              <a:buClr>
                <a:srgbClr val="000000"/>
              </a:buClr>
              <a:buSzPts val="900"/>
              <a:defRPr/>
            </a:pPr>
            <a:r>
              <a:rPr lang="fr" sz="1500" b="1" kern="0" dirty="0">
                <a:solidFill>
                  <a:srgbClr val="404040"/>
                </a:solidFill>
                <a:latin typeface="Calibri" panose="020F0502020204030204" pitchFamily="34" charset="0"/>
                <a:cs typeface="Calibri" panose="020F0502020204030204" pitchFamily="34" charset="0"/>
                <a:sym typeface="Montserrat"/>
              </a:rPr>
              <a:t>Enhanced survival rate</a:t>
            </a:r>
          </a:p>
        </p:txBody>
      </p:sp>
      <p:sp>
        <p:nvSpPr>
          <p:cNvPr id="38" name="Forme en L 37">
            <a:extLst>
              <a:ext uri="{FF2B5EF4-FFF2-40B4-BE49-F238E27FC236}">
                <a16:creationId xmlns:a16="http://schemas.microsoft.com/office/drawing/2014/main" id="{121E34C1-92E1-ABE8-59DC-68963C155B22}"/>
              </a:ext>
            </a:extLst>
          </p:cNvPr>
          <p:cNvSpPr/>
          <p:nvPr/>
        </p:nvSpPr>
        <p:spPr>
          <a:xfrm rot="10800000">
            <a:off x="6090652" y="3637202"/>
            <a:ext cx="187176" cy="177260"/>
          </a:xfrm>
          <a:prstGeom prst="corner">
            <a:avLst>
              <a:gd name="adj1" fmla="val 20505"/>
              <a:gd name="adj2" fmla="val 18445"/>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fr-FR" sz="2800" kern="0">
              <a:solidFill>
                <a:srgbClr val="FFFFFF"/>
              </a:solidFill>
              <a:latin typeface="Arial"/>
              <a:sym typeface="Arial"/>
            </a:endParaRPr>
          </a:p>
        </p:txBody>
      </p:sp>
      <p:sp>
        <p:nvSpPr>
          <p:cNvPr id="39" name="ZoneTexte 38">
            <a:extLst>
              <a:ext uri="{FF2B5EF4-FFF2-40B4-BE49-F238E27FC236}">
                <a16:creationId xmlns:a16="http://schemas.microsoft.com/office/drawing/2014/main" id="{0F851C33-1715-0181-3059-D6D3ACBC0C11}"/>
              </a:ext>
            </a:extLst>
          </p:cNvPr>
          <p:cNvSpPr txBox="1"/>
          <p:nvPr/>
        </p:nvSpPr>
        <p:spPr>
          <a:xfrm>
            <a:off x="6695628" y="4069821"/>
            <a:ext cx="293670" cy="430887"/>
          </a:xfrm>
          <a:prstGeom prst="rect">
            <a:avLst/>
          </a:prstGeom>
          <a:noFill/>
        </p:spPr>
        <p:txBody>
          <a:bodyPr wrap="none" rtlCol="0">
            <a:spAutoFit/>
          </a:bodyPr>
          <a:lstStyle/>
          <a:p>
            <a:pPr defTabSz="1828800">
              <a:buClr>
                <a:srgbClr val="000000"/>
              </a:buClr>
              <a:defRPr/>
            </a:pPr>
            <a:r>
              <a:rPr lang="fr-FR" sz="2200" b="1" kern="0" dirty="0">
                <a:solidFill>
                  <a:srgbClr val="0093D5"/>
                </a:solidFill>
                <a:latin typeface="Arial"/>
                <a:cs typeface="Arial"/>
                <a:sym typeface="Arial"/>
              </a:rPr>
              <a:t>*</a:t>
            </a:r>
            <a:endParaRPr lang="fr-FR" sz="2200" b="1" kern="0" dirty="0">
              <a:solidFill>
                <a:srgbClr val="0093D5"/>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42" name="Google Shape;276;p15">
            <a:extLst>
              <a:ext uri="{FF2B5EF4-FFF2-40B4-BE49-F238E27FC236}">
                <a16:creationId xmlns:a16="http://schemas.microsoft.com/office/drawing/2014/main" id="{FB4BBC20-5D3E-05A4-BD9F-7AA63358B291}"/>
              </a:ext>
            </a:extLst>
          </p:cNvPr>
          <p:cNvSpPr/>
          <p:nvPr/>
        </p:nvSpPr>
        <p:spPr>
          <a:xfrm>
            <a:off x="3989898" y="7032828"/>
            <a:ext cx="3055840" cy="369271"/>
          </a:xfrm>
          <a:prstGeom prst="rect">
            <a:avLst/>
          </a:prstGeom>
          <a:noFill/>
          <a:ln>
            <a:noFill/>
          </a:ln>
        </p:spPr>
        <p:txBody>
          <a:bodyPr spcFirstLastPara="1" wrap="square" lIns="137150" tIns="68550" rIns="137150" bIns="68550" anchor="t" anchorCtr="0">
            <a:spAutoFit/>
          </a:bodyPr>
          <a:lstStyle/>
          <a:p>
            <a:pPr defTabSz="1828800">
              <a:buClr>
                <a:srgbClr val="000000"/>
              </a:buClr>
              <a:buSzPts val="900"/>
              <a:defRPr/>
            </a:pPr>
            <a:r>
              <a:rPr lang="fr" sz="1500" b="1" kern="0" dirty="0">
                <a:solidFill>
                  <a:srgbClr val="404040"/>
                </a:solidFill>
                <a:latin typeface="Calibri" panose="020F0502020204030204" pitchFamily="34" charset="0"/>
                <a:cs typeface="Calibri" panose="020F0502020204030204" pitchFamily="34" charset="0"/>
                <a:sym typeface="Montserrat"/>
              </a:rPr>
              <a:t>Protection of Retina</a:t>
            </a:r>
          </a:p>
        </p:txBody>
      </p:sp>
      <p:sp>
        <p:nvSpPr>
          <p:cNvPr id="43" name="Forme en L 42">
            <a:extLst>
              <a:ext uri="{FF2B5EF4-FFF2-40B4-BE49-F238E27FC236}">
                <a16:creationId xmlns:a16="http://schemas.microsoft.com/office/drawing/2014/main" id="{E0A9C843-EBD6-9582-DBF9-23468D3D3829}"/>
              </a:ext>
            </a:extLst>
          </p:cNvPr>
          <p:cNvSpPr/>
          <p:nvPr/>
        </p:nvSpPr>
        <p:spPr>
          <a:xfrm rot="5400000">
            <a:off x="3936488" y="7026522"/>
            <a:ext cx="187176" cy="177260"/>
          </a:xfrm>
          <a:prstGeom prst="corner">
            <a:avLst>
              <a:gd name="adj1" fmla="val 20505"/>
              <a:gd name="adj2" fmla="val 18445"/>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fr-FR" sz="2800" kern="0">
              <a:solidFill>
                <a:srgbClr val="FFFFFF"/>
              </a:solidFill>
              <a:latin typeface="Arial"/>
              <a:sym typeface="Arial"/>
            </a:endParaRPr>
          </a:p>
        </p:txBody>
      </p:sp>
      <p:sp>
        <p:nvSpPr>
          <p:cNvPr id="44" name="Google Shape;501;p11">
            <a:extLst>
              <a:ext uri="{FF2B5EF4-FFF2-40B4-BE49-F238E27FC236}">
                <a16:creationId xmlns:a16="http://schemas.microsoft.com/office/drawing/2014/main" id="{093912ED-C11D-FC38-D37F-AB9EFBE43781}"/>
              </a:ext>
            </a:extLst>
          </p:cNvPr>
          <p:cNvSpPr txBox="1"/>
          <p:nvPr/>
        </p:nvSpPr>
        <p:spPr>
          <a:xfrm>
            <a:off x="11818433" y="4329398"/>
            <a:ext cx="2011830" cy="815547"/>
          </a:xfrm>
          <a:prstGeom prst="rect">
            <a:avLst/>
          </a:prstGeom>
          <a:noFill/>
          <a:ln>
            <a:noFill/>
          </a:ln>
        </p:spPr>
        <p:txBody>
          <a:bodyPr spcFirstLastPara="1" wrap="square" lIns="137150" tIns="68550" rIns="137150" bIns="68550" anchor="t" anchorCtr="0">
            <a:spAutoFit/>
          </a:bodyPr>
          <a:lstStyle/>
          <a:p>
            <a:pPr algn="ctr" defTabSz="1828800">
              <a:buClr>
                <a:srgbClr val="000000"/>
              </a:buClr>
              <a:buSzPts val="1800"/>
              <a:defRPr/>
            </a:pPr>
            <a:r>
              <a:rPr lang="fr" sz="2800" b="1" kern="0" dirty="0">
                <a:solidFill>
                  <a:srgbClr val="03336D"/>
                </a:solidFill>
                <a:latin typeface="Montserrat"/>
                <a:ea typeface="Montserrat"/>
                <a:cs typeface="Montserrat"/>
                <a:sym typeface="Montserrat"/>
              </a:rPr>
              <a:t>300 000</a:t>
            </a:r>
          </a:p>
          <a:p>
            <a:pPr algn="ctr" defTabSz="1828800">
              <a:buClr>
                <a:srgbClr val="000000"/>
              </a:buClr>
              <a:buSzPts val="1800"/>
              <a:defRPr/>
            </a:pPr>
            <a:r>
              <a:rPr lang="fr" sz="1600" kern="0" dirty="0">
                <a:solidFill>
                  <a:srgbClr val="404040"/>
                </a:solidFill>
                <a:latin typeface="Calibri" panose="020F0502020204030204" pitchFamily="34" charset="0"/>
                <a:ea typeface="Montserrat"/>
                <a:cs typeface="Calibri" panose="020F0502020204030204" pitchFamily="34" charset="0"/>
                <a:sym typeface="Montserrat"/>
              </a:rPr>
              <a:t>Patients per year</a:t>
            </a:r>
            <a:endParaRPr sz="3200" kern="0" dirty="0">
              <a:solidFill>
                <a:srgbClr val="03336D"/>
              </a:solidFill>
              <a:latin typeface="Arial"/>
              <a:ea typeface="Arial"/>
              <a:cs typeface="Arial"/>
              <a:sym typeface="Arial"/>
            </a:endParaRPr>
          </a:p>
        </p:txBody>
      </p:sp>
      <p:grpSp>
        <p:nvGrpSpPr>
          <p:cNvPr id="45" name="Groupe 44">
            <a:extLst>
              <a:ext uri="{FF2B5EF4-FFF2-40B4-BE49-F238E27FC236}">
                <a16:creationId xmlns:a16="http://schemas.microsoft.com/office/drawing/2014/main" id="{7AEB26D6-5EBE-A304-EB5D-23B3D14CDCD3}"/>
              </a:ext>
            </a:extLst>
          </p:cNvPr>
          <p:cNvGrpSpPr/>
          <p:nvPr/>
        </p:nvGrpSpPr>
        <p:grpSpPr>
          <a:xfrm>
            <a:off x="16381848" y="3553032"/>
            <a:ext cx="1906152" cy="1800310"/>
            <a:chOff x="7647072" y="1900679"/>
            <a:chExt cx="953076" cy="900155"/>
          </a:xfrm>
        </p:grpSpPr>
        <p:sp>
          <p:nvSpPr>
            <p:cNvPr id="46" name="Ellipse 45">
              <a:extLst>
                <a:ext uri="{FF2B5EF4-FFF2-40B4-BE49-F238E27FC236}">
                  <a16:creationId xmlns:a16="http://schemas.microsoft.com/office/drawing/2014/main" id="{582B55FE-1BA2-DBC6-0AC4-6E5FF2971C63}"/>
                </a:ext>
              </a:extLst>
            </p:cNvPr>
            <p:cNvSpPr/>
            <p:nvPr/>
          </p:nvSpPr>
          <p:spPr>
            <a:xfrm rot="272181">
              <a:off x="7647072" y="1900679"/>
              <a:ext cx="953076" cy="900155"/>
            </a:xfrm>
            <a:prstGeom prst="ellipse">
              <a:avLst/>
            </a:prstGeom>
            <a:solidFill>
              <a:schemeClr val="tx2">
                <a:lumMod val="75000"/>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fr-FR" sz="2800" kern="0">
                <a:solidFill>
                  <a:srgbClr val="FFFFFF"/>
                </a:solidFill>
                <a:latin typeface="Arial"/>
                <a:sym typeface="Arial"/>
              </a:endParaRPr>
            </a:p>
          </p:txBody>
        </p:sp>
        <p:sp>
          <p:nvSpPr>
            <p:cNvPr id="47" name="Google Shape;215;g2fe79a45527_0_1">
              <a:extLst>
                <a:ext uri="{FF2B5EF4-FFF2-40B4-BE49-F238E27FC236}">
                  <a16:creationId xmlns:a16="http://schemas.microsoft.com/office/drawing/2014/main" id="{DE347046-7843-D391-F308-33C7DEDB31AD}"/>
                </a:ext>
              </a:extLst>
            </p:cNvPr>
            <p:cNvSpPr txBox="1"/>
            <p:nvPr/>
          </p:nvSpPr>
          <p:spPr>
            <a:xfrm rot="272181">
              <a:off x="7706507" y="2221518"/>
              <a:ext cx="828309" cy="425717"/>
            </a:xfrm>
            <a:prstGeom prst="rect">
              <a:avLst/>
            </a:prstGeom>
            <a:noFill/>
            <a:ln>
              <a:noFill/>
            </a:ln>
          </p:spPr>
          <p:txBody>
            <a:bodyPr spcFirstLastPara="1" wrap="square" lIns="182850" tIns="91400" rIns="182850" bIns="91400" anchor="t" anchorCtr="0">
              <a:spAutoFit/>
            </a:bodyPr>
            <a:lstStyle/>
            <a:p>
              <a:pPr algn="ctr" defTabSz="1828800">
                <a:lnSpc>
                  <a:spcPts val="1320"/>
                </a:lnSpc>
                <a:buClr>
                  <a:srgbClr val="000000"/>
                </a:buClr>
                <a:buSzPts val="800"/>
                <a:defRPr/>
              </a:pPr>
              <a:r>
                <a:rPr lang="fr" sz="1400" b="1" kern="0" dirty="0">
                  <a:solidFill>
                    <a:srgbClr val="034EA1"/>
                  </a:solidFill>
                  <a:latin typeface="Calibri" panose="020F0502020204030204" pitchFamily="34" charset="0"/>
                  <a:ea typeface="Montserrat"/>
                  <a:cs typeface="Calibri" panose="020F0502020204030204" pitchFamily="34" charset="0"/>
                  <a:sym typeface="Montserrat"/>
                </a:rPr>
                <a:t>Orphan Drug Designation </a:t>
              </a:r>
              <a:br>
                <a:rPr lang="fr" sz="1400" kern="0" dirty="0">
                  <a:solidFill>
                    <a:srgbClr val="034EA1"/>
                  </a:solidFill>
                  <a:latin typeface="Calibri Light" panose="020F0302020204030204" pitchFamily="34" charset="0"/>
                  <a:ea typeface="Montserrat"/>
                  <a:cs typeface="Calibri Light" panose="020F0302020204030204" pitchFamily="34" charset="0"/>
                  <a:sym typeface="Montserrat"/>
                </a:rPr>
              </a:br>
              <a:r>
                <a:rPr lang="fr" sz="1400" kern="0" dirty="0">
                  <a:solidFill>
                    <a:srgbClr val="034EA1"/>
                  </a:solidFill>
                  <a:latin typeface="Calibri Light" panose="020F0302020204030204" pitchFamily="34" charset="0"/>
                  <a:ea typeface="Montserrat"/>
                  <a:cs typeface="Calibri Light" panose="020F0302020204030204" pitchFamily="34" charset="0"/>
                  <a:sym typeface="Montserrat"/>
                </a:rPr>
                <a:t>for Prevention </a:t>
              </a:r>
              <a:br>
                <a:rPr lang="fr" sz="1400" kern="0" dirty="0">
                  <a:solidFill>
                    <a:srgbClr val="034EA1"/>
                  </a:solidFill>
                  <a:latin typeface="Calibri Light" panose="020F0302020204030204" pitchFamily="34" charset="0"/>
                  <a:ea typeface="Montserrat"/>
                  <a:cs typeface="Calibri Light" panose="020F0302020204030204" pitchFamily="34" charset="0"/>
                  <a:sym typeface="Montserrat"/>
                </a:rPr>
              </a:br>
              <a:r>
                <a:rPr lang="fr" sz="1400" kern="0" dirty="0">
                  <a:solidFill>
                    <a:srgbClr val="034EA1"/>
                  </a:solidFill>
                  <a:latin typeface="Calibri Light" panose="020F0302020204030204" pitchFamily="34" charset="0"/>
                  <a:ea typeface="Montserrat"/>
                  <a:cs typeface="Calibri Light" panose="020F0302020204030204" pitchFamily="34" charset="0"/>
                  <a:sym typeface="Montserrat"/>
                </a:rPr>
                <a:t>of ALF (July 2024)</a:t>
              </a:r>
              <a:endParaRPr sz="1400" kern="0" dirty="0">
                <a:solidFill>
                  <a:srgbClr val="034EA1"/>
                </a:solidFill>
                <a:latin typeface="Calibri Light" panose="020F0302020204030204" pitchFamily="34" charset="0"/>
                <a:cs typeface="Calibri Light" panose="020F0302020204030204" pitchFamily="34" charset="0"/>
                <a:sym typeface="Arial"/>
              </a:endParaRPr>
            </a:p>
          </p:txBody>
        </p:sp>
        <p:grpSp>
          <p:nvGrpSpPr>
            <p:cNvPr id="48" name="Groupe 47">
              <a:extLst>
                <a:ext uri="{FF2B5EF4-FFF2-40B4-BE49-F238E27FC236}">
                  <a16:creationId xmlns:a16="http://schemas.microsoft.com/office/drawing/2014/main" id="{0D261DF0-5DFD-6222-F0F1-A5AF352BD44A}"/>
                </a:ext>
              </a:extLst>
            </p:cNvPr>
            <p:cNvGrpSpPr/>
            <p:nvPr/>
          </p:nvGrpSpPr>
          <p:grpSpPr>
            <a:xfrm rot="272181">
              <a:off x="7756540" y="1969247"/>
              <a:ext cx="652469" cy="231720"/>
              <a:chOff x="5343181" y="-1025104"/>
              <a:chExt cx="2235013" cy="793750"/>
            </a:xfrm>
          </p:grpSpPr>
          <p:pic>
            <p:nvPicPr>
              <p:cNvPr id="49" name="Picture 4">
                <a:extLst>
                  <a:ext uri="{FF2B5EF4-FFF2-40B4-BE49-F238E27FC236}">
                    <a16:creationId xmlns:a16="http://schemas.microsoft.com/office/drawing/2014/main" id="{E7447F6E-BD7D-CE1F-A124-6413511FA2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434" r="38433" b="36224"/>
              <a:stretch/>
            </p:blipFill>
            <p:spPr bwMode="auto">
              <a:xfrm>
                <a:off x="5343181" y="-1025104"/>
                <a:ext cx="881350" cy="793750"/>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e 49">
                <a:extLst>
                  <a:ext uri="{FF2B5EF4-FFF2-40B4-BE49-F238E27FC236}">
                    <a16:creationId xmlns:a16="http://schemas.microsoft.com/office/drawing/2014/main" id="{3A890B21-C94A-3E73-03B7-5EA17733BB26}"/>
                  </a:ext>
                </a:extLst>
              </p:cNvPr>
              <p:cNvGrpSpPr/>
              <p:nvPr/>
            </p:nvGrpSpPr>
            <p:grpSpPr>
              <a:xfrm>
                <a:off x="6284569" y="-1025103"/>
                <a:ext cx="1293625" cy="726654"/>
                <a:chOff x="6284569" y="-1025104"/>
                <a:chExt cx="1427238" cy="801707"/>
              </a:xfrm>
            </p:grpSpPr>
            <p:pic>
              <p:nvPicPr>
                <p:cNvPr id="52" name="Picture 4">
                  <a:extLst>
                    <a:ext uri="{FF2B5EF4-FFF2-40B4-BE49-F238E27FC236}">
                      <a16:creationId xmlns:a16="http://schemas.microsoft.com/office/drawing/2014/main" id="{CB87B8D1-1208-52D8-48C3-D2A2F6DFF1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0" t="62849" r="64553" b="12323"/>
                <a:stretch/>
              </p:blipFill>
              <p:spPr bwMode="auto">
                <a:xfrm>
                  <a:off x="6316319" y="-1025104"/>
                  <a:ext cx="1395488" cy="30900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a:extLst>
                    <a:ext uri="{FF2B5EF4-FFF2-40B4-BE49-F238E27FC236}">
                      <a16:creationId xmlns:a16="http://schemas.microsoft.com/office/drawing/2014/main" id="{B85CEF3A-E80D-A85E-3B0C-9D282435FB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254" t="62849" r="28119" b="12323"/>
                <a:stretch/>
              </p:blipFill>
              <p:spPr bwMode="auto">
                <a:xfrm>
                  <a:off x="6316319" y="-778718"/>
                  <a:ext cx="1395488" cy="30900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a:extLst>
                    <a:ext uri="{FF2B5EF4-FFF2-40B4-BE49-F238E27FC236}">
                      <a16:creationId xmlns:a16="http://schemas.microsoft.com/office/drawing/2014/main" id="{DC93F8A7-50D3-E31A-01F3-87E6A66E4B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689" t="62849" r="-8316" b="12323"/>
                <a:stretch/>
              </p:blipFill>
              <p:spPr bwMode="auto">
                <a:xfrm>
                  <a:off x="6284569" y="-532405"/>
                  <a:ext cx="1395488" cy="30900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1" name="Connecteur droit 50">
                <a:extLst>
                  <a:ext uri="{FF2B5EF4-FFF2-40B4-BE49-F238E27FC236}">
                    <a16:creationId xmlns:a16="http://schemas.microsoft.com/office/drawing/2014/main" id="{F979A382-0A13-10A9-5C5B-6B7B23A70F2A}"/>
                  </a:ext>
                </a:extLst>
              </p:cNvPr>
              <p:cNvCxnSpPr/>
              <p:nvPr/>
            </p:nvCxnSpPr>
            <p:spPr>
              <a:xfrm>
                <a:off x="6254750" y="-981075"/>
                <a:ext cx="0" cy="685800"/>
              </a:xfrm>
              <a:prstGeom prst="line">
                <a:avLst/>
              </a:prstGeom>
              <a:ln w="9525" cap="rnd">
                <a:solidFill>
                  <a:srgbClr val="034EA1"/>
                </a:solidFill>
              </a:ln>
            </p:spPr>
            <p:style>
              <a:lnRef idx="1">
                <a:schemeClr val="accent1"/>
              </a:lnRef>
              <a:fillRef idx="0">
                <a:schemeClr val="accent1"/>
              </a:fillRef>
              <a:effectRef idx="0">
                <a:schemeClr val="accent1"/>
              </a:effectRef>
              <a:fontRef idx="minor">
                <a:schemeClr val="tx1"/>
              </a:fontRef>
            </p:style>
          </p:cxnSp>
        </p:grpSp>
      </p:grpSp>
      <p:sp>
        <p:nvSpPr>
          <p:cNvPr id="55" name="Google Shape;193;g2fe79a45527_0_1">
            <a:extLst>
              <a:ext uri="{FF2B5EF4-FFF2-40B4-BE49-F238E27FC236}">
                <a16:creationId xmlns:a16="http://schemas.microsoft.com/office/drawing/2014/main" id="{CDE2C939-5999-0F90-22C6-53CDE52A6BC5}"/>
              </a:ext>
            </a:extLst>
          </p:cNvPr>
          <p:cNvSpPr txBox="1"/>
          <p:nvPr/>
        </p:nvSpPr>
        <p:spPr>
          <a:xfrm>
            <a:off x="11790680" y="2773685"/>
            <a:ext cx="2221200" cy="702696"/>
          </a:xfrm>
          <a:prstGeom prst="rect">
            <a:avLst/>
          </a:prstGeom>
          <a:noFill/>
          <a:ln>
            <a:noFill/>
          </a:ln>
        </p:spPr>
        <p:txBody>
          <a:bodyPr spcFirstLastPara="1" wrap="square" lIns="137150" tIns="68550" rIns="137150" bIns="68550" anchor="t" anchorCtr="0">
            <a:spAutoFit/>
          </a:bodyPr>
          <a:lstStyle/>
          <a:p>
            <a:pPr algn="ctr" defTabSz="1828800">
              <a:lnSpc>
                <a:spcPts val="2200"/>
              </a:lnSpc>
              <a:buClr>
                <a:srgbClr val="000000"/>
              </a:buClr>
              <a:buSzPts val="1100"/>
              <a:defRPr/>
            </a:pPr>
            <a:r>
              <a:rPr lang="fr" sz="2000" b="1" kern="0" dirty="0">
                <a:solidFill>
                  <a:srgbClr val="404040"/>
                </a:solidFill>
                <a:latin typeface="Calibri" panose="020F0502020204030204" pitchFamily="34" charset="0"/>
                <a:cs typeface="Calibri" panose="020F0502020204030204" pitchFamily="34" charset="0"/>
                <a:sym typeface="Lato"/>
              </a:rPr>
              <a:t>New patients US+5EU/year</a:t>
            </a:r>
            <a:endParaRPr sz="2000" b="1" kern="0" dirty="0">
              <a:solidFill>
                <a:srgbClr val="404040"/>
              </a:solidFill>
              <a:latin typeface="Calibri" panose="020F0502020204030204" pitchFamily="34" charset="0"/>
              <a:cs typeface="Calibri" panose="020F0502020204030204" pitchFamily="34" charset="0"/>
              <a:sym typeface="Lato"/>
            </a:endParaRPr>
          </a:p>
        </p:txBody>
      </p:sp>
      <p:sp>
        <p:nvSpPr>
          <p:cNvPr id="56" name="Google Shape;212;g2fe79a45527_0_1">
            <a:extLst>
              <a:ext uri="{FF2B5EF4-FFF2-40B4-BE49-F238E27FC236}">
                <a16:creationId xmlns:a16="http://schemas.microsoft.com/office/drawing/2014/main" id="{9C675A65-4BD2-580F-2926-9EF846D1CD21}"/>
              </a:ext>
            </a:extLst>
          </p:cNvPr>
          <p:cNvSpPr txBox="1"/>
          <p:nvPr/>
        </p:nvSpPr>
        <p:spPr>
          <a:xfrm>
            <a:off x="14150318" y="2770677"/>
            <a:ext cx="2221200" cy="702696"/>
          </a:xfrm>
          <a:prstGeom prst="rect">
            <a:avLst/>
          </a:prstGeom>
          <a:noFill/>
          <a:ln>
            <a:noFill/>
          </a:ln>
        </p:spPr>
        <p:txBody>
          <a:bodyPr spcFirstLastPara="1" wrap="square" lIns="137150" tIns="68550" rIns="137150" bIns="68550" anchor="t" anchorCtr="0">
            <a:spAutoFit/>
          </a:bodyPr>
          <a:lstStyle/>
          <a:p>
            <a:pPr algn="ctr" defTabSz="1828800">
              <a:lnSpc>
                <a:spcPts val="2200"/>
              </a:lnSpc>
              <a:buClr>
                <a:srgbClr val="000000"/>
              </a:buClr>
              <a:buSzPts val="1100"/>
              <a:defRPr/>
            </a:pPr>
            <a:r>
              <a:rPr lang="fr-FR" sz="2000" b="1" kern="0" dirty="0" err="1">
                <a:solidFill>
                  <a:srgbClr val="404040"/>
                </a:solidFill>
                <a:latin typeface="Calibri" panose="020F0502020204030204" pitchFamily="34" charset="0"/>
                <a:cs typeface="Calibri" panose="020F0502020204030204" pitchFamily="34" charset="0"/>
                <a:sym typeface="Lato"/>
              </a:rPr>
              <a:t>Projected</a:t>
            </a:r>
            <a:r>
              <a:rPr lang="fr-FR" sz="2000" b="1" kern="0" dirty="0">
                <a:solidFill>
                  <a:srgbClr val="404040"/>
                </a:solidFill>
                <a:latin typeface="Calibri" panose="020F0502020204030204" pitchFamily="34" charset="0"/>
                <a:cs typeface="Calibri" panose="020F0502020204030204" pitchFamily="34" charset="0"/>
                <a:sym typeface="Lato"/>
              </a:rPr>
              <a:t> </a:t>
            </a:r>
            <a:r>
              <a:rPr lang="fr-FR" sz="2000" b="1" kern="0" dirty="0" err="1">
                <a:solidFill>
                  <a:srgbClr val="404040"/>
                </a:solidFill>
                <a:latin typeface="Calibri" panose="020F0502020204030204" pitchFamily="34" charset="0"/>
                <a:cs typeface="Calibri" panose="020F0502020204030204" pitchFamily="34" charset="0"/>
                <a:sym typeface="Lato"/>
              </a:rPr>
              <a:t>Market</a:t>
            </a:r>
            <a:r>
              <a:rPr lang="fr-FR" sz="2000" b="1" kern="0" dirty="0">
                <a:solidFill>
                  <a:srgbClr val="404040"/>
                </a:solidFill>
                <a:latin typeface="Calibri" panose="020F0502020204030204" pitchFamily="34" charset="0"/>
                <a:cs typeface="Calibri" panose="020F0502020204030204" pitchFamily="34" charset="0"/>
                <a:sym typeface="Lato"/>
              </a:rPr>
              <a:t> </a:t>
            </a:r>
            <a:r>
              <a:rPr lang="fr-FR" sz="2000" b="1" kern="0" dirty="0" err="1">
                <a:solidFill>
                  <a:srgbClr val="404040"/>
                </a:solidFill>
                <a:latin typeface="Calibri" panose="020F0502020204030204" pitchFamily="34" charset="0"/>
                <a:cs typeface="Calibri" panose="020F0502020204030204" pitchFamily="34" charset="0"/>
                <a:sym typeface="Lato"/>
              </a:rPr>
              <a:t>Potential</a:t>
            </a:r>
            <a:endParaRPr lang="fr-FR" sz="2000" b="1" kern="0" dirty="0">
              <a:solidFill>
                <a:srgbClr val="404040"/>
              </a:solidFill>
              <a:latin typeface="Calibri" panose="020F0502020204030204" pitchFamily="34" charset="0"/>
              <a:cs typeface="Calibri" panose="020F0502020204030204" pitchFamily="34" charset="0"/>
              <a:sym typeface="Lato"/>
            </a:endParaRPr>
          </a:p>
        </p:txBody>
      </p:sp>
      <p:sp>
        <p:nvSpPr>
          <p:cNvPr id="57" name="Google Shape;119;p3">
            <a:extLst>
              <a:ext uri="{FF2B5EF4-FFF2-40B4-BE49-F238E27FC236}">
                <a16:creationId xmlns:a16="http://schemas.microsoft.com/office/drawing/2014/main" id="{C9B8AA6C-4F3E-EFDC-74E3-48BFC3D0D50A}"/>
              </a:ext>
            </a:extLst>
          </p:cNvPr>
          <p:cNvSpPr txBox="1"/>
          <p:nvPr/>
        </p:nvSpPr>
        <p:spPr>
          <a:xfrm>
            <a:off x="7519988" y="3667182"/>
            <a:ext cx="4750260" cy="1985098"/>
          </a:xfrm>
          <a:prstGeom prst="rect">
            <a:avLst/>
          </a:prstGeom>
          <a:noFill/>
          <a:ln>
            <a:noFill/>
          </a:ln>
        </p:spPr>
        <p:txBody>
          <a:bodyPr spcFirstLastPara="1" wrap="square" lIns="137150" tIns="68550" rIns="137150" bIns="68550" anchor="t" anchorCtr="0">
            <a:spAutoFit/>
          </a:bodyPr>
          <a:lstStyle/>
          <a:p>
            <a:pPr marL="201600" indent="-198900" defTabSz="1828800">
              <a:spcBef>
                <a:spcPts val="1200"/>
              </a:spcBef>
              <a:buClr>
                <a:srgbClr val="000000"/>
              </a:buClr>
              <a:buSzPts val="900"/>
              <a:buFont typeface="Arial" panose="020B0604020202020204" pitchFamily="34" charset="0"/>
              <a:buChar char="•"/>
              <a:defRPr/>
            </a:pPr>
            <a:r>
              <a:rPr lang="fr" b="1" kern="0" dirty="0">
                <a:solidFill>
                  <a:srgbClr val="404040"/>
                </a:solidFill>
                <a:latin typeface="Calibri" panose="020F0502020204030204" pitchFamily="34" charset="0"/>
                <a:ea typeface="Montserrat"/>
                <a:cs typeface="Calibri" panose="020F0502020204030204" pitchFamily="34" charset="0"/>
                <a:sym typeface="Montserrat"/>
              </a:rPr>
              <a:t>Protection of liver </a:t>
            </a:r>
            <a:r>
              <a:rPr lang="fr" kern="0" dirty="0">
                <a:solidFill>
                  <a:srgbClr val="404040"/>
                </a:solidFill>
                <a:latin typeface="Calibri Light" panose="020F0302020204030204" pitchFamily="34" charset="0"/>
                <a:ea typeface="Montserrat"/>
                <a:cs typeface="Calibri Light" panose="020F0302020204030204" pitchFamily="34" charset="0"/>
                <a:sym typeface="Montserrat"/>
              </a:rPr>
              <a:t>demonstrated in 4 relevant </a:t>
            </a:r>
            <a:r>
              <a:rPr lang="fr" i="1" kern="0" dirty="0">
                <a:solidFill>
                  <a:srgbClr val="404040"/>
                </a:solidFill>
                <a:latin typeface="Calibri Light" panose="020F0302020204030204" pitchFamily="34" charset="0"/>
                <a:ea typeface="Montserrat"/>
                <a:cs typeface="Calibri Light" panose="020F0302020204030204" pitchFamily="34" charset="0"/>
                <a:sym typeface="Montserrat"/>
              </a:rPr>
              <a:t>in vivo </a:t>
            </a:r>
            <a:r>
              <a:rPr lang="fr" kern="0" dirty="0">
                <a:solidFill>
                  <a:srgbClr val="404040"/>
                </a:solidFill>
                <a:latin typeface="Calibri Light" panose="020F0302020204030204" pitchFamily="34" charset="0"/>
                <a:ea typeface="Montserrat"/>
                <a:cs typeface="Calibri Light" panose="020F0302020204030204" pitchFamily="34" charset="0"/>
                <a:sym typeface="Montserrat"/>
              </a:rPr>
              <a:t>models </a:t>
            </a:r>
            <a:endParaRPr kern="0" dirty="0">
              <a:solidFill>
                <a:srgbClr val="404040"/>
              </a:solidFill>
              <a:latin typeface="Calibri Light" panose="020F0302020204030204" pitchFamily="34" charset="0"/>
              <a:cs typeface="Calibri Light" panose="020F0302020204030204" pitchFamily="34" charset="0"/>
              <a:sym typeface="Arial"/>
            </a:endParaRPr>
          </a:p>
          <a:p>
            <a:pPr marL="201600" indent="-198900" defTabSz="1828800">
              <a:spcBef>
                <a:spcPts val="1200"/>
              </a:spcBef>
              <a:buClr>
                <a:srgbClr val="000000"/>
              </a:buClr>
              <a:buSzPts val="900"/>
              <a:buFont typeface="Arial" panose="020B0604020202020204" pitchFamily="34" charset="0"/>
              <a:buChar char="•"/>
              <a:defRPr/>
            </a:pPr>
            <a:r>
              <a:rPr lang="fr" kern="0" dirty="0">
                <a:solidFill>
                  <a:srgbClr val="404040"/>
                </a:solidFill>
                <a:latin typeface="Calibri Light" panose="020F0302020204030204" pitchFamily="34" charset="0"/>
                <a:ea typeface="Montserrat"/>
                <a:cs typeface="Calibri Light" panose="020F0302020204030204" pitchFamily="34" charset="0"/>
                <a:sym typeface="Montserrat"/>
              </a:rPr>
              <a:t>Good</a:t>
            </a:r>
            <a:r>
              <a:rPr lang="fr" kern="0" dirty="0">
                <a:solidFill>
                  <a:srgbClr val="404040"/>
                </a:solidFill>
                <a:latin typeface="Calibri" panose="020F0502020204030204" pitchFamily="34" charset="0"/>
                <a:ea typeface="Montserrat"/>
                <a:cs typeface="Calibri" panose="020F0502020204030204" pitchFamily="34" charset="0"/>
                <a:sym typeface="Montserrat"/>
              </a:rPr>
              <a:t> </a:t>
            </a:r>
            <a:r>
              <a:rPr lang="fr" i="1" kern="0" dirty="0">
                <a:solidFill>
                  <a:srgbClr val="404040"/>
                </a:solidFill>
                <a:latin typeface="Calibri Light" panose="020F0302020204030204" pitchFamily="34" charset="0"/>
                <a:ea typeface="Montserrat"/>
                <a:cs typeface="Calibri Light" panose="020F0302020204030204" pitchFamily="34" charset="0"/>
                <a:sym typeface="Montserrat"/>
              </a:rPr>
              <a:t>in vitro </a:t>
            </a:r>
            <a:r>
              <a:rPr lang="fr" kern="0" dirty="0">
                <a:solidFill>
                  <a:srgbClr val="404040"/>
                </a:solidFill>
                <a:latin typeface="Calibri Light" panose="020F0302020204030204" pitchFamily="34" charset="0"/>
                <a:ea typeface="Montserrat"/>
                <a:cs typeface="Calibri Light" panose="020F0302020204030204" pitchFamily="34" charset="0"/>
                <a:sym typeface="Montserrat"/>
              </a:rPr>
              <a:t>and</a:t>
            </a:r>
            <a:r>
              <a:rPr lang="fr" kern="0" dirty="0">
                <a:solidFill>
                  <a:srgbClr val="404040"/>
                </a:solidFill>
                <a:latin typeface="Calibri" panose="020F0502020204030204" pitchFamily="34" charset="0"/>
                <a:ea typeface="Montserrat"/>
                <a:cs typeface="Calibri" panose="020F0502020204030204" pitchFamily="34" charset="0"/>
                <a:sym typeface="Montserrat"/>
              </a:rPr>
              <a:t> </a:t>
            </a:r>
            <a:r>
              <a:rPr lang="fr" i="1" kern="0" dirty="0">
                <a:solidFill>
                  <a:srgbClr val="404040"/>
                </a:solidFill>
                <a:latin typeface="Calibri Light" panose="020F0302020204030204" pitchFamily="34" charset="0"/>
                <a:ea typeface="Montserrat"/>
                <a:cs typeface="Calibri Light" panose="020F0302020204030204" pitchFamily="34" charset="0"/>
                <a:sym typeface="Montserrat"/>
              </a:rPr>
              <a:t>in vivo </a:t>
            </a:r>
            <a:r>
              <a:rPr lang="fr" kern="0" dirty="0">
                <a:solidFill>
                  <a:srgbClr val="404040"/>
                </a:solidFill>
                <a:latin typeface="Calibri Light" panose="020F0302020204030204" pitchFamily="34" charset="0"/>
                <a:ea typeface="Montserrat"/>
                <a:cs typeface="Calibri Light" panose="020F0302020204030204" pitchFamily="34" charset="0"/>
                <a:sym typeface="Montserrat"/>
              </a:rPr>
              <a:t>safety</a:t>
            </a:r>
            <a:endParaRPr kern="0" dirty="0">
              <a:solidFill>
                <a:srgbClr val="404040"/>
              </a:solidFill>
              <a:latin typeface="Calibri Light" panose="020F0302020204030204" pitchFamily="34" charset="0"/>
              <a:cs typeface="Calibri Light" panose="020F0302020204030204" pitchFamily="34" charset="0"/>
              <a:sym typeface="Arial"/>
            </a:endParaRPr>
          </a:p>
          <a:p>
            <a:pPr marL="201600" indent="-198900" defTabSz="1828800">
              <a:spcBef>
                <a:spcPts val="1200"/>
              </a:spcBef>
              <a:buClr>
                <a:srgbClr val="000000"/>
              </a:buClr>
              <a:buSzPts val="900"/>
              <a:buFont typeface="Arial" panose="020B0604020202020204" pitchFamily="34" charset="0"/>
              <a:buChar char="•"/>
              <a:defRPr/>
            </a:pPr>
            <a:r>
              <a:rPr lang="en-US" b="1" kern="0" dirty="0">
                <a:solidFill>
                  <a:srgbClr val="404040"/>
                </a:solidFill>
                <a:latin typeface="Calibri" panose="020F0502020204030204" pitchFamily="34" charset="0"/>
                <a:ea typeface="Montserrat"/>
                <a:cs typeface="Calibri" panose="020F0502020204030204" pitchFamily="34" charset="0"/>
                <a:sym typeface="Montserrat"/>
              </a:rPr>
              <a:t>Synergistic effect with SoC for APAP poisoning</a:t>
            </a:r>
            <a:endParaRPr lang="en-US" kern="0" dirty="0">
              <a:solidFill>
                <a:srgbClr val="404040"/>
              </a:solidFill>
              <a:latin typeface="Calibri" panose="020F0502020204030204" pitchFamily="34" charset="0"/>
              <a:cs typeface="Calibri" panose="020F0502020204030204" pitchFamily="34" charset="0"/>
              <a:sym typeface="Arial"/>
            </a:endParaRPr>
          </a:p>
        </p:txBody>
      </p:sp>
      <p:sp>
        <p:nvSpPr>
          <p:cNvPr id="58" name="ZoneTexte 57">
            <a:extLst>
              <a:ext uri="{FF2B5EF4-FFF2-40B4-BE49-F238E27FC236}">
                <a16:creationId xmlns:a16="http://schemas.microsoft.com/office/drawing/2014/main" id="{A7D4C483-FFB7-7150-9392-5CDB1756439F}"/>
              </a:ext>
            </a:extLst>
          </p:cNvPr>
          <p:cNvSpPr txBox="1"/>
          <p:nvPr/>
        </p:nvSpPr>
        <p:spPr>
          <a:xfrm>
            <a:off x="7528796" y="7430919"/>
            <a:ext cx="4571340" cy="1631216"/>
          </a:xfrm>
          <a:prstGeom prst="rect">
            <a:avLst/>
          </a:prstGeom>
          <a:noFill/>
        </p:spPr>
        <p:txBody>
          <a:bodyPr wrap="square">
            <a:spAutoFit/>
          </a:bodyPr>
          <a:lstStyle/>
          <a:p>
            <a:pPr marL="201600" indent="-198900" defTabSz="1828800">
              <a:spcBef>
                <a:spcPts val="1200"/>
              </a:spcBef>
              <a:buClr>
                <a:srgbClr val="000000"/>
              </a:buClr>
              <a:buSzPts val="900"/>
              <a:buFont typeface="Arial" panose="020B0604020202020204" pitchFamily="34" charset="0"/>
              <a:buChar char="•"/>
              <a:defRPr/>
            </a:pPr>
            <a:r>
              <a:rPr lang="fr" b="1" kern="0" dirty="0">
                <a:solidFill>
                  <a:srgbClr val="404040"/>
                </a:solidFill>
                <a:latin typeface="Calibri" panose="020F0502020204030204" pitchFamily="34" charset="0"/>
                <a:ea typeface="Montserrat"/>
                <a:cs typeface="Calibri" panose="020F0502020204030204" pitchFamily="34" charset="0"/>
                <a:sym typeface="Montserrat"/>
              </a:rPr>
              <a:t>Slow down retinal degeneration </a:t>
            </a:r>
            <a:br>
              <a:rPr lang="fr" b="1" kern="0" dirty="0">
                <a:solidFill>
                  <a:srgbClr val="404040"/>
                </a:solidFill>
                <a:latin typeface="Calibri" panose="020F0502020204030204" pitchFamily="34" charset="0"/>
                <a:ea typeface="Montserrat"/>
                <a:cs typeface="Calibri" panose="020F0502020204030204" pitchFamily="34" charset="0"/>
                <a:sym typeface="Montserrat"/>
              </a:rPr>
            </a:br>
            <a:r>
              <a:rPr lang="fr" b="1" kern="0" dirty="0">
                <a:solidFill>
                  <a:srgbClr val="404040"/>
                </a:solidFill>
                <a:latin typeface="Calibri" panose="020F0502020204030204" pitchFamily="34" charset="0"/>
                <a:ea typeface="Montserrat"/>
                <a:cs typeface="Calibri" panose="020F0502020204030204" pitchFamily="34" charset="0"/>
                <a:sym typeface="Montserrat"/>
              </a:rPr>
              <a:t>and protection of photoreceptors </a:t>
            </a:r>
            <a:r>
              <a:rPr lang="fr" kern="0" dirty="0">
                <a:solidFill>
                  <a:srgbClr val="404040"/>
                </a:solidFill>
                <a:latin typeface="Calibri Light" panose="020F0302020204030204" pitchFamily="34" charset="0"/>
                <a:cs typeface="Calibri Light" panose="020F0302020204030204" pitchFamily="34" charset="0"/>
                <a:sym typeface="Montserrat"/>
              </a:rPr>
              <a:t>demonstrated in dry AMD </a:t>
            </a:r>
            <a:r>
              <a:rPr lang="fr" i="1" kern="0" dirty="0">
                <a:solidFill>
                  <a:srgbClr val="404040"/>
                </a:solidFill>
                <a:latin typeface="Calibri Light" panose="020F0302020204030204" pitchFamily="34" charset="0"/>
                <a:cs typeface="Calibri Light" panose="020F0302020204030204" pitchFamily="34" charset="0"/>
                <a:sym typeface="Montserrat"/>
              </a:rPr>
              <a:t>in vivo </a:t>
            </a:r>
            <a:r>
              <a:rPr lang="fr" kern="0" dirty="0">
                <a:solidFill>
                  <a:srgbClr val="404040"/>
                </a:solidFill>
                <a:latin typeface="Calibri Light" panose="020F0302020204030204" pitchFamily="34" charset="0"/>
                <a:cs typeface="Calibri Light" panose="020F0302020204030204" pitchFamily="34" charset="0"/>
                <a:sym typeface="Montserrat"/>
              </a:rPr>
              <a:t>models</a:t>
            </a:r>
          </a:p>
          <a:p>
            <a:pPr marL="201600" indent="-198900" defTabSz="1828800">
              <a:spcBef>
                <a:spcPts val="1200"/>
              </a:spcBef>
              <a:buClr>
                <a:srgbClr val="000000"/>
              </a:buClr>
              <a:buSzPts val="900"/>
              <a:buFont typeface="Arial" panose="020B0604020202020204" pitchFamily="34" charset="0"/>
              <a:buChar char="•"/>
              <a:defRPr/>
            </a:pPr>
            <a:r>
              <a:rPr lang="fr-FR" b="1" kern="0" dirty="0" err="1">
                <a:solidFill>
                  <a:srgbClr val="404040"/>
                </a:solidFill>
                <a:latin typeface="Calibri" panose="020F0502020204030204" pitchFamily="34" charset="0"/>
                <a:ea typeface="Montserrat"/>
                <a:cs typeface="Calibri" panose="020F0502020204030204" pitchFamily="34" charset="0"/>
                <a:sym typeface="Montserrat"/>
              </a:rPr>
              <a:t>Optimized</a:t>
            </a:r>
            <a:r>
              <a:rPr lang="fr-FR" b="1" kern="0" dirty="0">
                <a:solidFill>
                  <a:srgbClr val="404040"/>
                </a:solidFill>
                <a:latin typeface="Calibri" panose="020F0502020204030204" pitchFamily="34" charset="0"/>
                <a:ea typeface="Montserrat"/>
                <a:cs typeface="Calibri" panose="020F0502020204030204" pitchFamily="34" charset="0"/>
                <a:sym typeface="Montserrat"/>
              </a:rPr>
              <a:t> </a:t>
            </a:r>
            <a:r>
              <a:rPr lang="fr-FR" b="1" kern="0" dirty="0" err="1">
                <a:solidFill>
                  <a:srgbClr val="404040"/>
                </a:solidFill>
                <a:latin typeface="Calibri" panose="020F0502020204030204" pitchFamily="34" charset="0"/>
                <a:ea typeface="Montserrat"/>
                <a:cs typeface="Calibri" panose="020F0502020204030204" pitchFamily="34" charset="0"/>
                <a:sym typeface="Montserrat"/>
              </a:rPr>
              <a:t>modality</a:t>
            </a:r>
            <a:r>
              <a:rPr lang="fr-FR" b="1" kern="0" dirty="0">
                <a:solidFill>
                  <a:srgbClr val="404040"/>
                </a:solidFill>
                <a:latin typeface="Calibri" panose="020F0502020204030204" pitchFamily="34" charset="0"/>
                <a:ea typeface="Montserrat"/>
                <a:cs typeface="Calibri" panose="020F0502020204030204" pitchFamily="34" charset="0"/>
                <a:sym typeface="Montserrat"/>
              </a:rPr>
              <a:t> </a:t>
            </a:r>
            <a:r>
              <a:rPr lang="fr-FR" kern="0" dirty="0">
                <a:solidFill>
                  <a:srgbClr val="404040"/>
                </a:solidFill>
                <a:latin typeface="Calibri Light" panose="020F0302020204030204" pitchFamily="34" charset="0"/>
                <a:cs typeface="Calibri Light" panose="020F0302020204030204" pitchFamily="34" charset="0"/>
                <a:sym typeface="Montserrat"/>
              </a:rPr>
              <a:t>(non-invasive gel vs IVT injections)</a:t>
            </a:r>
          </a:p>
        </p:txBody>
      </p:sp>
      <p:sp>
        <p:nvSpPr>
          <p:cNvPr id="59" name="Google Shape;211;g2fe79a45527_0_1">
            <a:extLst>
              <a:ext uri="{FF2B5EF4-FFF2-40B4-BE49-F238E27FC236}">
                <a16:creationId xmlns:a16="http://schemas.microsoft.com/office/drawing/2014/main" id="{8AEB53B2-FCE3-0F1E-DF77-3DB5A517D712}"/>
              </a:ext>
            </a:extLst>
          </p:cNvPr>
          <p:cNvSpPr/>
          <p:nvPr/>
        </p:nvSpPr>
        <p:spPr>
          <a:xfrm>
            <a:off x="14362638" y="7052487"/>
            <a:ext cx="2114480" cy="1826894"/>
          </a:xfrm>
          <a:prstGeom prst="ellipse">
            <a:avLst/>
          </a:prstGeom>
          <a:solidFill>
            <a:schemeClr val="bg2"/>
          </a:solidFill>
          <a:ln>
            <a:noFill/>
          </a:ln>
          <a:effectLst/>
        </p:spPr>
        <p:txBody>
          <a:bodyPr spcFirstLastPara="1" wrap="square" lIns="0" tIns="0" rIns="0" bIns="0" anchor="ctr" anchorCtr="0">
            <a:noAutofit/>
          </a:bodyPr>
          <a:lstStyle/>
          <a:p>
            <a:pPr algn="ctr" defTabSz="1828800">
              <a:buClr>
                <a:srgbClr val="000000"/>
              </a:buClr>
              <a:buSzPts val="1800"/>
              <a:defRPr/>
            </a:pPr>
            <a:r>
              <a:rPr lang="fr-FR" sz="4000" b="1" kern="0" dirty="0">
                <a:solidFill>
                  <a:srgbClr val="FFFFFF">
                    <a:alpha val="0"/>
                  </a:srgbClr>
                </a:solidFill>
                <a:latin typeface="Montserrat" pitchFamily="2" charset="77"/>
                <a:cs typeface="Arial"/>
                <a:sym typeface="Lato"/>
              </a:rPr>
              <a:t>€</a:t>
            </a:r>
            <a:r>
              <a:rPr lang="fr-FR" sz="1200" b="1" kern="0" dirty="0">
                <a:solidFill>
                  <a:srgbClr val="FFFFFF"/>
                </a:solidFill>
                <a:latin typeface="Montserrat" pitchFamily="2" charset="77"/>
                <a:cs typeface="Arial"/>
                <a:sym typeface="Lato"/>
              </a:rPr>
              <a:t> </a:t>
            </a:r>
            <a:r>
              <a:rPr lang="fr-FR" sz="4000" b="1" kern="0" dirty="0">
                <a:solidFill>
                  <a:srgbClr val="FFFFFF"/>
                </a:solidFill>
                <a:latin typeface="Montserrat" pitchFamily="2" charset="77"/>
                <a:cs typeface="Arial"/>
                <a:sym typeface="Lato"/>
              </a:rPr>
              <a:t>&gt;5</a:t>
            </a:r>
            <a:r>
              <a:rPr lang="fr-FR" sz="800" b="1" kern="0" dirty="0">
                <a:solidFill>
                  <a:srgbClr val="FFFFFF"/>
                </a:solidFill>
                <a:latin typeface="Montserrat" pitchFamily="2" charset="77"/>
                <a:cs typeface="Arial"/>
                <a:sym typeface="Lato"/>
              </a:rPr>
              <a:t> </a:t>
            </a:r>
            <a:r>
              <a:rPr lang="fr-FR" sz="3200" b="1" kern="0" dirty="0">
                <a:solidFill>
                  <a:srgbClr val="FFFFFF"/>
                </a:solidFill>
                <a:latin typeface="Montserrat" pitchFamily="2" charset="77"/>
                <a:cs typeface="Arial"/>
                <a:sym typeface="Lato"/>
              </a:rPr>
              <a:t>B</a:t>
            </a:r>
          </a:p>
        </p:txBody>
      </p:sp>
      <p:grpSp>
        <p:nvGrpSpPr>
          <p:cNvPr id="60" name="Groupe 59">
            <a:extLst>
              <a:ext uri="{FF2B5EF4-FFF2-40B4-BE49-F238E27FC236}">
                <a16:creationId xmlns:a16="http://schemas.microsoft.com/office/drawing/2014/main" id="{31BEF503-6601-68EE-86F0-68B166743A9D}"/>
              </a:ext>
            </a:extLst>
          </p:cNvPr>
          <p:cNvGrpSpPr/>
          <p:nvPr/>
        </p:nvGrpSpPr>
        <p:grpSpPr>
          <a:xfrm>
            <a:off x="14089461" y="7101537"/>
            <a:ext cx="941014" cy="1091326"/>
            <a:chOff x="6533659" y="2027602"/>
            <a:chExt cx="605271" cy="828689"/>
          </a:xfrm>
          <a:effectLst>
            <a:outerShdw blurRad="50800" dist="38100" dir="2700000" algn="tl" rotWithShape="0">
              <a:prstClr val="black">
                <a:alpha val="40000"/>
              </a:prstClr>
            </a:outerShdw>
          </a:effectLst>
        </p:grpSpPr>
        <p:sp>
          <p:nvSpPr>
            <p:cNvPr id="61" name="Ellipse 60">
              <a:extLst>
                <a:ext uri="{FF2B5EF4-FFF2-40B4-BE49-F238E27FC236}">
                  <a16:creationId xmlns:a16="http://schemas.microsoft.com/office/drawing/2014/main" id="{DE8CC1FF-EC99-21A2-A715-6BBC88AB4FC1}"/>
                </a:ext>
              </a:extLst>
            </p:cNvPr>
            <p:cNvSpPr/>
            <p:nvPr/>
          </p:nvSpPr>
          <p:spPr>
            <a:xfrm>
              <a:off x="6711043" y="2340429"/>
              <a:ext cx="250371" cy="35922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fr-FR" sz="2800" kern="0">
                <a:solidFill>
                  <a:srgbClr val="FFFFFF"/>
                </a:solidFill>
                <a:latin typeface="Arial"/>
                <a:sym typeface="Arial"/>
              </a:endParaRPr>
            </a:p>
          </p:txBody>
        </p:sp>
        <p:sp>
          <p:nvSpPr>
            <p:cNvPr id="62" name="Forme libre 61">
              <a:extLst>
                <a:ext uri="{FF2B5EF4-FFF2-40B4-BE49-F238E27FC236}">
                  <a16:creationId xmlns:a16="http://schemas.microsoft.com/office/drawing/2014/main" id="{ADD244AC-E7F4-DB08-D673-CA51D725FBE4}"/>
                </a:ext>
              </a:extLst>
            </p:cNvPr>
            <p:cNvSpPr/>
            <p:nvPr/>
          </p:nvSpPr>
          <p:spPr>
            <a:xfrm>
              <a:off x="6533659" y="2027602"/>
              <a:ext cx="605271" cy="828689"/>
            </a:xfrm>
            <a:custGeom>
              <a:avLst/>
              <a:gdLst>
                <a:gd name="connsiteX0" fmla="*/ 667773 w 1185434"/>
                <a:gd name="connsiteY0" fmla="*/ 726525 h 1623004"/>
                <a:gd name="connsiteX1" fmla="*/ 493636 w 1185434"/>
                <a:gd name="connsiteY1" fmla="*/ 796164 h 1623004"/>
                <a:gd name="connsiteX2" fmla="*/ 434979 w 1185434"/>
                <a:gd name="connsiteY2" fmla="*/ 911618 h 1623004"/>
                <a:gd name="connsiteX3" fmla="*/ 392820 w 1185434"/>
                <a:gd name="connsiteY3" fmla="*/ 911618 h 1623004"/>
                <a:gd name="connsiteX4" fmla="*/ 381821 w 1185434"/>
                <a:gd name="connsiteY4" fmla="*/ 966596 h 1623004"/>
                <a:gd name="connsiteX5" fmla="*/ 427647 w 1185434"/>
                <a:gd name="connsiteY5" fmla="*/ 966596 h 1623004"/>
                <a:gd name="connsiteX6" fmla="*/ 427647 w 1185434"/>
                <a:gd name="connsiteY6" fmla="*/ 1012411 h 1623004"/>
                <a:gd name="connsiteX7" fmla="*/ 392820 w 1185434"/>
                <a:gd name="connsiteY7" fmla="*/ 1012411 h 1623004"/>
                <a:gd name="connsiteX8" fmla="*/ 381821 w 1185434"/>
                <a:gd name="connsiteY8" fmla="*/ 1067389 h 1623004"/>
                <a:gd name="connsiteX9" fmla="*/ 433146 w 1185434"/>
                <a:gd name="connsiteY9" fmla="*/ 1067389 h 1623004"/>
                <a:gd name="connsiteX10" fmla="*/ 491803 w 1185434"/>
                <a:gd name="connsiteY10" fmla="*/ 1186508 h 1623004"/>
                <a:gd name="connsiteX11" fmla="*/ 658608 w 1185434"/>
                <a:gd name="connsiteY11" fmla="*/ 1256146 h 1623004"/>
                <a:gd name="connsiteX12" fmla="*/ 764924 w 1185434"/>
                <a:gd name="connsiteY12" fmla="*/ 1234155 h 1623004"/>
                <a:gd name="connsiteX13" fmla="*/ 764924 w 1185434"/>
                <a:gd name="connsiteY13" fmla="*/ 1127864 h 1623004"/>
                <a:gd name="connsiteX14" fmla="*/ 658608 w 1185434"/>
                <a:gd name="connsiteY14" fmla="*/ 1168182 h 1623004"/>
                <a:gd name="connsiteX15" fmla="*/ 566957 w 1185434"/>
                <a:gd name="connsiteY15" fmla="*/ 1127864 h 1623004"/>
                <a:gd name="connsiteX16" fmla="*/ 539462 w 1185434"/>
                <a:gd name="connsiteY16" fmla="*/ 1069221 h 1623004"/>
                <a:gd name="connsiteX17" fmla="*/ 698935 w 1185434"/>
                <a:gd name="connsiteY17" fmla="*/ 1069221 h 1623004"/>
                <a:gd name="connsiteX18" fmla="*/ 709933 w 1185434"/>
                <a:gd name="connsiteY18" fmla="*/ 1014243 h 1623004"/>
                <a:gd name="connsiteX19" fmla="*/ 532130 w 1185434"/>
                <a:gd name="connsiteY19" fmla="*/ 1014243 h 1623004"/>
                <a:gd name="connsiteX20" fmla="*/ 532130 w 1185434"/>
                <a:gd name="connsiteY20" fmla="*/ 968428 h 1623004"/>
                <a:gd name="connsiteX21" fmla="*/ 720931 w 1185434"/>
                <a:gd name="connsiteY21" fmla="*/ 968428 h 1623004"/>
                <a:gd name="connsiteX22" fmla="*/ 731929 w 1185434"/>
                <a:gd name="connsiteY22" fmla="*/ 913450 h 1623004"/>
                <a:gd name="connsiteX23" fmla="*/ 544961 w 1185434"/>
                <a:gd name="connsiteY23" fmla="*/ 913450 h 1623004"/>
                <a:gd name="connsiteX24" fmla="*/ 572456 w 1185434"/>
                <a:gd name="connsiteY24" fmla="*/ 856639 h 1623004"/>
                <a:gd name="connsiteX25" fmla="*/ 664107 w 1185434"/>
                <a:gd name="connsiteY25" fmla="*/ 816322 h 1623004"/>
                <a:gd name="connsiteX26" fmla="*/ 750260 w 1185434"/>
                <a:gd name="connsiteY26" fmla="*/ 845644 h 1623004"/>
                <a:gd name="connsiteX27" fmla="*/ 770423 w 1185434"/>
                <a:gd name="connsiteY27" fmla="*/ 748516 h 1623004"/>
                <a:gd name="connsiteX28" fmla="*/ 667773 w 1185434"/>
                <a:gd name="connsiteY28" fmla="*/ 726525 h 1623004"/>
                <a:gd name="connsiteX29" fmla="*/ 917065 w 1185434"/>
                <a:gd name="connsiteY29" fmla="*/ 394824 h 1623004"/>
                <a:gd name="connsiteX30" fmla="*/ 904234 w 1185434"/>
                <a:gd name="connsiteY30" fmla="*/ 473626 h 1623004"/>
                <a:gd name="connsiteX31" fmla="*/ 862074 w 1185434"/>
                <a:gd name="connsiteY31" fmla="*/ 506613 h 1623004"/>
                <a:gd name="connsiteX32" fmla="*/ 878571 w 1185434"/>
                <a:gd name="connsiteY32" fmla="*/ 656886 h 1623004"/>
                <a:gd name="connsiteX33" fmla="*/ 1028880 w 1185434"/>
                <a:gd name="connsiteY33" fmla="*/ 640392 h 1623004"/>
                <a:gd name="connsiteX34" fmla="*/ 1041711 w 1185434"/>
                <a:gd name="connsiteY34" fmla="*/ 528604 h 1623004"/>
                <a:gd name="connsiteX35" fmla="*/ 1063707 w 1185434"/>
                <a:gd name="connsiteY35" fmla="*/ 409485 h 1623004"/>
                <a:gd name="connsiteX36" fmla="*/ 1074705 w 1185434"/>
                <a:gd name="connsiteY36" fmla="*/ 416815 h 1623004"/>
                <a:gd name="connsiteX37" fmla="*/ 1120531 w 1185434"/>
                <a:gd name="connsiteY37" fmla="*/ 497450 h 1623004"/>
                <a:gd name="connsiteX38" fmla="*/ 1173689 w 1185434"/>
                <a:gd name="connsiteY38" fmla="*/ 812657 h 1623004"/>
                <a:gd name="connsiteX39" fmla="*/ 1162690 w 1185434"/>
                <a:gd name="connsiteY39" fmla="*/ 984922 h 1623004"/>
                <a:gd name="connsiteX40" fmla="*/ 687937 w 1185434"/>
                <a:gd name="connsiteY40" fmla="*/ 1580517 h 1623004"/>
                <a:gd name="connsiteX41" fmla="*/ 543128 w 1185434"/>
                <a:gd name="connsiteY41" fmla="*/ 1602508 h 1623004"/>
                <a:gd name="connsiteX42" fmla="*/ 35379 w 1185434"/>
                <a:gd name="connsiteY42" fmla="*/ 1199336 h 1623004"/>
                <a:gd name="connsiteX43" fmla="*/ 24381 w 1185434"/>
                <a:gd name="connsiteY43" fmla="*/ 1054560 h 1623004"/>
                <a:gd name="connsiteX44" fmla="*/ 499135 w 1185434"/>
                <a:gd name="connsiteY44" fmla="*/ 457132 h 1623004"/>
                <a:gd name="connsiteX45" fmla="*/ 665940 w 1185434"/>
                <a:gd name="connsiteY45" fmla="*/ 407652 h 1623004"/>
                <a:gd name="connsiteX46" fmla="*/ 935167 w 1185434"/>
                <a:gd name="connsiteY46" fmla="*/ 1502 h 1623004"/>
                <a:gd name="connsiteX47" fmla="*/ 962891 w 1185434"/>
                <a:gd name="connsiteY47" fmla="*/ 22806 h 1623004"/>
                <a:gd name="connsiteX48" fmla="*/ 1038045 w 1185434"/>
                <a:gd name="connsiteY48" fmla="*/ 394824 h 1623004"/>
                <a:gd name="connsiteX49" fmla="*/ 1021548 w 1185434"/>
                <a:gd name="connsiteY49" fmla="*/ 497449 h 1623004"/>
                <a:gd name="connsiteX50" fmla="*/ 988553 w 1185434"/>
                <a:gd name="connsiteY50" fmla="*/ 592745 h 1623004"/>
                <a:gd name="connsiteX51" fmla="*/ 948227 w 1185434"/>
                <a:gd name="connsiteY51" fmla="*/ 618401 h 1623004"/>
                <a:gd name="connsiteX52" fmla="*/ 928063 w 1185434"/>
                <a:gd name="connsiteY52" fmla="*/ 612903 h 1623004"/>
                <a:gd name="connsiteX53" fmla="*/ 907900 w 1185434"/>
                <a:gd name="connsiteY53" fmla="*/ 552427 h 1623004"/>
                <a:gd name="connsiteX54" fmla="*/ 935395 w 1185434"/>
                <a:gd name="connsiteY54" fmla="*/ 466295 h 1623004"/>
                <a:gd name="connsiteX55" fmla="*/ 946394 w 1185434"/>
                <a:gd name="connsiteY55" fmla="*/ 392991 h 1623004"/>
                <a:gd name="connsiteX56" fmla="*/ 884071 w 1185434"/>
                <a:gd name="connsiteY56" fmla="*/ 68621 h 1623004"/>
                <a:gd name="connsiteX57" fmla="*/ 900568 w 1185434"/>
                <a:gd name="connsiteY57" fmla="*/ 6312 h 1623004"/>
                <a:gd name="connsiteX58" fmla="*/ 935167 w 1185434"/>
                <a:gd name="connsiteY58" fmla="*/ 1502 h 162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85434" h="1623004">
                  <a:moveTo>
                    <a:pt x="667773" y="726525"/>
                  </a:moveTo>
                  <a:cubicBezTo>
                    <a:pt x="596285" y="726525"/>
                    <a:pt x="537629" y="748516"/>
                    <a:pt x="493636" y="796164"/>
                  </a:cubicBezTo>
                  <a:cubicBezTo>
                    <a:pt x="464308" y="827318"/>
                    <a:pt x="444144" y="865802"/>
                    <a:pt x="434979" y="911618"/>
                  </a:cubicBezTo>
                  <a:lnTo>
                    <a:pt x="392820" y="911618"/>
                  </a:lnTo>
                  <a:lnTo>
                    <a:pt x="381821" y="966596"/>
                  </a:lnTo>
                  <a:lnTo>
                    <a:pt x="427647" y="966596"/>
                  </a:lnTo>
                  <a:lnTo>
                    <a:pt x="427647" y="1012411"/>
                  </a:lnTo>
                  <a:lnTo>
                    <a:pt x="392820" y="1012411"/>
                  </a:lnTo>
                  <a:lnTo>
                    <a:pt x="381821" y="1067389"/>
                  </a:lnTo>
                  <a:lnTo>
                    <a:pt x="433146" y="1067389"/>
                  </a:lnTo>
                  <a:cubicBezTo>
                    <a:pt x="442311" y="1115036"/>
                    <a:pt x="462475" y="1155353"/>
                    <a:pt x="491803" y="1186508"/>
                  </a:cubicBezTo>
                  <a:cubicBezTo>
                    <a:pt x="533963" y="1232323"/>
                    <a:pt x="590786" y="1256146"/>
                    <a:pt x="658608" y="1256146"/>
                  </a:cubicBezTo>
                  <a:cubicBezTo>
                    <a:pt x="698935" y="1256146"/>
                    <a:pt x="733762" y="1248816"/>
                    <a:pt x="764924" y="1234155"/>
                  </a:cubicBezTo>
                  <a:lnTo>
                    <a:pt x="764924" y="1127864"/>
                  </a:lnTo>
                  <a:cubicBezTo>
                    <a:pt x="739261" y="1155353"/>
                    <a:pt x="702601" y="1168182"/>
                    <a:pt x="658608" y="1168182"/>
                  </a:cubicBezTo>
                  <a:cubicBezTo>
                    <a:pt x="620115" y="1168182"/>
                    <a:pt x="590786" y="1155353"/>
                    <a:pt x="566957" y="1127864"/>
                  </a:cubicBezTo>
                  <a:cubicBezTo>
                    <a:pt x="554126" y="1113204"/>
                    <a:pt x="544961" y="1094878"/>
                    <a:pt x="539462" y="1069221"/>
                  </a:cubicBezTo>
                  <a:lnTo>
                    <a:pt x="698935" y="1069221"/>
                  </a:lnTo>
                  <a:lnTo>
                    <a:pt x="709933" y="1014243"/>
                  </a:lnTo>
                  <a:lnTo>
                    <a:pt x="532130" y="1014243"/>
                  </a:lnTo>
                  <a:lnTo>
                    <a:pt x="532130" y="968428"/>
                  </a:lnTo>
                  <a:lnTo>
                    <a:pt x="720931" y="968428"/>
                  </a:lnTo>
                  <a:lnTo>
                    <a:pt x="731929" y="913450"/>
                  </a:lnTo>
                  <a:cubicBezTo>
                    <a:pt x="731929" y="913450"/>
                    <a:pt x="544961" y="913450"/>
                    <a:pt x="544961" y="913450"/>
                  </a:cubicBezTo>
                  <a:cubicBezTo>
                    <a:pt x="550460" y="891459"/>
                    <a:pt x="559625" y="871300"/>
                    <a:pt x="572456" y="856639"/>
                  </a:cubicBezTo>
                  <a:cubicBezTo>
                    <a:pt x="596285" y="829150"/>
                    <a:pt x="627447" y="816322"/>
                    <a:pt x="664107" y="816322"/>
                  </a:cubicBezTo>
                  <a:cubicBezTo>
                    <a:pt x="700768" y="816322"/>
                    <a:pt x="730096" y="825485"/>
                    <a:pt x="750260" y="845644"/>
                  </a:cubicBezTo>
                  <a:lnTo>
                    <a:pt x="770423" y="748516"/>
                  </a:lnTo>
                  <a:cubicBezTo>
                    <a:pt x="741095" y="733855"/>
                    <a:pt x="706267" y="726525"/>
                    <a:pt x="667773" y="726525"/>
                  </a:cubicBezTo>
                  <a:close/>
                  <a:moveTo>
                    <a:pt x="917065" y="394824"/>
                  </a:moveTo>
                  <a:cubicBezTo>
                    <a:pt x="915232" y="424146"/>
                    <a:pt x="909733" y="449802"/>
                    <a:pt x="904234" y="473626"/>
                  </a:cubicBezTo>
                  <a:cubicBezTo>
                    <a:pt x="887737" y="480956"/>
                    <a:pt x="873072" y="491952"/>
                    <a:pt x="862074" y="506613"/>
                  </a:cubicBezTo>
                  <a:cubicBezTo>
                    <a:pt x="825414" y="552428"/>
                    <a:pt x="832746" y="620234"/>
                    <a:pt x="878571" y="656886"/>
                  </a:cubicBezTo>
                  <a:cubicBezTo>
                    <a:pt x="924397" y="693538"/>
                    <a:pt x="992219" y="686207"/>
                    <a:pt x="1028880" y="640392"/>
                  </a:cubicBezTo>
                  <a:cubicBezTo>
                    <a:pt x="1054542" y="607406"/>
                    <a:pt x="1058208" y="563423"/>
                    <a:pt x="1041711" y="528604"/>
                  </a:cubicBezTo>
                  <a:cubicBezTo>
                    <a:pt x="1050876" y="495617"/>
                    <a:pt x="1060041" y="453467"/>
                    <a:pt x="1063707" y="409485"/>
                  </a:cubicBezTo>
                  <a:cubicBezTo>
                    <a:pt x="1067373" y="411317"/>
                    <a:pt x="1071039" y="413150"/>
                    <a:pt x="1074705" y="416815"/>
                  </a:cubicBezTo>
                  <a:cubicBezTo>
                    <a:pt x="1115032" y="447969"/>
                    <a:pt x="1120531" y="497450"/>
                    <a:pt x="1120531" y="497450"/>
                  </a:cubicBezTo>
                  <a:lnTo>
                    <a:pt x="1173689" y="812657"/>
                  </a:lnTo>
                  <a:cubicBezTo>
                    <a:pt x="1182854" y="865802"/>
                    <a:pt x="1199351" y="939107"/>
                    <a:pt x="1162690" y="984922"/>
                  </a:cubicBezTo>
                  <a:lnTo>
                    <a:pt x="687937" y="1580517"/>
                  </a:lnTo>
                  <a:cubicBezTo>
                    <a:pt x="651276" y="1626332"/>
                    <a:pt x="585287" y="1637328"/>
                    <a:pt x="543128" y="1602508"/>
                  </a:cubicBezTo>
                  <a:lnTo>
                    <a:pt x="35379" y="1199336"/>
                  </a:lnTo>
                  <a:cubicBezTo>
                    <a:pt x="-6780" y="1166349"/>
                    <a:pt x="-12279" y="1100375"/>
                    <a:pt x="24381" y="1054560"/>
                  </a:cubicBezTo>
                  <a:lnTo>
                    <a:pt x="499135" y="457132"/>
                  </a:lnTo>
                  <a:cubicBezTo>
                    <a:pt x="535796" y="411317"/>
                    <a:pt x="614616" y="409485"/>
                    <a:pt x="665940" y="407652"/>
                  </a:cubicBezTo>
                  <a:close/>
                  <a:moveTo>
                    <a:pt x="935167" y="1502"/>
                  </a:moveTo>
                  <a:cubicBezTo>
                    <a:pt x="946394" y="4480"/>
                    <a:pt x="956476" y="11811"/>
                    <a:pt x="962891" y="22806"/>
                  </a:cubicBezTo>
                  <a:cubicBezTo>
                    <a:pt x="1032546" y="145590"/>
                    <a:pt x="1047210" y="283035"/>
                    <a:pt x="1038045" y="394824"/>
                  </a:cubicBezTo>
                  <a:cubicBezTo>
                    <a:pt x="1034379" y="433308"/>
                    <a:pt x="1028880" y="466295"/>
                    <a:pt x="1021548" y="497449"/>
                  </a:cubicBezTo>
                  <a:cubicBezTo>
                    <a:pt x="1010550" y="537767"/>
                    <a:pt x="999551" y="570753"/>
                    <a:pt x="988553" y="592745"/>
                  </a:cubicBezTo>
                  <a:cubicBezTo>
                    <a:pt x="981221" y="609238"/>
                    <a:pt x="964724" y="618401"/>
                    <a:pt x="948227" y="618401"/>
                  </a:cubicBezTo>
                  <a:cubicBezTo>
                    <a:pt x="940894" y="618401"/>
                    <a:pt x="935395" y="616568"/>
                    <a:pt x="928063" y="612903"/>
                  </a:cubicBezTo>
                  <a:cubicBezTo>
                    <a:pt x="906067" y="601908"/>
                    <a:pt x="896902" y="574419"/>
                    <a:pt x="907900" y="552427"/>
                  </a:cubicBezTo>
                  <a:cubicBezTo>
                    <a:pt x="917065" y="532269"/>
                    <a:pt x="928063" y="502947"/>
                    <a:pt x="935395" y="466295"/>
                  </a:cubicBezTo>
                  <a:cubicBezTo>
                    <a:pt x="940894" y="444304"/>
                    <a:pt x="944561" y="418648"/>
                    <a:pt x="946394" y="392991"/>
                  </a:cubicBezTo>
                  <a:cubicBezTo>
                    <a:pt x="955559" y="295863"/>
                    <a:pt x="946394" y="174912"/>
                    <a:pt x="884071" y="68621"/>
                  </a:cubicBezTo>
                  <a:cubicBezTo>
                    <a:pt x="871240" y="46630"/>
                    <a:pt x="878572" y="19141"/>
                    <a:pt x="900568" y="6312"/>
                  </a:cubicBezTo>
                  <a:cubicBezTo>
                    <a:pt x="911566" y="-102"/>
                    <a:pt x="923939" y="-1476"/>
                    <a:pt x="935167" y="1502"/>
                  </a:cubicBezTo>
                  <a:close/>
                </a:path>
              </a:pathLst>
            </a:custGeom>
            <a:gradFill flip="none" rotWithShape="1">
              <a:gsLst>
                <a:gs pos="100000">
                  <a:schemeClr val="bg2"/>
                </a:gs>
                <a:gs pos="0">
                  <a:schemeClr val="accent3"/>
                </a:gs>
              </a:gsLst>
              <a:lin ang="10800000" scaled="1"/>
              <a:tileRect/>
            </a:gradFill>
            <a:ln w="0" cap="flat">
              <a:noFill/>
              <a:prstDash val="solid"/>
              <a:miter/>
            </a:ln>
          </p:spPr>
          <p:txBody>
            <a:bodyPr rtlCol="0" anchor="ctr"/>
            <a:lstStyle/>
            <a:p>
              <a:pPr defTabSz="1828800">
                <a:buClr>
                  <a:srgbClr val="000000"/>
                </a:buClr>
                <a:defRPr/>
              </a:pPr>
              <a:endParaRPr lang="fr-FR" sz="2800" kern="0">
                <a:solidFill>
                  <a:srgbClr val="000000"/>
                </a:solidFill>
                <a:latin typeface="Arial"/>
                <a:cs typeface="Arial"/>
                <a:sym typeface="Arial"/>
              </a:endParaRPr>
            </a:p>
          </p:txBody>
        </p:sp>
      </p:grpSp>
      <p:pic>
        <p:nvPicPr>
          <p:cNvPr id="64" name="Image 63"/>
          <p:cNvPicPr>
            <a:picLocks noChangeAspect="1"/>
          </p:cNvPicPr>
          <p:nvPr/>
        </p:nvPicPr>
        <p:blipFill>
          <a:blip r:embed="rId4"/>
          <a:stretch>
            <a:fillRect/>
          </a:stretch>
        </p:blipFill>
        <p:spPr>
          <a:xfrm>
            <a:off x="3343147" y="7618704"/>
            <a:ext cx="3969446" cy="1805036"/>
          </a:xfrm>
          <a:prstGeom prst="rect">
            <a:avLst/>
          </a:prstGeom>
        </p:spPr>
      </p:pic>
      <p:pic>
        <p:nvPicPr>
          <p:cNvPr id="65" name="Image 64"/>
          <p:cNvPicPr>
            <a:picLocks noChangeAspect="1"/>
          </p:cNvPicPr>
          <p:nvPr/>
        </p:nvPicPr>
        <p:blipFill>
          <a:blip r:embed="rId5">
            <a:clrChange>
              <a:clrFrom>
                <a:srgbClr val="FFFFFF"/>
              </a:clrFrom>
              <a:clrTo>
                <a:srgbClr val="FFFFFF">
                  <a:alpha val="0"/>
                </a:srgbClr>
              </a:clrTo>
            </a:clrChange>
          </a:blip>
          <a:stretch>
            <a:fillRect/>
          </a:stretch>
        </p:blipFill>
        <p:spPr>
          <a:xfrm>
            <a:off x="3287843" y="4006627"/>
            <a:ext cx="4084494" cy="1811994"/>
          </a:xfrm>
          <a:prstGeom prst="rect">
            <a:avLst/>
          </a:prstGeom>
        </p:spPr>
      </p:pic>
      <p:pic>
        <p:nvPicPr>
          <p:cNvPr id="63" name="Image 62"/>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80972" y="5974596"/>
            <a:ext cx="665900" cy="865488"/>
          </a:xfrm>
          <a:prstGeom prst="rect">
            <a:avLst/>
          </a:prstGeom>
        </p:spPr>
      </p:pic>
      <p:grpSp>
        <p:nvGrpSpPr>
          <p:cNvPr id="66" name="Groupe 65">
            <a:extLst>
              <a:ext uri="{FF2B5EF4-FFF2-40B4-BE49-F238E27FC236}">
                <a16:creationId xmlns:a16="http://schemas.microsoft.com/office/drawing/2014/main" id="{A0FD00E2-5204-B2A8-2BC4-A243878FB347}"/>
              </a:ext>
            </a:extLst>
          </p:cNvPr>
          <p:cNvGrpSpPr/>
          <p:nvPr/>
        </p:nvGrpSpPr>
        <p:grpSpPr>
          <a:xfrm>
            <a:off x="3051929" y="2644723"/>
            <a:ext cx="642074" cy="622814"/>
            <a:chOff x="4295351" y="1927115"/>
            <a:chExt cx="371106" cy="473185"/>
          </a:xfrm>
          <a:effectLst>
            <a:outerShdw blurRad="50800" dist="38100" dir="2700000" algn="tl" rotWithShape="0">
              <a:prstClr val="black">
                <a:alpha val="40000"/>
              </a:prstClr>
            </a:outerShdw>
          </a:effectLst>
        </p:grpSpPr>
        <p:grpSp>
          <p:nvGrpSpPr>
            <p:cNvPr id="67" name="Groupe 66">
              <a:extLst>
                <a:ext uri="{FF2B5EF4-FFF2-40B4-BE49-F238E27FC236}">
                  <a16:creationId xmlns:a16="http://schemas.microsoft.com/office/drawing/2014/main" id="{D2DFFBF3-4813-8914-318A-9C5F69D76DB6}"/>
                </a:ext>
              </a:extLst>
            </p:cNvPr>
            <p:cNvGrpSpPr/>
            <p:nvPr/>
          </p:nvGrpSpPr>
          <p:grpSpPr>
            <a:xfrm>
              <a:off x="4332284" y="1927115"/>
              <a:ext cx="334173" cy="473185"/>
              <a:chOff x="3595684" y="2136665"/>
              <a:chExt cx="334173" cy="473185"/>
            </a:xfrm>
          </p:grpSpPr>
          <p:sp>
            <p:nvSpPr>
              <p:cNvPr id="69" name="Forme libre 68">
                <a:extLst>
                  <a:ext uri="{FF2B5EF4-FFF2-40B4-BE49-F238E27FC236}">
                    <a16:creationId xmlns:a16="http://schemas.microsoft.com/office/drawing/2014/main" id="{74674D8C-5DC5-1E2A-F240-76223C44F0D9}"/>
                  </a:ext>
                </a:extLst>
              </p:cNvPr>
              <p:cNvSpPr/>
              <p:nvPr/>
            </p:nvSpPr>
            <p:spPr>
              <a:xfrm>
                <a:off x="3595684" y="2136665"/>
                <a:ext cx="334173" cy="473185"/>
              </a:xfrm>
              <a:custGeom>
                <a:avLst/>
                <a:gdLst>
                  <a:gd name="connsiteX0" fmla="*/ 1059794 w 1202892"/>
                  <a:gd name="connsiteY0" fmla="*/ 844218 h 1703280"/>
                  <a:gd name="connsiteX1" fmla="*/ 916574 w 1202892"/>
                  <a:gd name="connsiteY1" fmla="*/ 987406 h 1703280"/>
                  <a:gd name="connsiteX2" fmla="*/ 916574 w 1202892"/>
                  <a:gd name="connsiteY2" fmla="*/ 1388256 h 1703280"/>
                  <a:gd name="connsiteX3" fmla="*/ 658789 w 1202892"/>
                  <a:gd name="connsiteY3" fmla="*/ 1645981 h 1703280"/>
                  <a:gd name="connsiteX4" fmla="*/ 401005 w 1202892"/>
                  <a:gd name="connsiteY4" fmla="*/ 1388256 h 1703280"/>
                  <a:gd name="connsiteX5" fmla="*/ 401005 w 1202892"/>
                  <a:gd name="connsiteY5" fmla="*/ 1359607 h 1703280"/>
                  <a:gd name="connsiteX6" fmla="*/ 486913 w 1202892"/>
                  <a:gd name="connsiteY6" fmla="*/ 1359607 h 1703280"/>
                  <a:gd name="connsiteX7" fmla="*/ 507198 w 1202892"/>
                  <a:gd name="connsiteY7" fmla="*/ 1351238 h 1703280"/>
                  <a:gd name="connsiteX8" fmla="*/ 515569 w 1202892"/>
                  <a:gd name="connsiteY8" fmla="*/ 1330957 h 1703280"/>
                  <a:gd name="connsiteX9" fmla="*/ 515569 w 1202892"/>
                  <a:gd name="connsiteY9" fmla="*/ 1187770 h 1703280"/>
                  <a:gd name="connsiteX10" fmla="*/ 544225 w 1202892"/>
                  <a:gd name="connsiteY10" fmla="*/ 1187770 h 1703280"/>
                  <a:gd name="connsiteX11" fmla="*/ 744697 w 1202892"/>
                  <a:gd name="connsiteY11" fmla="*/ 987344 h 1703280"/>
                  <a:gd name="connsiteX12" fmla="*/ 744697 w 1202892"/>
                  <a:gd name="connsiteY12" fmla="*/ 357418 h 1703280"/>
                  <a:gd name="connsiteX13" fmla="*/ 544225 w 1202892"/>
                  <a:gd name="connsiteY13" fmla="*/ 156993 h 1703280"/>
                  <a:gd name="connsiteX14" fmla="*/ 401005 w 1202892"/>
                  <a:gd name="connsiteY14" fmla="*/ 156993 h 1703280"/>
                  <a:gd name="connsiteX15" fmla="*/ 401005 w 1202892"/>
                  <a:gd name="connsiteY15" fmla="*/ 28650 h 1703280"/>
                  <a:gd name="connsiteX16" fmla="*/ 372349 w 1202892"/>
                  <a:gd name="connsiteY16" fmla="*/ 0 h 1703280"/>
                  <a:gd name="connsiteX17" fmla="*/ 343692 w 1202892"/>
                  <a:gd name="connsiteY17" fmla="*/ 28650 h 1703280"/>
                  <a:gd name="connsiteX18" fmla="*/ 343692 w 1202892"/>
                  <a:gd name="connsiteY18" fmla="*/ 156993 h 1703280"/>
                  <a:gd name="connsiteX19" fmla="*/ 200472 w 1202892"/>
                  <a:gd name="connsiteY19" fmla="*/ 156993 h 1703280"/>
                  <a:gd name="connsiteX20" fmla="*/ 733 w 1202892"/>
                  <a:gd name="connsiteY20" fmla="*/ 341169 h 1703280"/>
                  <a:gd name="connsiteX21" fmla="*/ 0 w 1202892"/>
                  <a:gd name="connsiteY21" fmla="*/ 347461 h 1703280"/>
                  <a:gd name="connsiteX22" fmla="*/ 0 w 1202892"/>
                  <a:gd name="connsiteY22" fmla="*/ 987406 h 1703280"/>
                  <a:gd name="connsiteX23" fmla="*/ 200472 w 1202892"/>
                  <a:gd name="connsiteY23" fmla="*/ 1187831 h 1703280"/>
                  <a:gd name="connsiteX24" fmla="*/ 229128 w 1202892"/>
                  <a:gd name="connsiteY24" fmla="*/ 1187831 h 1703280"/>
                  <a:gd name="connsiteX25" fmla="*/ 229128 w 1202892"/>
                  <a:gd name="connsiteY25" fmla="*/ 1331018 h 1703280"/>
                  <a:gd name="connsiteX26" fmla="*/ 237499 w 1202892"/>
                  <a:gd name="connsiteY26" fmla="*/ 1351299 h 1703280"/>
                  <a:gd name="connsiteX27" fmla="*/ 257784 w 1202892"/>
                  <a:gd name="connsiteY27" fmla="*/ 1359668 h 1703280"/>
                  <a:gd name="connsiteX28" fmla="*/ 343692 w 1202892"/>
                  <a:gd name="connsiteY28" fmla="*/ 1359668 h 1703280"/>
                  <a:gd name="connsiteX29" fmla="*/ 343692 w 1202892"/>
                  <a:gd name="connsiteY29" fmla="*/ 1388318 h 1703280"/>
                  <a:gd name="connsiteX30" fmla="*/ 501210 w 1202892"/>
                  <a:gd name="connsiteY30" fmla="*/ 1661131 h 1703280"/>
                  <a:gd name="connsiteX31" fmla="*/ 816246 w 1202892"/>
                  <a:gd name="connsiteY31" fmla="*/ 1661131 h 1703280"/>
                  <a:gd name="connsiteX32" fmla="*/ 973764 w 1202892"/>
                  <a:gd name="connsiteY32" fmla="*/ 1388318 h 1703280"/>
                  <a:gd name="connsiteX33" fmla="*/ 973764 w 1202892"/>
                  <a:gd name="connsiteY33" fmla="*/ 987467 h 1703280"/>
                  <a:gd name="connsiteX34" fmla="*/ 1059672 w 1202892"/>
                  <a:gd name="connsiteY34" fmla="*/ 901579 h 1703280"/>
                  <a:gd name="connsiteX35" fmla="*/ 1145580 w 1202892"/>
                  <a:gd name="connsiteY35" fmla="*/ 987467 h 1703280"/>
                  <a:gd name="connsiteX36" fmla="*/ 1145580 w 1202892"/>
                  <a:gd name="connsiteY36" fmla="*/ 1073355 h 1703280"/>
                  <a:gd name="connsiteX37" fmla="*/ 1174236 w 1202892"/>
                  <a:gd name="connsiteY37" fmla="*/ 1102004 h 1703280"/>
                  <a:gd name="connsiteX38" fmla="*/ 1202893 w 1202892"/>
                  <a:gd name="connsiteY38" fmla="*/ 1073355 h 1703280"/>
                  <a:gd name="connsiteX39" fmla="*/ 1202893 w 1202892"/>
                  <a:gd name="connsiteY39" fmla="*/ 987467 h 1703280"/>
                  <a:gd name="connsiteX40" fmla="*/ 1059672 w 1202892"/>
                  <a:gd name="connsiteY40" fmla="*/ 844279 h 1703280"/>
                  <a:gd name="connsiteX41" fmla="*/ 200533 w 1202892"/>
                  <a:gd name="connsiteY41" fmla="*/ 1130593 h 1703280"/>
                  <a:gd name="connsiteX42" fmla="*/ 57313 w 1202892"/>
                  <a:gd name="connsiteY42" fmla="*/ 987406 h 1703280"/>
                  <a:gd name="connsiteX43" fmla="*/ 57313 w 1202892"/>
                  <a:gd name="connsiteY43" fmla="*/ 901518 h 1703280"/>
                  <a:gd name="connsiteX44" fmla="*/ 544225 w 1202892"/>
                  <a:gd name="connsiteY44" fmla="*/ 901518 h 1703280"/>
                  <a:gd name="connsiteX45" fmla="*/ 572882 w 1202892"/>
                  <a:gd name="connsiteY45" fmla="*/ 872868 h 1703280"/>
                  <a:gd name="connsiteX46" fmla="*/ 544225 w 1202892"/>
                  <a:gd name="connsiteY46" fmla="*/ 844218 h 1703280"/>
                  <a:gd name="connsiteX47" fmla="*/ 57313 w 1202892"/>
                  <a:gd name="connsiteY47" fmla="*/ 844218 h 1703280"/>
                  <a:gd name="connsiteX48" fmla="*/ 57313 w 1202892"/>
                  <a:gd name="connsiteY48" fmla="*/ 357418 h 1703280"/>
                  <a:gd name="connsiteX49" fmla="*/ 200533 w 1202892"/>
                  <a:gd name="connsiteY49" fmla="*/ 214231 h 1703280"/>
                  <a:gd name="connsiteX50" fmla="*/ 544225 w 1202892"/>
                  <a:gd name="connsiteY50" fmla="*/ 214231 h 1703280"/>
                  <a:gd name="connsiteX51" fmla="*/ 687446 w 1202892"/>
                  <a:gd name="connsiteY51" fmla="*/ 357418 h 1703280"/>
                  <a:gd name="connsiteX52" fmla="*/ 687446 w 1202892"/>
                  <a:gd name="connsiteY52" fmla="*/ 987344 h 1703280"/>
                  <a:gd name="connsiteX53" fmla="*/ 544225 w 1202892"/>
                  <a:gd name="connsiteY53" fmla="*/ 1130532 h 1703280"/>
                  <a:gd name="connsiteX54" fmla="*/ 200533 w 1202892"/>
                  <a:gd name="connsiteY54" fmla="*/ 1130532 h 1703280"/>
                  <a:gd name="connsiteX55" fmla="*/ 286441 w 1202892"/>
                  <a:gd name="connsiteY55" fmla="*/ 1302369 h 1703280"/>
                  <a:gd name="connsiteX56" fmla="*/ 286441 w 1202892"/>
                  <a:gd name="connsiteY56" fmla="*/ 1187831 h 1703280"/>
                  <a:gd name="connsiteX57" fmla="*/ 458256 w 1202892"/>
                  <a:gd name="connsiteY57" fmla="*/ 1187831 h 1703280"/>
                  <a:gd name="connsiteX58" fmla="*/ 458256 w 1202892"/>
                  <a:gd name="connsiteY58" fmla="*/ 1302369 h 1703280"/>
                  <a:gd name="connsiteX59" fmla="*/ 286441 w 1202892"/>
                  <a:gd name="connsiteY59" fmla="*/ 1302369 h 1703280"/>
                  <a:gd name="connsiteX0" fmla="*/ 1059794 w 1202892"/>
                  <a:gd name="connsiteY0" fmla="*/ 844218 h 1703280"/>
                  <a:gd name="connsiteX1" fmla="*/ 916574 w 1202892"/>
                  <a:gd name="connsiteY1" fmla="*/ 987406 h 1703280"/>
                  <a:gd name="connsiteX2" fmla="*/ 916574 w 1202892"/>
                  <a:gd name="connsiteY2" fmla="*/ 1388256 h 1703280"/>
                  <a:gd name="connsiteX3" fmla="*/ 658789 w 1202892"/>
                  <a:gd name="connsiteY3" fmla="*/ 1645981 h 1703280"/>
                  <a:gd name="connsiteX4" fmla="*/ 401005 w 1202892"/>
                  <a:gd name="connsiteY4" fmla="*/ 1388256 h 1703280"/>
                  <a:gd name="connsiteX5" fmla="*/ 401005 w 1202892"/>
                  <a:gd name="connsiteY5" fmla="*/ 1359607 h 1703280"/>
                  <a:gd name="connsiteX6" fmla="*/ 486913 w 1202892"/>
                  <a:gd name="connsiteY6" fmla="*/ 1359607 h 1703280"/>
                  <a:gd name="connsiteX7" fmla="*/ 507198 w 1202892"/>
                  <a:gd name="connsiteY7" fmla="*/ 1351238 h 1703280"/>
                  <a:gd name="connsiteX8" fmla="*/ 515569 w 1202892"/>
                  <a:gd name="connsiteY8" fmla="*/ 1330957 h 1703280"/>
                  <a:gd name="connsiteX9" fmla="*/ 515569 w 1202892"/>
                  <a:gd name="connsiteY9" fmla="*/ 1187770 h 1703280"/>
                  <a:gd name="connsiteX10" fmla="*/ 544225 w 1202892"/>
                  <a:gd name="connsiteY10" fmla="*/ 1187770 h 1703280"/>
                  <a:gd name="connsiteX11" fmla="*/ 744697 w 1202892"/>
                  <a:gd name="connsiteY11" fmla="*/ 987344 h 1703280"/>
                  <a:gd name="connsiteX12" fmla="*/ 744697 w 1202892"/>
                  <a:gd name="connsiteY12" fmla="*/ 357418 h 1703280"/>
                  <a:gd name="connsiteX13" fmla="*/ 544225 w 1202892"/>
                  <a:gd name="connsiteY13" fmla="*/ 156993 h 1703280"/>
                  <a:gd name="connsiteX14" fmla="*/ 401005 w 1202892"/>
                  <a:gd name="connsiteY14" fmla="*/ 156993 h 1703280"/>
                  <a:gd name="connsiteX15" fmla="*/ 401005 w 1202892"/>
                  <a:gd name="connsiteY15" fmla="*/ 28650 h 1703280"/>
                  <a:gd name="connsiteX16" fmla="*/ 372349 w 1202892"/>
                  <a:gd name="connsiteY16" fmla="*/ 0 h 1703280"/>
                  <a:gd name="connsiteX17" fmla="*/ 343692 w 1202892"/>
                  <a:gd name="connsiteY17" fmla="*/ 28650 h 1703280"/>
                  <a:gd name="connsiteX18" fmla="*/ 343692 w 1202892"/>
                  <a:gd name="connsiteY18" fmla="*/ 156993 h 1703280"/>
                  <a:gd name="connsiteX19" fmla="*/ 200472 w 1202892"/>
                  <a:gd name="connsiteY19" fmla="*/ 156993 h 1703280"/>
                  <a:gd name="connsiteX20" fmla="*/ 733 w 1202892"/>
                  <a:gd name="connsiteY20" fmla="*/ 341169 h 1703280"/>
                  <a:gd name="connsiteX21" fmla="*/ 0 w 1202892"/>
                  <a:gd name="connsiteY21" fmla="*/ 347461 h 1703280"/>
                  <a:gd name="connsiteX22" fmla="*/ 0 w 1202892"/>
                  <a:gd name="connsiteY22" fmla="*/ 987406 h 1703280"/>
                  <a:gd name="connsiteX23" fmla="*/ 200472 w 1202892"/>
                  <a:gd name="connsiteY23" fmla="*/ 1187831 h 1703280"/>
                  <a:gd name="connsiteX24" fmla="*/ 229128 w 1202892"/>
                  <a:gd name="connsiteY24" fmla="*/ 1187831 h 1703280"/>
                  <a:gd name="connsiteX25" fmla="*/ 229128 w 1202892"/>
                  <a:gd name="connsiteY25" fmla="*/ 1331018 h 1703280"/>
                  <a:gd name="connsiteX26" fmla="*/ 237499 w 1202892"/>
                  <a:gd name="connsiteY26" fmla="*/ 1351299 h 1703280"/>
                  <a:gd name="connsiteX27" fmla="*/ 257784 w 1202892"/>
                  <a:gd name="connsiteY27" fmla="*/ 1359668 h 1703280"/>
                  <a:gd name="connsiteX28" fmla="*/ 343692 w 1202892"/>
                  <a:gd name="connsiteY28" fmla="*/ 1359668 h 1703280"/>
                  <a:gd name="connsiteX29" fmla="*/ 343692 w 1202892"/>
                  <a:gd name="connsiteY29" fmla="*/ 1388318 h 1703280"/>
                  <a:gd name="connsiteX30" fmla="*/ 501210 w 1202892"/>
                  <a:gd name="connsiteY30" fmla="*/ 1661131 h 1703280"/>
                  <a:gd name="connsiteX31" fmla="*/ 816246 w 1202892"/>
                  <a:gd name="connsiteY31" fmla="*/ 1661131 h 1703280"/>
                  <a:gd name="connsiteX32" fmla="*/ 973764 w 1202892"/>
                  <a:gd name="connsiteY32" fmla="*/ 1388318 h 1703280"/>
                  <a:gd name="connsiteX33" fmla="*/ 973764 w 1202892"/>
                  <a:gd name="connsiteY33" fmla="*/ 987467 h 1703280"/>
                  <a:gd name="connsiteX34" fmla="*/ 1059672 w 1202892"/>
                  <a:gd name="connsiteY34" fmla="*/ 901579 h 1703280"/>
                  <a:gd name="connsiteX35" fmla="*/ 1145580 w 1202892"/>
                  <a:gd name="connsiteY35" fmla="*/ 987467 h 1703280"/>
                  <a:gd name="connsiteX36" fmla="*/ 1145580 w 1202892"/>
                  <a:gd name="connsiteY36" fmla="*/ 1073355 h 1703280"/>
                  <a:gd name="connsiteX37" fmla="*/ 1174236 w 1202892"/>
                  <a:gd name="connsiteY37" fmla="*/ 1102004 h 1703280"/>
                  <a:gd name="connsiteX38" fmla="*/ 1202893 w 1202892"/>
                  <a:gd name="connsiteY38" fmla="*/ 1073355 h 1703280"/>
                  <a:gd name="connsiteX39" fmla="*/ 1202893 w 1202892"/>
                  <a:gd name="connsiteY39" fmla="*/ 987467 h 1703280"/>
                  <a:gd name="connsiteX40" fmla="*/ 1059672 w 1202892"/>
                  <a:gd name="connsiteY40" fmla="*/ 844279 h 1703280"/>
                  <a:gd name="connsiteX41" fmla="*/ 1059794 w 1202892"/>
                  <a:gd name="connsiteY41" fmla="*/ 844218 h 1703280"/>
                  <a:gd name="connsiteX42" fmla="*/ 200533 w 1202892"/>
                  <a:gd name="connsiteY42" fmla="*/ 1130593 h 1703280"/>
                  <a:gd name="connsiteX43" fmla="*/ 57313 w 1202892"/>
                  <a:gd name="connsiteY43" fmla="*/ 987406 h 1703280"/>
                  <a:gd name="connsiteX44" fmla="*/ 57313 w 1202892"/>
                  <a:gd name="connsiteY44" fmla="*/ 901518 h 1703280"/>
                  <a:gd name="connsiteX45" fmla="*/ 544225 w 1202892"/>
                  <a:gd name="connsiteY45" fmla="*/ 901518 h 1703280"/>
                  <a:gd name="connsiteX46" fmla="*/ 572882 w 1202892"/>
                  <a:gd name="connsiteY46" fmla="*/ 872868 h 1703280"/>
                  <a:gd name="connsiteX47" fmla="*/ 57313 w 1202892"/>
                  <a:gd name="connsiteY47" fmla="*/ 844218 h 1703280"/>
                  <a:gd name="connsiteX48" fmla="*/ 57313 w 1202892"/>
                  <a:gd name="connsiteY48" fmla="*/ 357418 h 1703280"/>
                  <a:gd name="connsiteX49" fmla="*/ 200533 w 1202892"/>
                  <a:gd name="connsiteY49" fmla="*/ 214231 h 1703280"/>
                  <a:gd name="connsiteX50" fmla="*/ 544225 w 1202892"/>
                  <a:gd name="connsiteY50" fmla="*/ 214231 h 1703280"/>
                  <a:gd name="connsiteX51" fmla="*/ 687446 w 1202892"/>
                  <a:gd name="connsiteY51" fmla="*/ 357418 h 1703280"/>
                  <a:gd name="connsiteX52" fmla="*/ 687446 w 1202892"/>
                  <a:gd name="connsiteY52" fmla="*/ 987344 h 1703280"/>
                  <a:gd name="connsiteX53" fmla="*/ 544225 w 1202892"/>
                  <a:gd name="connsiteY53" fmla="*/ 1130532 h 1703280"/>
                  <a:gd name="connsiteX54" fmla="*/ 200533 w 1202892"/>
                  <a:gd name="connsiteY54" fmla="*/ 1130532 h 1703280"/>
                  <a:gd name="connsiteX55" fmla="*/ 200533 w 1202892"/>
                  <a:gd name="connsiteY55" fmla="*/ 1130593 h 1703280"/>
                  <a:gd name="connsiteX56" fmla="*/ 286441 w 1202892"/>
                  <a:gd name="connsiteY56" fmla="*/ 1302369 h 1703280"/>
                  <a:gd name="connsiteX57" fmla="*/ 286441 w 1202892"/>
                  <a:gd name="connsiteY57" fmla="*/ 1187831 h 1703280"/>
                  <a:gd name="connsiteX58" fmla="*/ 458256 w 1202892"/>
                  <a:gd name="connsiteY58" fmla="*/ 1187831 h 1703280"/>
                  <a:gd name="connsiteX59" fmla="*/ 458256 w 1202892"/>
                  <a:gd name="connsiteY59" fmla="*/ 1302369 h 1703280"/>
                  <a:gd name="connsiteX60" fmla="*/ 286441 w 1202892"/>
                  <a:gd name="connsiteY60" fmla="*/ 1302369 h 1703280"/>
                  <a:gd name="connsiteX0" fmla="*/ 1059794 w 1202892"/>
                  <a:gd name="connsiteY0" fmla="*/ 844218 h 1703280"/>
                  <a:gd name="connsiteX1" fmla="*/ 916574 w 1202892"/>
                  <a:gd name="connsiteY1" fmla="*/ 987406 h 1703280"/>
                  <a:gd name="connsiteX2" fmla="*/ 916574 w 1202892"/>
                  <a:gd name="connsiteY2" fmla="*/ 1388256 h 1703280"/>
                  <a:gd name="connsiteX3" fmla="*/ 658789 w 1202892"/>
                  <a:gd name="connsiteY3" fmla="*/ 1645981 h 1703280"/>
                  <a:gd name="connsiteX4" fmla="*/ 401005 w 1202892"/>
                  <a:gd name="connsiteY4" fmla="*/ 1388256 h 1703280"/>
                  <a:gd name="connsiteX5" fmla="*/ 401005 w 1202892"/>
                  <a:gd name="connsiteY5" fmla="*/ 1359607 h 1703280"/>
                  <a:gd name="connsiteX6" fmla="*/ 486913 w 1202892"/>
                  <a:gd name="connsiteY6" fmla="*/ 1359607 h 1703280"/>
                  <a:gd name="connsiteX7" fmla="*/ 507198 w 1202892"/>
                  <a:gd name="connsiteY7" fmla="*/ 1351238 h 1703280"/>
                  <a:gd name="connsiteX8" fmla="*/ 515569 w 1202892"/>
                  <a:gd name="connsiteY8" fmla="*/ 1330957 h 1703280"/>
                  <a:gd name="connsiteX9" fmla="*/ 515569 w 1202892"/>
                  <a:gd name="connsiteY9" fmla="*/ 1187770 h 1703280"/>
                  <a:gd name="connsiteX10" fmla="*/ 544225 w 1202892"/>
                  <a:gd name="connsiteY10" fmla="*/ 1187770 h 1703280"/>
                  <a:gd name="connsiteX11" fmla="*/ 744697 w 1202892"/>
                  <a:gd name="connsiteY11" fmla="*/ 987344 h 1703280"/>
                  <a:gd name="connsiteX12" fmla="*/ 744697 w 1202892"/>
                  <a:gd name="connsiteY12" fmla="*/ 357418 h 1703280"/>
                  <a:gd name="connsiteX13" fmla="*/ 544225 w 1202892"/>
                  <a:gd name="connsiteY13" fmla="*/ 156993 h 1703280"/>
                  <a:gd name="connsiteX14" fmla="*/ 401005 w 1202892"/>
                  <a:gd name="connsiteY14" fmla="*/ 156993 h 1703280"/>
                  <a:gd name="connsiteX15" fmla="*/ 401005 w 1202892"/>
                  <a:gd name="connsiteY15" fmla="*/ 28650 h 1703280"/>
                  <a:gd name="connsiteX16" fmla="*/ 372349 w 1202892"/>
                  <a:gd name="connsiteY16" fmla="*/ 0 h 1703280"/>
                  <a:gd name="connsiteX17" fmla="*/ 343692 w 1202892"/>
                  <a:gd name="connsiteY17" fmla="*/ 28650 h 1703280"/>
                  <a:gd name="connsiteX18" fmla="*/ 343692 w 1202892"/>
                  <a:gd name="connsiteY18" fmla="*/ 156993 h 1703280"/>
                  <a:gd name="connsiteX19" fmla="*/ 200472 w 1202892"/>
                  <a:gd name="connsiteY19" fmla="*/ 156993 h 1703280"/>
                  <a:gd name="connsiteX20" fmla="*/ 733 w 1202892"/>
                  <a:gd name="connsiteY20" fmla="*/ 341169 h 1703280"/>
                  <a:gd name="connsiteX21" fmla="*/ 0 w 1202892"/>
                  <a:gd name="connsiteY21" fmla="*/ 347461 h 1703280"/>
                  <a:gd name="connsiteX22" fmla="*/ 0 w 1202892"/>
                  <a:gd name="connsiteY22" fmla="*/ 987406 h 1703280"/>
                  <a:gd name="connsiteX23" fmla="*/ 200472 w 1202892"/>
                  <a:gd name="connsiteY23" fmla="*/ 1187831 h 1703280"/>
                  <a:gd name="connsiteX24" fmla="*/ 229128 w 1202892"/>
                  <a:gd name="connsiteY24" fmla="*/ 1187831 h 1703280"/>
                  <a:gd name="connsiteX25" fmla="*/ 229128 w 1202892"/>
                  <a:gd name="connsiteY25" fmla="*/ 1331018 h 1703280"/>
                  <a:gd name="connsiteX26" fmla="*/ 237499 w 1202892"/>
                  <a:gd name="connsiteY26" fmla="*/ 1351299 h 1703280"/>
                  <a:gd name="connsiteX27" fmla="*/ 257784 w 1202892"/>
                  <a:gd name="connsiteY27" fmla="*/ 1359668 h 1703280"/>
                  <a:gd name="connsiteX28" fmla="*/ 343692 w 1202892"/>
                  <a:gd name="connsiteY28" fmla="*/ 1359668 h 1703280"/>
                  <a:gd name="connsiteX29" fmla="*/ 343692 w 1202892"/>
                  <a:gd name="connsiteY29" fmla="*/ 1388318 h 1703280"/>
                  <a:gd name="connsiteX30" fmla="*/ 501210 w 1202892"/>
                  <a:gd name="connsiteY30" fmla="*/ 1661131 h 1703280"/>
                  <a:gd name="connsiteX31" fmla="*/ 816246 w 1202892"/>
                  <a:gd name="connsiteY31" fmla="*/ 1661131 h 1703280"/>
                  <a:gd name="connsiteX32" fmla="*/ 973764 w 1202892"/>
                  <a:gd name="connsiteY32" fmla="*/ 1388318 h 1703280"/>
                  <a:gd name="connsiteX33" fmla="*/ 973764 w 1202892"/>
                  <a:gd name="connsiteY33" fmla="*/ 987467 h 1703280"/>
                  <a:gd name="connsiteX34" fmla="*/ 1059672 w 1202892"/>
                  <a:gd name="connsiteY34" fmla="*/ 901579 h 1703280"/>
                  <a:gd name="connsiteX35" fmla="*/ 1145580 w 1202892"/>
                  <a:gd name="connsiteY35" fmla="*/ 987467 h 1703280"/>
                  <a:gd name="connsiteX36" fmla="*/ 1145580 w 1202892"/>
                  <a:gd name="connsiteY36" fmla="*/ 1073355 h 1703280"/>
                  <a:gd name="connsiteX37" fmla="*/ 1174236 w 1202892"/>
                  <a:gd name="connsiteY37" fmla="*/ 1102004 h 1703280"/>
                  <a:gd name="connsiteX38" fmla="*/ 1202893 w 1202892"/>
                  <a:gd name="connsiteY38" fmla="*/ 1073355 h 1703280"/>
                  <a:gd name="connsiteX39" fmla="*/ 1202893 w 1202892"/>
                  <a:gd name="connsiteY39" fmla="*/ 987467 h 1703280"/>
                  <a:gd name="connsiteX40" fmla="*/ 1059672 w 1202892"/>
                  <a:gd name="connsiteY40" fmla="*/ 844279 h 1703280"/>
                  <a:gd name="connsiteX41" fmla="*/ 1059794 w 1202892"/>
                  <a:gd name="connsiteY41" fmla="*/ 844218 h 1703280"/>
                  <a:gd name="connsiteX42" fmla="*/ 200533 w 1202892"/>
                  <a:gd name="connsiteY42" fmla="*/ 1130593 h 1703280"/>
                  <a:gd name="connsiteX43" fmla="*/ 57313 w 1202892"/>
                  <a:gd name="connsiteY43" fmla="*/ 987406 h 1703280"/>
                  <a:gd name="connsiteX44" fmla="*/ 57313 w 1202892"/>
                  <a:gd name="connsiteY44" fmla="*/ 901518 h 1703280"/>
                  <a:gd name="connsiteX45" fmla="*/ 544225 w 1202892"/>
                  <a:gd name="connsiteY45" fmla="*/ 901518 h 1703280"/>
                  <a:gd name="connsiteX46" fmla="*/ 57313 w 1202892"/>
                  <a:gd name="connsiteY46" fmla="*/ 844218 h 1703280"/>
                  <a:gd name="connsiteX47" fmla="*/ 57313 w 1202892"/>
                  <a:gd name="connsiteY47" fmla="*/ 357418 h 1703280"/>
                  <a:gd name="connsiteX48" fmla="*/ 200533 w 1202892"/>
                  <a:gd name="connsiteY48" fmla="*/ 214231 h 1703280"/>
                  <a:gd name="connsiteX49" fmla="*/ 544225 w 1202892"/>
                  <a:gd name="connsiteY49" fmla="*/ 214231 h 1703280"/>
                  <a:gd name="connsiteX50" fmla="*/ 687446 w 1202892"/>
                  <a:gd name="connsiteY50" fmla="*/ 357418 h 1703280"/>
                  <a:gd name="connsiteX51" fmla="*/ 687446 w 1202892"/>
                  <a:gd name="connsiteY51" fmla="*/ 987344 h 1703280"/>
                  <a:gd name="connsiteX52" fmla="*/ 544225 w 1202892"/>
                  <a:gd name="connsiteY52" fmla="*/ 1130532 h 1703280"/>
                  <a:gd name="connsiteX53" fmla="*/ 200533 w 1202892"/>
                  <a:gd name="connsiteY53" fmla="*/ 1130532 h 1703280"/>
                  <a:gd name="connsiteX54" fmla="*/ 200533 w 1202892"/>
                  <a:gd name="connsiteY54" fmla="*/ 1130593 h 1703280"/>
                  <a:gd name="connsiteX55" fmla="*/ 286441 w 1202892"/>
                  <a:gd name="connsiteY55" fmla="*/ 1302369 h 1703280"/>
                  <a:gd name="connsiteX56" fmla="*/ 286441 w 1202892"/>
                  <a:gd name="connsiteY56" fmla="*/ 1187831 h 1703280"/>
                  <a:gd name="connsiteX57" fmla="*/ 458256 w 1202892"/>
                  <a:gd name="connsiteY57" fmla="*/ 1187831 h 1703280"/>
                  <a:gd name="connsiteX58" fmla="*/ 458256 w 1202892"/>
                  <a:gd name="connsiteY58" fmla="*/ 1302369 h 1703280"/>
                  <a:gd name="connsiteX59" fmla="*/ 286441 w 1202892"/>
                  <a:gd name="connsiteY59" fmla="*/ 1302369 h 1703280"/>
                  <a:gd name="connsiteX0" fmla="*/ 1059794 w 1202892"/>
                  <a:gd name="connsiteY0" fmla="*/ 844218 h 1703280"/>
                  <a:gd name="connsiteX1" fmla="*/ 916574 w 1202892"/>
                  <a:gd name="connsiteY1" fmla="*/ 987406 h 1703280"/>
                  <a:gd name="connsiteX2" fmla="*/ 916574 w 1202892"/>
                  <a:gd name="connsiteY2" fmla="*/ 1388256 h 1703280"/>
                  <a:gd name="connsiteX3" fmla="*/ 658789 w 1202892"/>
                  <a:gd name="connsiteY3" fmla="*/ 1645981 h 1703280"/>
                  <a:gd name="connsiteX4" fmla="*/ 401005 w 1202892"/>
                  <a:gd name="connsiteY4" fmla="*/ 1388256 h 1703280"/>
                  <a:gd name="connsiteX5" fmla="*/ 401005 w 1202892"/>
                  <a:gd name="connsiteY5" fmla="*/ 1359607 h 1703280"/>
                  <a:gd name="connsiteX6" fmla="*/ 486913 w 1202892"/>
                  <a:gd name="connsiteY6" fmla="*/ 1359607 h 1703280"/>
                  <a:gd name="connsiteX7" fmla="*/ 507198 w 1202892"/>
                  <a:gd name="connsiteY7" fmla="*/ 1351238 h 1703280"/>
                  <a:gd name="connsiteX8" fmla="*/ 515569 w 1202892"/>
                  <a:gd name="connsiteY8" fmla="*/ 1330957 h 1703280"/>
                  <a:gd name="connsiteX9" fmla="*/ 515569 w 1202892"/>
                  <a:gd name="connsiteY9" fmla="*/ 1187770 h 1703280"/>
                  <a:gd name="connsiteX10" fmla="*/ 544225 w 1202892"/>
                  <a:gd name="connsiteY10" fmla="*/ 1187770 h 1703280"/>
                  <a:gd name="connsiteX11" fmla="*/ 744697 w 1202892"/>
                  <a:gd name="connsiteY11" fmla="*/ 987344 h 1703280"/>
                  <a:gd name="connsiteX12" fmla="*/ 744697 w 1202892"/>
                  <a:gd name="connsiteY12" fmla="*/ 357418 h 1703280"/>
                  <a:gd name="connsiteX13" fmla="*/ 544225 w 1202892"/>
                  <a:gd name="connsiteY13" fmla="*/ 156993 h 1703280"/>
                  <a:gd name="connsiteX14" fmla="*/ 401005 w 1202892"/>
                  <a:gd name="connsiteY14" fmla="*/ 156993 h 1703280"/>
                  <a:gd name="connsiteX15" fmla="*/ 401005 w 1202892"/>
                  <a:gd name="connsiteY15" fmla="*/ 28650 h 1703280"/>
                  <a:gd name="connsiteX16" fmla="*/ 372349 w 1202892"/>
                  <a:gd name="connsiteY16" fmla="*/ 0 h 1703280"/>
                  <a:gd name="connsiteX17" fmla="*/ 343692 w 1202892"/>
                  <a:gd name="connsiteY17" fmla="*/ 28650 h 1703280"/>
                  <a:gd name="connsiteX18" fmla="*/ 343692 w 1202892"/>
                  <a:gd name="connsiteY18" fmla="*/ 156993 h 1703280"/>
                  <a:gd name="connsiteX19" fmla="*/ 200472 w 1202892"/>
                  <a:gd name="connsiteY19" fmla="*/ 156993 h 1703280"/>
                  <a:gd name="connsiteX20" fmla="*/ 733 w 1202892"/>
                  <a:gd name="connsiteY20" fmla="*/ 341169 h 1703280"/>
                  <a:gd name="connsiteX21" fmla="*/ 0 w 1202892"/>
                  <a:gd name="connsiteY21" fmla="*/ 347461 h 1703280"/>
                  <a:gd name="connsiteX22" fmla="*/ 0 w 1202892"/>
                  <a:gd name="connsiteY22" fmla="*/ 987406 h 1703280"/>
                  <a:gd name="connsiteX23" fmla="*/ 200472 w 1202892"/>
                  <a:gd name="connsiteY23" fmla="*/ 1187831 h 1703280"/>
                  <a:gd name="connsiteX24" fmla="*/ 229128 w 1202892"/>
                  <a:gd name="connsiteY24" fmla="*/ 1187831 h 1703280"/>
                  <a:gd name="connsiteX25" fmla="*/ 229128 w 1202892"/>
                  <a:gd name="connsiteY25" fmla="*/ 1331018 h 1703280"/>
                  <a:gd name="connsiteX26" fmla="*/ 237499 w 1202892"/>
                  <a:gd name="connsiteY26" fmla="*/ 1351299 h 1703280"/>
                  <a:gd name="connsiteX27" fmla="*/ 257784 w 1202892"/>
                  <a:gd name="connsiteY27" fmla="*/ 1359668 h 1703280"/>
                  <a:gd name="connsiteX28" fmla="*/ 343692 w 1202892"/>
                  <a:gd name="connsiteY28" fmla="*/ 1359668 h 1703280"/>
                  <a:gd name="connsiteX29" fmla="*/ 343692 w 1202892"/>
                  <a:gd name="connsiteY29" fmla="*/ 1388318 h 1703280"/>
                  <a:gd name="connsiteX30" fmla="*/ 501210 w 1202892"/>
                  <a:gd name="connsiteY30" fmla="*/ 1661131 h 1703280"/>
                  <a:gd name="connsiteX31" fmla="*/ 816246 w 1202892"/>
                  <a:gd name="connsiteY31" fmla="*/ 1661131 h 1703280"/>
                  <a:gd name="connsiteX32" fmla="*/ 973764 w 1202892"/>
                  <a:gd name="connsiteY32" fmla="*/ 1388318 h 1703280"/>
                  <a:gd name="connsiteX33" fmla="*/ 973764 w 1202892"/>
                  <a:gd name="connsiteY33" fmla="*/ 987467 h 1703280"/>
                  <a:gd name="connsiteX34" fmla="*/ 1059672 w 1202892"/>
                  <a:gd name="connsiteY34" fmla="*/ 901579 h 1703280"/>
                  <a:gd name="connsiteX35" fmla="*/ 1145580 w 1202892"/>
                  <a:gd name="connsiteY35" fmla="*/ 987467 h 1703280"/>
                  <a:gd name="connsiteX36" fmla="*/ 1145580 w 1202892"/>
                  <a:gd name="connsiteY36" fmla="*/ 1073355 h 1703280"/>
                  <a:gd name="connsiteX37" fmla="*/ 1174236 w 1202892"/>
                  <a:gd name="connsiteY37" fmla="*/ 1102004 h 1703280"/>
                  <a:gd name="connsiteX38" fmla="*/ 1202893 w 1202892"/>
                  <a:gd name="connsiteY38" fmla="*/ 1073355 h 1703280"/>
                  <a:gd name="connsiteX39" fmla="*/ 1202893 w 1202892"/>
                  <a:gd name="connsiteY39" fmla="*/ 987467 h 1703280"/>
                  <a:gd name="connsiteX40" fmla="*/ 1059672 w 1202892"/>
                  <a:gd name="connsiteY40" fmla="*/ 844279 h 1703280"/>
                  <a:gd name="connsiteX41" fmla="*/ 1059794 w 1202892"/>
                  <a:gd name="connsiteY41" fmla="*/ 844218 h 1703280"/>
                  <a:gd name="connsiteX42" fmla="*/ 200533 w 1202892"/>
                  <a:gd name="connsiteY42" fmla="*/ 1130593 h 1703280"/>
                  <a:gd name="connsiteX43" fmla="*/ 57313 w 1202892"/>
                  <a:gd name="connsiteY43" fmla="*/ 987406 h 1703280"/>
                  <a:gd name="connsiteX44" fmla="*/ 57313 w 1202892"/>
                  <a:gd name="connsiteY44" fmla="*/ 901518 h 1703280"/>
                  <a:gd name="connsiteX45" fmla="*/ 57313 w 1202892"/>
                  <a:gd name="connsiteY45" fmla="*/ 844218 h 1703280"/>
                  <a:gd name="connsiteX46" fmla="*/ 57313 w 1202892"/>
                  <a:gd name="connsiteY46" fmla="*/ 357418 h 1703280"/>
                  <a:gd name="connsiteX47" fmla="*/ 200533 w 1202892"/>
                  <a:gd name="connsiteY47" fmla="*/ 214231 h 1703280"/>
                  <a:gd name="connsiteX48" fmla="*/ 544225 w 1202892"/>
                  <a:gd name="connsiteY48" fmla="*/ 214231 h 1703280"/>
                  <a:gd name="connsiteX49" fmla="*/ 687446 w 1202892"/>
                  <a:gd name="connsiteY49" fmla="*/ 357418 h 1703280"/>
                  <a:gd name="connsiteX50" fmla="*/ 687446 w 1202892"/>
                  <a:gd name="connsiteY50" fmla="*/ 987344 h 1703280"/>
                  <a:gd name="connsiteX51" fmla="*/ 544225 w 1202892"/>
                  <a:gd name="connsiteY51" fmla="*/ 1130532 h 1703280"/>
                  <a:gd name="connsiteX52" fmla="*/ 200533 w 1202892"/>
                  <a:gd name="connsiteY52" fmla="*/ 1130532 h 1703280"/>
                  <a:gd name="connsiteX53" fmla="*/ 200533 w 1202892"/>
                  <a:gd name="connsiteY53" fmla="*/ 1130593 h 1703280"/>
                  <a:gd name="connsiteX54" fmla="*/ 286441 w 1202892"/>
                  <a:gd name="connsiteY54" fmla="*/ 1302369 h 1703280"/>
                  <a:gd name="connsiteX55" fmla="*/ 286441 w 1202892"/>
                  <a:gd name="connsiteY55" fmla="*/ 1187831 h 1703280"/>
                  <a:gd name="connsiteX56" fmla="*/ 458256 w 1202892"/>
                  <a:gd name="connsiteY56" fmla="*/ 1187831 h 1703280"/>
                  <a:gd name="connsiteX57" fmla="*/ 458256 w 1202892"/>
                  <a:gd name="connsiteY57" fmla="*/ 1302369 h 1703280"/>
                  <a:gd name="connsiteX58" fmla="*/ 286441 w 1202892"/>
                  <a:gd name="connsiteY58" fmla="*/ 1302369 h 170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02892" h="1703280">
                    <a:moveTo>
                      <a:pt x="1059794" y="844218"/>
                    </a:moveTo>
                    <a:cubicBezTo>
                      <a:pt x="980669" y="844218"/>
                      <a:pt x="916574" y="908298"/>
                      <a:pt x="916574" y="987406"/>
                    </a:cubicBezTo>
                    <a:lnTo>
                      <a:pt x="916574" y="1388256"/>
                    </a:lnTo>
                    <a:cubicBezTo>
                      <a:pt x="916574" y="1530588"/>
                      <a:pt x="801154" y="1645981"/>
                      <a:pt x="658789" y="1645981"/>
                    </a:cubicBezTo>
                    <a:cubicBezTo>
                      <a:pt x="516424" y="1645981"/>
                      <a:pt x="401005" y="1530588"/>
                      <a:pt x="401005" y="1388256"/>
                    </a:cubicBezTo>
                    <a:lnTo>
                      <a:pt x="401005" y="1359607"/>
                    </a:lnTo>
                    <a:lnTo>
                      <a:pt x="486913" y="1359607"/>
                    </a:lnTo>
                    <a:cubicBezTo>
                      <a:pt x="494489" y="1359607"/>
                      <a:pt x="501821" y="1356614"/>
                      <a:pt x="507198" y="1351238"/>
                    </a:cubicBezTo>
                    <a:cubicBezTo>
                      <a:pt x="512575" y="1345862"/>
                      <a:pt x="515569" y="1338593"/>
                      <a:pt x="515569" y="1330957"/>
                    </a:cubicBezTo>
                    <a:lnTo>
                      <a:pt x="515569" y="1187770"/>
                    </a:lnTo>
                    <a:lnTo>
                      <a:pt x="544225" y="1187770"/>
                    </a:lnTo>
                    <a:cubicBezTo>
                      <a:pt x="654940" y="1187648"/>
                      <a:pt x="744575" y="1097973"/>
                      <a:pt x="744697" y="987344"/>
                    </a:cubicBezTo>
                    <a:lnTo>
                      <a:pt x="744697" y="357418"/>
                    </a:lnTo>
                    <a:cubicBezTo>
                      <a:pt x="744575" y="246729"/>
                      <a:pt x="654879" y="157115"/>
                      <a:pt x="544225" y="156993"/>
                    </a:cubicBezTo>
                    <a:lnTo>
                      <a:pt x="401005" y="156993"/>
                    </a:lnTo>
                    <a:lnTo>
                      <a:pt x="401005" y="28650"/>
                    </a:lnTo>
                    <a:cubicBezTo>
                      <a:pt x="401005" y="12828"/>
                      <a:pt x="388174" y="0"/>
                      <a:pt x="372349" y="0"/>
                    </a:cubicBezTo>
                    <a:cubicBezTo>
                      <a:pt x="356523" y="0"/>
                      <a:pt x="343692" y="12828"/>
                      <a:pt x="343692" y="28650"/>
                    </a:cubicBezTo>
                    <a:lnTo>
                      <a:pt x="343692" y="156993"/>
                    </a:lnTo>
                    <a:lnTo>
                      <a:pt x="200472" y="156993"/>
                    </a:lnTo>
                    <a:cubicBezTo>
                      <a:pt x="95256" y="157115"/>
                      <a:pt x="9104" y="238116"/>
                      <a:pt x="733" y="341169"/>
                    </a:cubicBezTo>
                    <a:cubicBezTo>
                      <a:pt x="305" y="343185"/>
                      <a:pt x="0" y="345262"/>
                      <a:pt x="0" y="347461"/>
                    </a:cubicBezTo>
                    <a:lnTo>
                      <a:pt x="0" y="987406"/>
                    </a:lnTo>
                    <a:cubicBezTo>
                      <a:pt x="122" y="1098095"/>
                      <a:pt x="89818" y="1187709"/>
                      <a:pt x="200472" y="1187831"/>
                    </a:cubicBezTo>
                    <a:lnTo>
                      <a:pt x="229128" y="1187831"/>
                    </a:lnTo>
                    <a:lnTo>
                      <a:pt x="229128" y="1331018"/>
                    </a:lnTo>
                    <a:cubicBezTo>
                      <a:pt x="229128" y="1338593"/>
                      <a:pt x="232122" y="1345923"/>
                      <a:pt x="237499" y="1351299"/>
                    </a:cubicBezTo>
                    <a:cubicBezTo>
                      <a:pt x="242876" y="1356675"/>
                      <a:pt x="250147" y="1359668"/>
                      <a:pt x="257784" y="1359668"/>
                    </a:cubicBezTo>
                    <a:lnTo>
                      <a:pt x="343692" y="1359668"/>
                    </a:lnTo>
                    <a:lnTo>
                      <a:pt x="343692" y="1388318"/>
                    </a:lnTo>
                    <a:cubicBezTo>
                      <a:pt x="343692" y="1500839"/>
                      <a:pt x="403754" y="1604870"/>
                      <a:pt x="501210" y="1661131"/>
                    </a:cubicBezTo>
                    <a:cubicBezTo>
                      <a:pt x="598666" y="1717330"/>
                      <a:pt x="718791" y="1717330"/>
                      <a:pt x="816246" y="1661131"/>
                    </a:cubicBezTo>
                    <a:cubicBezTo>
                      <a:pt x="913702" y="1604870"/>
                      <a:pt x="973764" y="1500839"/>
                      <a:pt x="973764" y="1388318"/>
                    </a:cubicBezTo>
                    <a:lnTo>
                      <a:pt x="973764" y="987467"/>
                    </a:lnTo>
                    <a:cubicBezTo>
                      <a:pt x="973764" y="940002"/>
                      <a:pt x="1012197" y="901579"/>
                      <a:pt x="1059672" y="901579"/>
                    </a:cubicBezTo>
                    <a:cubicBezTo>
                      <a:pt x="1107148" y="901579"/>
                      <a:pt x="1145580" y="940002"/>
                      <a:pt x="1145580" y="987467"/>
                    </a:cubicBezTo>
                    <a:lnTo>
                      <a:pt x="1145580" y="1073355"/>
                    </a:lnTo>
                    <a:cubicBezTo>
                      <a:pt x="1145580" y="1089176"/>
                      <a:pt x="1158411" y="1102004"/>
                      <a:pt x="1174236" y="1102004"/>
                    </a:cubicBezTo>
                    <a:cubicBezTo>
                      <a:pt x="1190061" y="1102004"/>
                      <a:pt x="1202893" y="1089176"/>
                      <a:pt x="1202893" y="1073355"/>
                    </a:cubicBezTo>
                    <a:lnTo>
                      <a:pt x="1202893" y="987467"/>
                    </a:lnTo>
                    <a:cubicBezTo>
                      <a:pt x="1202893" y="908359"/>
                      <a:pt x="1138798" y="844279"/>
                      <a:pt x="1059672" y="844279"/>
                    </a:cubicBezTo>
                    <a:cubicBezTo>
                      <a:pt x="1059713" y="844259"/>
                      <a:pt x="1059753" y="844238"/>
                      <a:pt x="1059794" y="844218"/>
                    </a:cubicBezTo>
                    <a:close/>
                    <a:moveTo>
                      <a:pt x="200533" y="1130593"/>
                    </a:moveTo>
                    <a:cubicBezTo>
                      <a:pt x="121468" y="1130532"/>
                      <a:pt x="57374" y="1066452"/>
                      <a:pt x="57313" y="987406"/>
                    </a:cubicBezTo>
                    <a:lnTo>
                      <a:pt x="57313" y="901518"/>
                    </a:lnTo>
                    <a:lnTo>
                      <a:pt x="57313" y="844218"/>
                    </a:lnTo>
                    <a:lnTo>
                      <a:pt x="57313" y="357418"/>
                    </a:lnTo>
                    <a:cubicBezTo>
                      <a:pt x="57374" y="278372"/>
                      <a:pt x="121468" y="214292"/>
                      <a:pt x="200533" y="214231"/>
                    </a:cubicBezTo>
                    <a:lnTo>
                      <a:pt x="544225" y="214231"/>
                    </a:lnTo>
                    <a:cubicBezTo>
                      <a:pt x="623290" y="214292"/>
                      <a:pt x="687385" y="278372"/>
                      <a:pt x="687446" y="357418"/>
                    </a:cubicBezTo>
                    <a:lnTo>
                      <a:pt x="687446" y="987344"/>
                    </a:lnTo>
                    <a:cubicBezTo>
                      <a:pt x="687385" y="1066391"/>
                      <a:pt x="623290" y="1130470"/>
                      <a:pt x="544225" y="1130532"/>
                    </a:cubicBezTo>
                    <a:lnTo>
                      <a:pt x="200533" y="1130532"/>
                    </a:lnTo>
                    <a:lnTo>
                      <a:pt x="200533" y="1130593"/>
                    </a:lnTo>
                    <a:close/>
                    <a:moveTo>
                      <a:pt x="286441" y="1302369"/>
                    </a:moveTo>
                    <a:lnTo>
                      <a:pt x="286441" y="1187831"/>
                    </a:lnTo>
                    <a:lnTo>
                      <a:pt x="458256" y="1187831"/>
                    </a:lnTo>
                    <a:lnTo>
                      <a:pt x="458256" y="1302369"/>
                    </a:lnTo>
                    <a:lnTo>
                      <a:pt x="286441" y="1302369"/>
                    </a:lnTo>
                    <a:close/>
                  </a:path>
                </a:pathLst>
              </a:custGeom>
              <a:solidFill>
                <a:schemeClr val="bg2"/>
              </a:solidFill>
              <a:ln w="3175" cap="flat">
                <a:noFill/>
                <a:prstDash val="solid"/>
                <a:miter/>
              </a:ln>
            </p:spPr>
            <p:txBody>
              <a:bodyPr rtlCol="0" anchor="ctr"/>
              <a:lstStyle/>
              <a:p>
                <a:pPr defTabSz="1828800">
                  <a:buClr>
                    <a:srgbClr val="000000"/>
                  </a:buClr>
                  <a:defRPr/>
                </a:pPr>
                <a:endParaRPr lang="fr-FR" sz="2800" kern="0">
                  <a:solidFill>
                    <a:srgbClr val="000000"/>
                  </a:solidFill>
                  <a:latin typeface="Arial"/>
                  <a:cs typeface="Arial"/>
                  <a:sym typeface="Arial"/>
                </a:endParaRPr>
              </a:p>
            </p:txBody>
          </p:sp>
          <p:sp>
            <p:nvSpPr>
              <p:cNvPr id="70" name="Forme libre 69">
                <a:extLst>
                  <a:ext uri="{FF2B5EF4-FFF2-40B4-BE49-F238E27FC236}">
                    <a16:creationId xmlns:a16="http://schemas.microsoft.com/office/drawing/2014/main" id="{E98ABB91-4F5E-E151-6A49-F117445729F2}"/>
                  </a:ext>
                </a:extLst>
              </p:cNvPr>
              <p:cNvSpPr/>
              <p:nvPr/>
            </p:nvSpPr>
            <p:spPr>
              <a:xfrm>
                <a:off x="3611606" y="2196180"/>
                <a:ext cx="175056" cy="254573"/>
              </a:xfrm>
              <a:custGeom>
                <a:avLst/>
                <a:gdLst>
                  <a:gd name="connsiteX0" fmla="*/ 143220 w 630133"/>
                  <a:gd name="connsiteY0" fmla="*/ 916362 h 916361"/>
                  <a:gd name="connsiteX1" fmla="*/ 0 w 630133"/>
                  <a:gd name="connsiteY1" fmla="*/ 773174 h 916361"/>
                  <a:gd name="connsiteX2" fmla="*/ 0 w 630133"/>
                  <a:gd name="connsiteY2" fmla="*/ 687287 h 916361"/>
                  <a:gd name="connsiteX3" fmla="*/ 486913 w 630133"/>
                  <a:gd name="connsiteY3" fmla="*/ 687287 h 916361"/>
                  <a:gd name="connsiteX4" fmla="*/ 515569 w 630133"/>
                  <a:gd name="connsiteY4" fmla="*/ 658637 h 916361"/>
                  <a:gd name="connsiteX5" fmla="*/ 486913 w 630133"/>
                  <a:gd name="connsiteY5" fmla="*/ 629987 h 916361"/>
                  <a:gd name="connsiteX6" fmla="*/ 0 w 630133"/>
                  <a:gd name="connsiteY6" fmla="*/ 629987 h 916361"/>
                  <a:gd name="connsiteX7" fmla="*/ 0 w 630133"/>
                  <a:gd name="connsiteY7" fmla="*/ 143187 h 916361"/>
                  <a:gd name="connsiteX8" fmla="*/ 143220 w 630133"/>
                  <a:gd name="connsiteY8" fmla="*/ 0 h 916361"/>
                  <a:gd name="connsiteX9" fmla="*/ 486913 w 630133"/>
                  <a:gd name="connsiteY9" fmla="*/ 0 h 916361"/>
                  <a:gd name="connsiteX10" fmla="*/ 630133 w 630133"/>
                  <a:gd name="connsiteY10" fmla="*/ 143187 h 916361"/>
                  <a:gd name="connsiteX11" fmla="*/ 630133 w 630133"/>
                  <a:gd name="connsiteY11" fmla="*/ 773113 h 916361"/>
                  <a:gd name="connsiteX12" fmla="*/ 486913 w 630133"/>
                  <a:gd name="connsiteY12" fmla="*/ 916301 h 916361"/>
                  <a:gd name="connsiteX13" fmla="*/ 143220 w 630133"/>
                  <a:gd name="connsiteY13" fmla="*/ 916301 h 916361"/>
                  <a:gd name="connsiteX0" fmla="*/ 143220 w 630133"/>
                  <a:gd name="connsiteY0" fmla="*/ 916362 h 916361"/>
                  <a:gd name="connsiteX1" fmla="*/ 0 w 630133"/>
                  <a:gd name="connsiteY1" fmla="*/ 773174 h 916361"/>
                  <a:gd name="connsiteX2" fmla="*/ 0 w 630133"/>
                  <a:gd name="connsiteY2" fmla="*/ 687287 h 916361"/>
                  <a:gd name="connsiteX3" fmla="*/ 486913 w 630133"/>
                  <a:gd name="connsiteY3" fmla="*/ 687287 h 916361"/>
                  <a:gd name="connsiteX4" fmla="*/ 515569 w 630133"/>
                  <a:gd name="connsiteY4" fmla="*/ 658637 h 916361"/>
                  <a:gd name="connsiteX5" fmla="*/ 0 w 630133"/>
                  <a:gd name="connsiteY5" fmla="*/ 629987 h 916361"/>
                  <a:gd name="connsiteX6" fmla="*/ 0 w 630133"/>
                  <a:gd name="connsiteY6" fmla="*/ 143187 h 916361"/>
                  <a:gd name="connsiteX7" fmla="*/ 143220 w 630133"/>
                  <a:gd name="connsiteY7" fmla="*/ 0 h 916361"/>
                  <a:gd name="connsiteX8" fmla="*/ 486913 w 630133"/>
                  <a:gd name="connsiteY8" fmla="*/ 0 h 916361"/>
                  <a:gd name="connsiteX9" fmla="*/ 630133 w 630133"/>
                  <a:gd name="connsiteY9" fmla="*/ 143187 h 916361"/>
                  <a:gd name="connsiteX10" fmla="*/ 630133 w 630133"/>
                  <a:gd name="connsiteY10" fmla="*/ 773113 h 916361"/>
                  <a:gd name="connsiteX11" fmla="*/ 486913 w 630133"/>
                  <a:gd name="connsiteY11" fmla="*/ 916301 h 916361"/>
                  <a:gd name="connsiteX12" fmla="*/ 143220 w 630133"/>
                  <a:gd name="connsiteY12" fmla="*/ 916301 h 916361"/>
                  <a:gd name="connsiteX13" fmla="*/ 143220 w 630133"/>
                  <a:gd name="connsiteY13" fmla="*/ 916362 h 916361"/>
                  <a:gd name="connsiteX0" fmla="*/ 143220 w 630133"/>
                  <a:gd name="connsiteY0" fmla="*/ 916362 h 916361"/>
                  <a:gd name="connsiteX1" fmla="*/ 0 w 630133"/>
                  <a:gd name="connsiteY1" fmla="*/ 773174 h 916361"/>
                  <a:gd name="connsiteX2" fmla="*/ 0 w 630133"/>
                  <a:gd name="connsiteY2" fmla="*/ 687287 h 916361"/>
                  <a:gd name="connsiteX3" fmla="*/ 486913 w 630133"/>
                  <a:gd name="connsiteY3" fmla="*/ 687287 h 916361"/>
                  <a:gd name="connsiteX4" fmla="*/ 0 w 630133"/>
                  <a:gd name="connsiteY4" fmla="*/ 629987 h 916361"/>
                  <a:gd name="connsiteX5" fmla="*/ 0 w 630133"/>
                  <a:gd name="connsiteY5" fmla="*/ 143187 h 916361"/>
                  <a:gd name="connsiteX6" fmla="*/ 143220 w 630133"/>
                  <a:gd name="connsiteY6" fmla="*/ 0 h 916361"/>
                  <a:gd name="connsiteX7" fmla="*/ 486913 w 630133"/>
                  <a:gd name="connsiteY7" fmla="*/ 0 h 916361"/>
                  <a:gd name="connsiteX8" fmla="*/ 630133 w 630133"/>
                  <a:gd name="connsiteY8" fmla="*/ 143187 h 916361"/>
                  <a:gd name="connsiteX9" fmla="*/ 630133 w 630133"/>
                  <a:gd name="connsiteY9" fmla="*/ 773113 h 916361"/>
                  <a:gd name="connsiteX10" fmla="*/ 486913 w 630133"/>
                  <a:gd name="connsiteY10" fmla="*/ 916301 h 916361"/>
                  <a:gd name="connsiteX11" fmla="*/ 143220 w 630133"/>
                  <a:gd name="connsiteY11" fmla="*/ 916301 h 916361"/>
                  <a:gd name="connsiteX12" fmla="*/ 143220 w 630133"/>
                  <a:gd name="connsiteY12" fmla="*/ 916362 h 916361"/>
                  <a:gd name="connsiteX0" fmla="*/ 143220 w 630133"/>
                  <a:gd name="connsiteY0" fmla="*/ 916362 h 916361"/>
                  <a:gd name="connsiteX1" fmla="*/ 0 w 630133"/>
                  <a:gd name="connsiteY1" fmla="*/ 773174 h 916361"/>
                  <a:gd name="connsiteX2" fmla="*/ 0 w 630133"/>
                  <a:gd name="connsiteY2" fmla="*/ 687287 h 916361"/>
                  <a:gd name="connsiteX3" fmla="*/ 0 w 630133"/>
                  <a:gd name="connsiteY3" fmla="*/ 629987 h 916361"/>
                  <a:gd name="connsiteX4" fmla="*/ 0 w 630133"/>
                  <a:gd name="connsiteY4" fmla="*/ 143187 h 916361"/>
                  <a:gd name="connsiteX5" fmla="*/ 143220 w 630133"/>
                  <a:gd name="connsiteY5" fmla="*/ 0 h 916361"/>
                  <a:gd name="connsiteX6" fmla="*/ 486913 w 630133"/>
                  <a:gd name="connsiteY6" fmla="*/ 0 h 916361"/>
                  <a:gd name="connsiteX7" fmla="*/ 630133 w 630133"/>
                  <a:gd name="connsiteY7" fmla="*/ 143187 h 916361"/>
                  <a:gd name="connsiteX8" fmla="*/ 630133 w 630133"/>
                  <a:gd name="connsiteY8" fmla="*/ 773113 h 916361"/>
                  <a:gd name="connsiteX9" fmla="*/ 486913 w 630133"/>
                  <a:gd name="connsiteY9" fmla="*/ 916301 h 916361"/>
                  <a:gd name="connsiteX10" fmla="*/ 143220 w 630133"/>
                  <a:gd name="connsiteY10" fmla="*/ 916301 h 916361"/>
                  <a:gd name="connsiteX11" fmla="*/ 143220 w 630133"/>
                  <a:gd name="connsiteY11" fmla="*/ 916362 h 91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0133" h="916361">
                    <a:moveTo>
                      <a:pt x="143220" y="916362"/>
                    </a:moveTo>
                    <a:cubicBezTo>
                      <a:pt x="64156" y="916301"/>
                      <a:pt x="61" y="852221"/>
                      <a:pt x="0" y="773174"/>
                    </a:cubicBezTo>
                    <a:lnTo>
                      <a:pt x="0" y="687287"/>
                    </a:lnTo>
                    <a:lnTo>
                      <a:pt x="0" y="629987"/>
                    </a:lnTo>
                    <a:lnTo>
                      <a:pt x="0" y="143187"/>
                    </a:lnTo>
                    <a:cubicBezTo>
                      <a:pt x="61" y="64141"/>
                      <a:pt x="64156" y="61"/>
                      <a:pt x="143220" y="0"/>
                    </a:cubicBezTo>
                    <a:lnTo>
                      <a:pt x="486913" y="0"/>
                    </a:lnTo>
                    <a:cubicBezTo>
                      <a:pt x="565977" y="61"/>
                      <a:pt x="630072" y="64141"/>
                      <a:pt x="630133" y="143187"/>
                    </a:cubicBezTo>
                    <a:lnTo>
                      <a:pt x="630133" y="773113"/>
                    </a:lnTo>
                    <a:cubicBezTo>
                      <a:pt x="630072" y="852159"/>
                      <a:pt x="565977" y="916239"/>
                      <a:pt x="486913" y="916301"/>
                    </a:cubicBezTo>
                    <a:lnTo>
                      <a:pt x="143220" y="916301"/>
                    </a:lnTo>
                    <a:lnTo>
                      <a:pt x="143220" y="916362"/>
                    </a:lnTo>
                    <a:close/>
                  </a:path>
                </a:pathLst>
              </a:custGeom>
              <a:solidFill>
                <a:srgbClr val="FFFFFF"/>
              </a:solidFill>
              <a:ln w="6099" cap="flat">
                <a:noFill/>
                <a:prstDash val="solid"/>
                <a:miter/>
              </a:ln>
            </p:spPr>
            <p:txBody>
              <a:bodyPr rtlCol="0" anchor="ctr"/>
              <a:lstStyle/>
              <a:p>
                <a:pPr defTabSz="1828800">
                  <a:buClr>
                    <a:srgbClr val="000000"/>
                  </a:buClr>
                  <a:defRPr/>
                </a:pPr>
                <a:endParaRPr lang="fr-FR" sz="2800" kern="0">
                  <a:solidFill>
                    <a:srgbClr val="000000"/>
                  </a:solidFill>
                  <a:latin typeface="Arial"/>
                  <a:cs typeface="Arial"/>
                  <a:sym typeface="Arial"/>
                </a:endParaRPr>
              </a:p>
            </p:txBody>
          </p:sp>
          <p:sp>
            <p:nvSpPr>
              <p:cNvPr id="71" name="Forme libre 70">
                <a:extLst>
                  <a:ext uri="{FF2B5EF4-FFF2-40B4-BE49-F238E27FC236}">
                    <a16:creationId xmlns:a16="http://schemas.microsoft.com/office/drawing/2014/main" id="{4298863B-F2AC-DA68-0BC6-A948F6D398D3}"/>
                  </a:ext>
                </a:extLst>
              </p:cNvPr>
              <p:cNvSpPr/>
              <p:nvPr/>
            </p:nvSpPr>
            <p:spPr>
              <a:xfrm>
                <a:off x="3675260" y="2465063"/>
                <a:ext cx="47732" cy="35001"/>
              </a:xfrm>
              <a:custGeom>
                <a:avLst/>
                <a:gdLst>
                  <a:gd name="connsiteX0" fmla="*/ 0 w 171815"/>
                  <a:gd name="connsiteY0" fmla="*/ 0 h 114537"/>
                  <a:gd name="connsiteX1" fmla="*/ 171816 w 171815"/>
                  <a:gd name="connsiteY1" fmla="*/ 0 h 114537"/>
                  <a:gd name="connsiteX2" fmla="*/ 171816 w 171815"/>
                  <a:gd name="connsiteY2" fmla="*/ 114538 h 114537"/>
                  <a:gd name="connsiteX3" fmla="*/ 0 w 171815"/>
                  <a:gd name="connsiteY3" fmla="*/ 114538 h 114537"/>
                </a:gdLst>
                <a:ahLst/>
                <a:cxnLst>
                  <a:cxn ang="0">
                    <a:pos x="connsiteX0" y="connsiteY0"/>
                  </a:cxn>
                  <a:cxn ang="0">
                    <a:pos x="connsiteX1" y="connsiteY1"/>
                  </a:cxn>
                  <a:cxn ang="0">
                    <a:pos x="connsiteX2" y="connsiteY2"/>
                  </a:cxn>
                  <a:cxn ang="0">
                    <a:pos x="connsiteX3" y="connsiteY3"/>
                  </a:cxn>
                </a:cxnLst>
                <a:rect l="l" t="t" r="r" b="b"/>
                <a:pathLst>
                  <a:path w="171815" h="114537">
                    <a:moveTo>
                      <a:pt x="0" y="0"/>
                    </a:moveTo>
                    <a:lnTo>
                      <a:pt x="171816" y="0"/>
                    </a:lnTo>
                    <a:lnTo>
                      <a:pt x="171816" y="114538"/>
                    </a:lnTo>
                    <a:lnTo>
                      <a:pt x="0" y="114538"/>
                    </a:lnTo>
                    <a:close/>
                  </a:path>
                </a:pathLst>
              </a:custGeom>
              <a:solidFill>
                <a:srgbClr val="FFFFFF"/>
              </a:solidFill>
              <a:ln w="6099" cap="flat">
                <a:noFill/>
                <a:prstDash val="solid"/>
                <a:miter/>
              </a:ln>
            </p:spPr>
            <p:txBody>
              <a:bodyPr rtlCol="0" anchor="ctr"/>
              <a:lstStyle/>
              <a:p>
                <a:pPr defTabSz="1828800">
                  <a:buClr>
                    <a:srgbClr val="000000"/>
                  </a:buClr>
                  <a:defRPr/>
                </a:pPr>
                <a:endParaRPr lang="fr-FR" sz="2800" kern="0">
                  <a:solidFill>
                    <a:srgbClr val="000000"/>
                  </a:solidFill>
                  <a:latin typeface="Arial"/>
                  <a:cs typeface="Arial"/>
                  <a:sym typeface="Arial"/>
                </a:endParaRPr>
              </a:p>
            </p:txBody>
          </p:sp>
        </p:grpSp>
        <p:pic>
          <p:nvPicPr>
            <p:cNvPr id="68" name="Image 67">
              <a:extLst>
                <a:ext uri="{FF2B5EF4-FFF2-40B4-BE49-F238E27FC236}">
                  <a16:creationId xmlns:a16="http://schemas.microsoft.com/office/drawing/2014/main" id="{5035BACD-2BAD-211A-B67D-185B5DFD70FF}"/>
                </a:ext>
              </a:extLst>
            </p:cNvPr>
            <p:cNvPicPr>
              <a:picLocks noChangeAspect="1"/>
            </p:cNvPicPr>
            <p:nvPr/>
          </p:nvPicPr>
          <p:blipFill>
            <a:blip r:embed="rId7"/>
            <a:srcRect r="79788"/>
            <a:stretch/>
          </p:blipFill>
          <p:spPr>
            <a:xfrm>
              <a:off x="4295351" y="1963147"/>
              <a:ext cx="231732" cy="295879"/>
            </a:xfrm>
            <a:prstGeom prst="rect">
              <a:avLst/>
            </a:prstGeom>
          </p:spPr>
        </p:pic>
      </p:grpSp>
    </p:spTree>
    <p:extLst>
      <p:ext uri="{BB962C8B-B14F-4D97-AF65-F5344CB8AC3E}">
        <p14:creationId xmlns:p14="http://schemas.microsoft.com/office/powerpoint/2010/main" val="5781105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SeaBeLife Colors for Pitch deck">
      <a:dk1>
        <a:srgbClr val="404040"/>
      </a:dk1>
      <a:lt1>
        <a:srgbClr val="FFFFFF"/>
      </a:lt1>
      <a:dk2>
        <a:srgbClr val="03336D"/>
      </a:dk2>
      <a:lt2>
        <a:srgbClr val="E5EBF0"/>
      </a:lt2>
      <a:accent1>
        <a:srgbClr val="0093D5"/>
      </a:accent1>
      <a:accent2>
        <a:srgbClr val="FF935B"/>
      </a:accent2>
      <a:accent3>
        <a:srgbClr val="41BFE0"/>
      </a:accent3>
      <a:accent4>
        <a:srgbClr val="8064A2"/>
      </a:accent4>
      <a:accent5>
        <a:srgbClr val="4BACC6"/>
      </a:accent5>
      <a:accent6>
        <a:srgbClr val="F79646"/>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SeaBeLife Colors for Pitch deck">
      <a:dk1>
        <a:srgbClr val="404040"/>
      </a:dk1>
      <a:lt1>
        <a:srgbClr val="FFFFFF"/>
      </a:lt1>
      <a:dk2>
        <a:srgbClr val="03336D"/>
      </a:dk2>
      <a:lt2>
        <a:srgbClr val="E5EBF0"/>
      </a:lt2>
      <a:accent1>
        <a:srgbClr val="0093D5"/>
      </a:accent1>
      <a:accent2>
        <a:srgbClr val="FF935B"/>
      </a:accent2>
      <a:accent3>
        <a:srgbClr val="41BFE0"/>
      </a:accent3>
      <a:accent4>
        <a:srgbClr val="8064A2"/>
      </a:accent4>
      <a:accent5>
        <a:srgbClr val="4BACC6"/>
      </a:accent5>
      <a:accent6>
        <a:srgbClr val="F79646"/>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SeaBeLife Colors for Pitch deck">
      <a:dk1>
        <a:srgbClr val="404040"/>
      </a:dk1>
      <a:lt1>
        <a:srgbClr val="FFFFFF"/>
      </a:lt1>
      <a:dk2>
        <a:srgbClr val="03336D"/>
      </a:dk2>
      <a:lt2>
        <a:srgbClr val="E5EBF0"/>
      </a:lt2>
      <a:accent1>
        <a:srgbClr val="0093D5"/>
      </a:accent1>
      <a:accent2>
        <a:srgbClr val="FF935B"/>
      </a:accent2>
      <a:accent3>
        <a:srgbClr val="41BFE0"/>
      </a:accent3>
      <a:accent4>
        <a:srgbClr val="8064A2"/>
      </a:accent4>
      <a:accent5>
        <a:srgbClr val="4BACC6"/>
      </a:accent5>
      <a:accent6>
        <a:srgbClr val="F79646"/>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2_Office Theme">
  <a:themeElements>
    <a:clrScheme name="SeaBeLife Colors for Pitch deck">
      <a:dk1>
        <a:srgbClr val="404040"/>
      </a:dk1>
      <a:lt1>
        <a:srgbClr val="FFFFFF"/>
      </a:lt1>
      <a:dk2>
        <a:srgbClr val="03336D"/>
      </a:dk2>
      <a:lt2>
        <a:srgbClr val="E5EBF0"/>
      </a:lt2>
      <a:accent1>
        <a:srgbClr val="0093D5"/>
      </a:accent1>
      <a:accent2>
        <a:srgbClr val="FF935B"/>
      </a:accent2>
      <a:accent3>
        <a:srgbClr val="41BFE0"/>
      </a:accent3>
      <a:accent4>
        <a:srgbClr val="8064A2"/>
      </a:accent4>
      <a:accent5>
        <a:srgbClr val="4BACC6"/>
      </a:accent5>
      <a:accent6>
        <a:srgbClr val="F79646"/>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imple Light">
  <a:themeElements>
    <a:clrScheme name="Simple Light">
      <a:dk1>
        <a:srgbClr val="F5F5F5"/>
      </a:dk1>
      <a:lt1>
        <a:srgbClr val="0000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266</TotalTime>
  <Words>1874</Words>
  <Application>Microsoft Office PowerPoint</Application>
  <PresentationFormat>Personnalisé</PresentationFormat>
  <Paragraphs>365</Paragraphs>
  <Slides>29</Slides>
  <Notes>13</Notes>
  <HiddenSlides>0</HiddenSlides>
  <MMClips>0</MMClips>
  <ScaleCrop>false</ScaleCrop>
  <HeadingPairs>
    <vt:vector size="6" baseType="variant">
      <vt:variant>
        <vt:lpstr>Polices utilisées</vt:lpstr>
      </vt:variant>
      <vt:variant>
        <vt:i4>20</vt:i4>
      </vt:variant>
      <vt:variant>
        <vt:lpstr>Thème</vt:lpstr>
      </vt:variant>
      <vt:variant>
        <vt:i4>6</vt:i4>
      </vt:variant>
      <vt:variant>
        <vt:lpstr>Titres des diapositives</vt:lpstr>
      </vt:variant>
      <vt:variant>
        <vt:i4>29</vt:i4>
      </vt:variant>
    </vt:vector>
  </HeadingPairs>
  <TitlesOfParts>
    <vt:vector size="55" baseType="lpstr">
      <vt:lpstr>Poppins SemiBold</vt:lpstr>
      <vt:lpstr>Aptos</vt:lpstr>
      <vt:lpstr>Montserrat SemiBold</vt:lpstr>
      <vt:lpstr>Poppins Medium</vt:lpstr>
      <vt:lpstr>Impact</vt:lpstr>
      <vt:lpstr>Montserrat Medium</vt:lpstr>
      <vt:lpstr>Tahoma</vt:lpstr>
      <vt:lpstr>Arial</vt:lpstr>
      <vt:lpstr>Poppins</vt:lpstr>
      <vt:lpstr>Montserrat</vt:lpstr>
      <vt:lpstr>Lucida Sans Unicode</vt:lpstr>
      <vt:lpstr>Calibri</vt:lpstr>
      <vt:lpstr>Poppins Light</vt:lpstr>
      <vt:lpstr>Trebuchet MS</vt:lpstr>
      <vt:lpstr>Source Sans Pro</vt:lpstr>
      <vt:lpstr>Poppins Bold</vt:lpstr>
      <vt:lpstr>Verdana</vt:lpstr>
      <vt:lpstr>Calibri Light</vt:lpstr>
      <vt:lpstr>Poppins Semi-Bold</vt:lpstr>
      <vt:lpstr>Roboto</vt:lpstr>
      <vt:lpstr>Office Theme</vt:lpstr>
      <vt:lpstr>4_Office Theme</vt:lpstr>
      <vt:lpstr>6_Office Theme</vt:lpstr>
      <vt:lpstr>5_Office Theme</vt:lpstr>
      <vt:lpstr>12_Office Theme</vt:lpstr>
      <vt:lpstr>Simple Light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Un réseau leader en France</vt:lpstr>
      <vt:lpstr>Notre portefeuille : engagé...</vt:lpstr>
      <vt:lpstr>Un réseau connecté au coeur de l’écosystème</vt:lpstr>
      <vt:lpstr>Des membres aux profils variés</vt:lpstr>
      <vt:lpstr>CONTACTEZ NOUS !</vt:lpstr>
      <vt:lpstr>Le rôle d’accompagnateur des Business Angels :</vt:lpstr>
      <vt:lpstr>Présentation PowerPoint</vt:lpstr>
      <vt:lpstr>MER ANGELS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dc:title>
  <dc:creator>KENANIAN Gérald</dc:creator>
  <cp:lastModifiedBy>KENANIAN Gérald</cp:lastModifiedBy>
  <cp:revision>9</cp:revision>
  <dcterms:created xsi:type="dcterms:W3CDTF">2006-08-16T00:00:00Z</dcterms:created>
  <dcterms:modified xsi:type="dcterms:W3CDTF">2026-06-03T12:10:31Z</dcterms:modified>
  <dc:identifier>DAHK7s3ID_Q</dc:identifier>
</cp:coreProperties>
</file>